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148" r:id="rId5"/>
    <p:sldId id="2168" r:id="rId6"/>
    <p:sldId id="2133" r:id="rId7"/>
    <p:sldId id="2225" r:id="rId8"/>
    <p:sldId id="2078" r:id="rId9"/>
    <p:sldId id="2079" r:id="rId10"/>
    <p:sldId id="2186" r:id="rId11"/>
    <p:sldId id="2157" r:id="rId12"/>
    <p:sldId id="2082" r:id="rId13"/>
    <p:sldId id="2179" r:id="rId14"/>
    <p:sldId id="2128" r:id="rId15"/>
    <p:sldId id="2203" r:id="rId16"/>
    <p:sldId id="2229" r:id="rId17"/>
    <p:sldId id="2092" r:id="rId18"/>
    <p:sldId id="2129" r:id="rId19"/>
    <p:sldId id="2223" r:id="rId20"/>
    <p:sldId id="2093" r:id="rId21"/>
    <p:sldId id="2216" r:id="rId22"/>
    <p:sldId id="2214" r:id="rId23"/>
    <p:sldId id="2095" r:id="rId24"/>
    <p:sldId id="2217" r:id="rId25"/>
    <p:sldId id="2219" r:id="rId26"/>
    <p:sldId id="2224" r:id="rId27"/>
    <p:sldId id="2097" r:id="rId28"/>
    <p:sldId id="2098" r:id="rId29"/>
    <p:sldId id="2189" r:id="rId30"/>
    <p:sldId id="2175" r:id="rId31"/>
    <p:sldId id="2154" r:id="rId32"/>
    <p:sldId id="2170" r:id="rId33"/>
    <p:sldId id="2171" r:id="rId34"/>
    <p:sldId id="2105" r:id="rId35"/>
    <p:sldId id="2106" r:id="rId36"/>
    <p:sldId id="2107" r:id="rId37"/>
    <p:sldId id="2108" r:id="rId38"/>
    <p:sldId id="2109" r:id="rId39"/>
    <p:sldId id="2110" r:id="rId40"/>
    <p:sldId id="2111" r:id="rId41"/>
    <p:sldId id="2169" r:id="rId42"/>
    <p:sldId id="2188" r:id="rId43"/>
    <p:sldId id="2113" r:id="rId44"/>
    <p:sldId id="2114" r:id="rId45"/>
    <p:sldId id="2115" r:id="rId46"/>
    <p:sldId id="2145" r:id="rId47"/>
    <p:sldId id="2178" r:id="rId48"/>
    <p:sldId id="2117" r:id="rId49"/>
    <p:sldId id="2118" r:id="rId50"/>
    <p:sldId id="2142" r:id="rId51"/>
    <p:sldId id="2155" r:id="rId52"/>
    <p:sldId id="2167" r:id="rId53"/>
    <p:sldId id="2121" r:id="rId54"/>
    <p:sldId id="2122" r:id="rId55"/>
    <p:sldId id="2227" r:id="rId56"/>
    <p:sldId id="2126" r:id="rId57"/>
    <p:sldId id="2226" r:id="rId58"/>
    <p:sldId id="1845" r:id="rId59"/>
    <p:sldId id="212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in, Lloyd" initials="SL" lastIdx="7" clrIdx="6">
    <p:extLst>
      <p:ext uri="{19B8F6BF-5375-455C-9EA6-DF929625EA0E}">
        <p15:presenceInfo xmlns:p15="http://schemas.microsoft.com/office/powerpoint/2012/main" userId="Shin, Lloyd" providerId="None"/>
      </p:ext>
    </p:extLst>
  </p:cmAuthor>
  <p:cmAuthor id="1" name="Stalnaker, Kelly" initials="SK" lastIdx="169" clrIdx="0">
    <p:extLst>
      <p:ext uri="{19B8F6BF-5375-455C-9EA6-DF929625EA0E}">
        <p15:presenceInfo xmlns:p15="http://schemas.microsoft.com/office/powerpoint/2012/main" userId="S::kstalnaker@Collegeboard.org::c49d00ff-21bf-4c43-830b-e0f08713d191" providerId="AD"/>
      </p:ext>
    </p:extLst>
  </p:cmAuthor>
  <p:cmAuthor id="8" name="Colton, Jennifer" initials="CJ" lastIdx="3" clrIdx="7">
    <p:extLst>
      <p:ext uri="{19B8F6BF-5375-455C-9EA6-DF929625EA0E}">
        <p15:presenceInfo xmlns:p15="http://schemas.microsoft.com/office/powerpoint/2012/main" userId="S::jcolton@collegeboard.org::0c57fee0-a248-40a2-bd7e-b009e1ec242d" providerId="AD"/>
      </p:ext>
    </p:extLst>
  </p:cmAuthor>
  <p:cmAuthor id="2" name="Gose, Stephen-NONEMP" initials="GSN" lastIdx="56" clrIdx="1">
    <p:extLst>
      <p:ext uri="{19B8F6BF-5375-455C-9EA6-DF929625EA0E}">
        <p15:presenceInfo xmlns:p15="http://schemas.microsoft.com/office/powerpoint/2012/main" userId="S::sgose@collegeboard.org::4485a833-93b7-425f-86a1-3bb50db34461" providerId="AD"/>
      </p:ext>
    </p:extLst>
  </p:cmAuthor>
  <p:cmAuthor id="9" name="Fusco, Karen" initials="FK" lastIdx="6" clrIdx="8">
    <p:extLst>
      <p:ext uri="{19B8F6BF-5375-455C-9EA6-DF929625EA0E}">
        <p15:presenceInfo xmlns:p15="http://schemas.microsoft.com/office/powerpoint/2012/main" userId="S::kfusco@collegeboard.org::8f1cd7d0-92e1-4a65-b65d-3be867038fa9" providerId="AD"/>
      </p:ext>
    </p:extLst>
  </p:cmAuthor>
  <p:cmAuthor id="3" name="Biedermann, Edward" initials="BE" lastIdx="138" clrIdx="2">
    <p:extLst>
      <p:ext uri="{19B8F6BF-5375-455C-9EA6-DF929625EA0E}">
        <p15:presenceInfo xmlns:p15="http://schemas.microsoft.com/office/powerpoint/2012/main" userId="S::ebiedermann@collegeboard.org::451add99-f4a8-4c2b-a040-851e98e415de" providerId="AD"/>
      </p:ext>
    </p:extLst>
  </p:cmAuthor>
  <p:cmAuthor id="10" name="Lindauer, Carly" initials="LC" lastIdx="1" clrIdx="9">
    <p:extLst>
      <p:ext uri="{19B8F6BF-5375-455C-9EA6-DF929625EA0E}">
        <p15:presenceInfo xmlns:p15="http://schemas.microsoft.com/office/powerpoint/2012/main" userId="S::clindauer@collegeboard.org::2db41cd8-6c33-490d-b4e6-81834f8748ad" providerId="AD"/>
      </p:ext>
    </p:extLst>
  </p:cmAuthor>
  <p:cmAuthor id="4" name="Ryan, Daniel" initials="RD" lastIdx="2" clrIdx="3">
    <p:extLst>
      <p:ext uri="{19B8F6BF-5375-455C-9EA6-DF929625EA0E}">
        <p15:presenceInfo xmlns:p15="http://schemas.microsoft.com/office/powerpoint/2012/main" userId="S::dryan@Collegeboard.org::24d7df2a-5eb5-47e6-88c8-9ee73e0b58c7" providerId="AD"/>
      </p:ext>
    </p:extLst>
  </p:cmAuthor>
  <p:cmAuthor id="11" name="Black, Kiki" initials="BK" lastIdx="84" clrIdx="10">
    <p:extLst>
      <p:ext uri="{19B8F6BF-5375-455C-9EA6-DF929625EA0E}">
        <p15:presenceInfo xmlns:p15="http://schemas.microsoft.com/office/powerpoint/2012/main" userId="S::kblack@collegeboard.org::34e13b20-87ae-4cbf-a8a2-299a8193734f" providerId="AD"/>
      </p:ext>
    </p:extLst>
  </p:cmAuthor>
  <p:cmAuthor id="5" name="Lankenau, Bill" initials="LB" lastIdx="20" clrIdx="4">
    <p:extLst>
      <p:ext uri="{19B8F6BF-5375-455C-9EA6-DF929625EA0E}">
        <p15:presenceInfo xmlns:p15="http://schemas.microsoft.com/office/powerpoint/2012/main" userId="S::blankenau@collegeboard.org::b06b0c9d-32c3-4839-8796-59a7ce02fed8" providerId="AD"/>
      </p:ext>
    </p:extLst>
  </p:cmAuthor>
  <p:cmAuthor id="6" name="Sweeney, Scott" initials="SS" lastIdx="5" clrIdx="5">
    <p:extLst>
      <p:ext uri="{19B8F6BF-5375-455C-9EA6-DF929625EA0E}">
        <p15:presenceInfo xmlns:p15="http://schemas.microsoft.com/office/powerpoint/2012/main" userId="S::ssweeney@collegeboard.org::e0124994-e0c5-41d3-a8ad-d791527367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00"/>
    <a:srgbClr val="3A913F"/>
    <a:srgbClr val="C23146"/>
    <a:srgbClr val="269C90"/>
    <a:srgbClr val="006298"/>
    <a:srgbClr val="E8796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41077-0F9E-41F2-A221-3DAEBC1E11C2}" v="1" dt="2021-03-04T16:26:32.954"/>
    <p1510:client id="{76B22A8E-8EDA-8E47-B612-B5FEE74C8897}" v="7" dt="2021-03-04T16:24:35.646"/>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5"/>
    <p:restoredTop sz="94659"/>
  </p:normalViewPr>
  <p:slideViewPr>
    <p:cSldViewPr snapToGrid="0" snapToObjects="1">
      <p:cViewPr varScale="1">
        <p:scale>
          <a:sx n="68" d="100"/>
          <a:sy n="68" d="100"/>
        </p:scale>
        <p:origin x="8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0D544-19DB-46A8-9CA9-E1C01947BFAC}"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9B1EE-E634-48C8-9751-346D5F5B6113}" type="slidenum">
              <a:rPr lang="en-US" smtClean="0"/>
              <a:t>‹#›</a:t>
            </a:fld>
            <a:endParaRPr lang="en-US"/>
          </a:p>
        </p:txBody>
      </p:sp>
    </p:spTree>
    <p:extLst>
      <p:ext uri="{BB962C8B-B14F-4D97-AF65-F5344CB8AC3E}">
        <p14:creationId xmlns:p14="http://schemas.microsoft.com/office/powerpoint/2010/main" val="1182873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5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65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59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accent3"/>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7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621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81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15</a:t>
            </a:fld>
            <a:endParaRPr lang="en-US"/>
          </a:p>
        </p:txBody>
      </p:sp>
    </p:spTree>
    <p:extLst>
      <p:ext uri="{BB962C8B-B14F-4D97-AF65-F5344CB8AC3E}">
        <p14:creationId xmlns:p14="http://schemas.microsoft.com/office/powerpoint/2010/main" val="3904007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300"/>
              </a:spcBef>
              <a:spcAft>
                <a:spcPts val="300"/>
              </a:spcAft>
            </a:pPr>
            <a:endParaRPr lang="en-US" sz="1800" strike="noStrike">
              <a:solidFill>
                <a:srgbClr val="1E1E1E"/>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646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17</a:t>
            </a:fld>
            <a:endParaRPr lang="en-US"/>
          </a:p>
        </p:txBody>
      </p:sp>
    </p:spTree>
    <p:extLst>
      <p:ext uri="{BB962C8B-B14F-4D97-AF65-F5344CB8AC3E}">
        <p14:creationId xmlns:p14="http://schemas.microsoft.com/office/powerpoint/2010/main" val="3960285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0"/>
              </a:spcBef>
              <a:spcAft>
                <a:spcPts val="600"/>
              </a:spcAft>
              <a:tabLst>
                <a:tab pos="1371600" algn="l"/>
              </a:tabLst>
            </a:pPr>
            <a:endParaRPr lang="en-US" sz="1200">
              <a:solidFill>
                <a:srgbClr val="1E1E1E"/>
              </a:solidFill>
              <a:effectLst/>
              <a:latin typeface="Arial"/>
              <a:ea typeface="Times New Roman" panose="02020603050405020304" pitchFamily="18"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44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0"/>
              </a:spcBef>
              <a:spcAft>
                <a:spcPts val="600"/>
              </a:spcAft>
              <a:tabLst>
                <a:tab pos="1371600" algn="l"/>
              </a:tabLst>
            </a:pPr>
            <a:endParaRPr lang="en-US" sz="1200">
              <a:solidFill>
                <a:srgbClr val="1E1E1E"/>
              </a:solidFill>
              <a:effectLst/>
              <a:latin typeface="Arial"/>
              <a:ea typeface="Times New Roman" panose="02020603050405020304" pitchFamily="18"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21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a:t>
            </a:fld>
            <a:endParaRPr lang="en-US"/>
          </a:p>
        </p:txBody>
      </p:sp>
    </p:spTree>
    <p:extLst>
      <p:ext uri="{BB962C8B-B14F-4D97-AF65-F5344CB8AC3E}">
        <p14:creationId xmlns:p14="http://schemas.microsoft.com/office/powerpoint/2010/main" val="198981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20</a:t>
            </a:fld>
            <a:endParaRPr lang="en-US"/>
          </a:p>
        </p:txBody>
      </p:sp>
    </p:spTree>
    <p:extLst>
      <p:ext uri="{BB962C8B-B14F-4D97-AF65-F5344CB8AC3E}">
        <p14:creationId xmlns:p14="http://schemas.microsoft.com/office/powerpoint/2010/main" val="693416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21</a:t>
            </a:fld>
            <a:endParaRPr lang="en-US"/>
          </a:p>
        </p:txBody>
      </p:sp>
    </p:spTree>
    <p:extLst>
      <p:ext uri="{BB962C8B-B14F-4D97-AF65-F5344CB8AC3E}">
        <p14:creationId xmlns:p14="http://schemas.microsoft.com/office/powerpoint/2010/main" val="270565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22</a:t>
            </a:fld>
            <a:endParaRPr lang="en-US"/>
          </a:p>
        </p:txBody>
      </p:sp>
    </p:spTree>
    <p:extLst>
      <p:ext uri="{BB962C8B-B14F-4D97-AF65-F5344CB8AC3E}">
        <p14:creationId xmlns:p14="http://schemas.microsoft.com/office/powerpoint/2010/main" val="2202367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23</a:t>
            </a:fld>
            <a:endParaRPr lang="en-US"/>
          </a:p>
        </p:txBody>
      </p:sp>
    </p:spTree>
    <p:extLst>
      <p:ext uri="{BB962C8B-B14F-4D97-AF65-F5344CB8AC3E}">
        <p14:creationId xmlns:p14="http://schemas.microsoft.com/office/powerpoint/2010/main" val="2567482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928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25</a:t>
            </a:fld>
            <a:endParaRPr lang="en-US"/>
          </a:p>
        </p:txBody>
      </p:sp>
    </p:spTree>
    <p:extLst>
      <p:ext uri="{BB962C8B-B14F-4D97-AF65-F5344CB8AC3E}">
        <p14:creationId xmlns:p14="http://schemas.microsoft.com/office/powerpoint/2010/main" val="32941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26</a:t>
            </a:fld>
            <a:endParaRPr lang="en-US"/>
          </a:p>
        </p:txBody>
      </p:sp>
    </p:spTree>
    <p:extLst>
      <p:ext uri="{BB962C8B-B14F-4D97-AF65-F5344CB8AC3E}">
        <p14:creationId xmlns:p14="http://schemas.microsoft.com/office/powerpoint/2010/main" val="49351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806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926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8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01DEF7FB-DBEE-4912-A5DD-9121623E99B7}" type="slidenum">
              <a:rPr lang="en-US" smtClean="0"/>
              <a:t>3</a:t>
            </a:fld>
            <a:endParaRPr lang="en-US"/>
          </a:p>
        </p:txBody>
      </p:sp>
    </p:spTree>
    <p:extLst>
      <p:ext uri="{BB962C8B-B14F-4D97-AF65-F5344CB8AC3E}">
        <p14:creationId xmlns:p14="http://schemas.microsoft.com/office/powerpoint/2010/main" val="3795418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6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89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604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984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Font typeface="+mj-l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075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Font typeface="+mj-lt"/>
              <a:buNone/>
            </a:pPr>
            <a:endParaRPr lang="en-US" sz="1200">
              <a:solidFill>
                <a:srgbClr val="FF0000"/>
              </a:solidFill>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63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36</a:t>
            </a:fld>
            <a:endParaRPr lang="en-US"/>
          </a:p>
        </p:txBody>
      </p:sp>
    </p:spTree>
    <p:extLst>
      <p:ext uri="{BB962C8B-B14F-4D97-AF65-F5344CB8AC3E}">
        <p14:creationId xmlns:p14="http://schemas.microsoft.com/office/powerpoint/2010/main" val="4294810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37</a:t>
            </a:fld>
            <a:endParaRPr lang="en-US"/>
          </a:p>
        </p:txBody>
      </p:sp>
    </p:spTree>
    <p:extLst>
      <p:ext uri="{BB962C8B-B14F-4D97-AF65-F5344CB8AC3E}">
        <p14:creationId xmlns:p14="http://schemas.microsoft.com/office/powerpoint/2010/main" val="3709480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38</a:t>
            </a:fld>
            <a:endParaRPr lang="en-US"/>
          </a:p>
        </p:txBody>
      </p:sp>
    </p:spTree>
    <p:extLst>
      <p:ext uri="{BB962C8B-B14F-4D97-AF65-F5344CB8AC3E}">
        <p14:creationId xmlns:p14="http://schemas.microsoft.com/office/powerpoint/2010/main" val="1708567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71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defRPr/>
            </a:pPr>
            <a:endParaRPr lang="en-US"/>
          </a:p>
        </p:txBody>
      </p:sp>
      <p:sp>
        <p:nvSpPr>
          <p:cNvPr id="4" name="Slide Number Placeholder 3"/>
          <p:cNvSpPr>
            <a:spLocks noGrp="1"/>
          </p:cNvSpPr>
          <p:nvPr>
            <p:ph type="sldNum" sz="quarter" idx="5"/>
          </p:nvPr>
        </p:nvSpPr>
        <p:spPr/>
        <p:txBody>
          <a:bodyPr/>
          <a:lstStyle/>
          <a:p>
            <a:fld id="{01DEF7FB-DBEE-4912-A5DD-9121623E99B7}" type="slidenum">
              <a:rPr lang="en-US" smtClean="0"/>
              <a:t>4</a:t>
            </a:fld>
            <a:endParaRPr lang="en-US"/>
          </a:p>
        </p:txBody>
      </p:sp>
    </p:spTree>
    <p:extLst>
      <p:ext uri="{BB962C8B-B14F-4D97-AF65-F5344CB8AC3E}">
        <p14:creationId xmlns:p14="http://schemas.microsoft.com/office/powerpoint/2010/main" val="3043732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42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41</a:t>
            </a:fld>
            <a:endParaRPr lang="en-US"/>
          </a:p>
        </p:txBody>
      </p:sp>
    </p:spTree>
    <p:extLst>
      <p:ext uri="{BB962C8B-B14F-4D97-AF65-F5344CB8AC3E}">
        <p14:creationId xmlns:p14="http://schemas.microsoft.com/office/powerpoint/2010/main" val="1137910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kern="1200" cap="none" spc="0" normalizeH="0" baseline="0" noProof="0">
              <a:ln>
                <a:noFill/>
              </a:ln>
              <a:solidFill>
                <a:srgbClr val="1E1E1E"/>
              </a:solidFill>
              <a:effectLst/>
              <a:uLnTx/>
              <a:uFillTx/>
              <a:latin typeface="Roboto"/>
              <a:ea typeface="+mn-ea"/>
              <a:cs typeface="+mn-cs"/>
            </a:endParaRPr>
          </a:p>
        </p:txBody>
      </p:sp>
      <p:sp>
        <p:nvSpPr>
          <p:cNvPr id="4" name="Slide Number Placeholder 3"/>
          <p:cNvSpPr>
            <a:spLocks noGrp="1"/>
          </p:cNvSpPr>
          <p:nvPr>
            <p:ph type="sldNum" sz="quarter" idx="5"/>
          </p:nvPr>
        </p:nvSpPr>
        <p:spPr/>
        <p:txBody>
          <a:bodyPr/>
          <a:lstStyle/>
          <a:p>
            <a:fld id="{FC69B1EE-E634-48C8-9751-346D5F5B6113}" type="slidenum">
              <a:rPr lang="en-US" smtClean="0"/>
              <a:t>42</a:t>
            </a:fld>
            <a:endParaRPr lang="en-US"/>
          </a:p>
        </p:txBody>
      </p:sp>
    </p:spTree>
    <p:extLst>
      <p:ext uri="{BB962C8B-B14F-4D97-AF65-F5344CB8AC3E}">
        <p14:creationId xmlns:p14="http://schemas.microsoft.com/office/powerpoint/2010/main" val="2536158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sz="1800">
              <a:solidFill>
                <a:srgbClr val="1E1E1E"/>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745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71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167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46</a:t>
            </a:fld>
            <a:endParaRPr lang="en-US"/>
          </a:p>
        </p:txBody>
      </p:sp>
    </p:spTree>
    <p:extLst>
      <p:ext uri="{BB962C8B-B14F-4D97-AF65-F5344CB8AC3E}">
        <p14:creationId xmlns:p14="http://schemas.microsoft.com/office/powerpoint/2010/main" val="693863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47</a:t>
            </a:fld>
            <a:endParaRPr lang="en-US"/>
          </a:p>
        </p:txBody>
      </p:sp>
    </p:spTree>
    <p:extLst>
      <p:ext uri="{BB962C8B-B14F-4D97-AF65-F5344CB8AC3E}">
        <p14:creationId xmlns:p14="http://schemas.microsoft.com/office/powerpoint/2010/main" val="393309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48</a:t>
            </a:fld>
            <a:endParaRPr lang="en-US"/>
          </a:p>
        </p:txBody>
      </p:sp>
    </p:spTree>
    <p:extLst>
      <p:ext uri="{BB962C8B-B14F-4D97-AF65-F5344CB8AC3E}">
        <p14:creationId xmlns:p14="http://schemas.microsoft.com/office/powerpoint/2010/main" val="2287094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49</a:t>
            </a:fld>
            <a:endParaRPr lang="en-US"/>
          </a:p>
        </p:txBody>
      </p:sp>
    </p:spTree>
    <p:extLst>
      <p:ext uri="{BB962C8B-B14F-4D97-AF65-F5344CB8AC3E}">
        <p14:creationId xmlns:p14="http://schemas.microsoft.com/office/powerpoint/2010/main" val="362467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20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50</a:t>
            </a:fld>
            <a:endParaRPr lang="en-US"/>
          </a:p>
        </p:txBody>
      </p:sp>
    </p:spTree>
    <p:extLst>
      <p:ext uri="{BB962C8B-B14F-4D97-AF65-F5344CB8AC3E}">
        <p14:creationId xmlns:p14="http://schemas.microsoft.com/office/powerpoint/2010/main" val="1411010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51</a:t>
            </a:fld>
            <a:endParaRPr lang="en-US"/>
          </a:p>
        </p:txBody>
      </p:sp>
    </p:spTree>
    <p:extLst>
      <p:ext uri="{BB962C8B-B14F-4D97-AF65-F5344CB8AC3E}">
        <p14:creationId xmlns:p14="http://schemas.microsoft.com/office/powerpoint/2010/main" val="37341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52</a:t>
            </a:fld>
            <a:endParaRPr lang="en-US"/>
          </a:p>
        </p:txBody>
      </p:sp>
    </p:spTree>
    <p:extLst>
      <p:ext uri="{BB962C8B-B14F-4D97-AF65-F5344CB8AC3E}">
        <p14:creationId xmlns:p14="http://schemas.microsoft.com/office/powerpoint/2010/main" val="3906852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53</a:t>
            </a:fld>
            <a:endParaRPr lang="en-US"/>
          </a:p>
        </p:txBody>
      </p:sp>
    </p:spTree>
    <p:extLst>
      <p:ext uri="{BB962C8B-B14F-4D97-AF65-F5344CB8AC3E}">
        <p14:creationId xmlns:p14="http://schemas.microsoft.com/office/powerpoint/2010/main" val="1990495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54</a:t>
            </a:fld>
            <a:endParaRPr lang="en-US"/>
          </a:p>
        </p:txBody>
      </p:sp>
    </p:spTree>
    <p:extLst>
      <p:ext uri="{BB962C8B-B14F-4D97-AF65-F5344CB8AC3E}">
        <p14:creationId xmlns:p14="http://schemas.microsoft.com/office/powerpoint/2010/main" val="213796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6</a:t>
            </a:fld>
            <a:endParaRPr lang="en-US"/>
          </a:p>
        </p:txBody>
      </p:sp>
    </p:spTree>
    <p:extLst>
      <p:ext uri="{BB962C8B-B14F-4D97-AF65-F5344CB8AC3E}">
        <p14:creationId xmlns:p14="http://schemas.microsoft.com/office/powerpoint/2010/main" val="334543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01DEF7FB-DBEE-4912-A5DD-9121623E99B7}" type="slidenum">
              <a:rPr lang="en-US" smtClean="0"/>
              <a:t>7</a:t>
            </a:fld>
            <a:endParaRPr lang="en-US"/>
          </a:p>
        </p:txBody>
      </p:sp>
    </p:spTree>
    <p:extLst>
      <p:ext uri="{BB962C8B-B14F-4D97-AF65-F5344CB8AC3E}">
        <p14:creationId xmlns:p14="http://schemas.microsoft.com/office/powerpoint/2010/main" val="307800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B1EE-E634-48C8-9751-346D5F5B6113}" type="slidenum">
              <a:rPr lang="en-US" smtClean="0"/>
              <a:t>8</a:t>
            </a:fld>
            <a:endParaRPr lang="en-US"/>
          </a:p>
        </p:txBody>
      </p:sp>
    </p:spTree>
    <p:extLst>
      <p:ext uri="{BB962C8B-B14F-4D97-AF65-F5344CB8AC3E}">
        <p14:creationId xmlns:p14="http://schemas.microsoft.com/office/powerpoint/2010/main" val="150382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43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73216847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12D771E7-2F20-D84A-A3BB-759F4DB37E31}"/>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4201336A-B1CC-1C40-9A21-A3A7C15FBE27}"/>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1A5DFC-5C68-A843-A3B2-019DF5B39521}"/>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20095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pic>
        <p:nvPicPr>
          <p:cNvPr id="10" name="Picture 9">
            <a:extLst>
              <a:ext uri="{FF2B5EF4-FFF2-40B4-BE49-F238E27FC236}">
                <a16:creationId xmlns:a16="http://schemas.microsoft.com/office/drawing/2014/main" id="{2590B17C-AAB4-EF4A-9469-333A0A9B60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64404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3FCDE4-7C7D-6D40-BDF4-34D27EC1C28E}"/>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73749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518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2BE30E-AEE2-5E42-BA0C-CF2B190E06CC}"/>
              </a:ext>
            </a:extLst>
          </p:cNvPr>
          <p:cNvSpPr/>
          <p:nvPr userDrawn="1"/>
        </p:nvSpPr>
        <p:spPr>
          <a:xfrm>
            <a:off x="168810" y="156754"/>
            <a:ext cx="11852872" cy="6547506"/>
          </a:xfrm>
          <a:prstGeom prst="rect">
            <a:avLst/>
          </a:prstGeom>
          <a:solidFill>
            <a:srgbClr val="009CDE">
              <a:alpha val="8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172305" y="175390"/>
            <a:ext cx="11847391" cy="6507219"/>
          </a:xfrm>
          <a:prstGeom prst="rect">
            <a:avLst/>
          </a:prstGeom>
          <a:no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5" name="Picture 4">
            <a:extLst>
              <a:ext uri="{FF2B5EF4-FFF2-40B4-BE49-F238E27FC236}">
                <a16:creationId xmlns:a16="http://schemas.microsoft.com/office/drawing/2014/main" id="{67B4522A-A1B2-144D-9455-99D60FC85DB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320101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26" name="Picture 25">
            <a:extLst>
              <a:ext uri="{FF2B5EF4-FFF2-40B4-BE49-F238E27FC236}">
                <a16:creationId xmlns:a16="http://schemas.microsoft.com/office/drawing/2014/main" id="{09767FCD-7AC0-B54C-9F69-BC7E1B815B3E}"/>
              </a:ext>
            </a:extLst>
          </p:cNvPr>
          <p:cNvPicPr>
            <a:picLocks noChangeAspect="1"/>
          </p:cNvPicPr>
          <p:nvPr userDrawn="1"/>
        </p:nvPicPr>
        <p:blipFill>
          <a:blip r:embed="rId2"/>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44400458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pic>
        <p:nvPicPr>
          <p:cNvPr id="4" name="Picture 3">
            <a:extLst>
              <a:ext uri="{FF2B5EF4-FFF2-40B4-BE49-F238E27FC236}">
                <a16:creationId xmlns:a16="http://schemas.microsoft.com/office/drawing/2014/main" id="{1C5212BF-194E-ED40-9FE4-AB37DDCA0650}"/>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75751218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930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3"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5"/>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95011300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Tree>
    <p:extLst>
      <p:ext uri="{BB962C8B-B14F-4D97-AF65-F5344CB8AC3E}">
        <p14:creationId xmlns:p14="http://schemas.microsoft.com/office/powerpoint/2010/main" val="212120689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latin typeface="Arial" panose="020B0604020202020204" pitchFamily="34" charset="0"/>
                <a:cs typeface="Arial" panose="020B0604020202020204" pitchFamily="34" charset="0"/>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pic>
        <p:nvPicPr>
          <p:cNvPr id="10" name="Picture 9">
            <a:extLst>
              <a:ext uri="{FF2B5EF4-FFF2-40B4-BE49-F238E27FC236}">
                <a16:creationId xmlns:a16="http://schemas.microsoft.com/office/drawing/2014/main" id="{FD1995D7-C1FE-7D48-99B7-0C09BA387D52}"/>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463968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066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71459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424134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299257"/>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a:cxnSpLocks/>
          </p:cNvCxnSpPr>
          <p:nvPr userDrawn="1"/>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F5737D6-BDF4-994C-91F5-49265CB35E5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43052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2"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52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4"/>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7735519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a:cxnSpLocks/>
          </p:cNvCxnSpPr>
          <p:nvPr/>
        </p:nvCxnSpPr>
        <p:spPr>
          <a:xfrm>
            <a:off x="3036163" y="6252279"/>
            <a:ext cx="879937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163" y="6363469"/>
            <a:ext cx="1264628" cy="217044"/>
          </a:xfrm>
          <a:prstGeom prst="rect">
            <a:avLst/>
          </a:prstGeom>
        </p:spPr>
      </p:pic>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3036163" y="432879"/>
            <a:ext cx="739431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3036163" y="1740546"/>
            <a:ext cx="696169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52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3036163" y="1078726"/>
            <a:ext cx="4664889"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3036163" y="538394"/>
            <a:ext cx="595560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9" name="Rectangle 18">
            <a:extLst>
              <a:ext uri="{FF2B5EF4-FFF2-40B4-BE49-F238E27FC236}">
                <a16:creationId xmlns:a16="http://schemas.microsoft.com/office/drawing/2014/main" id="{BDEF9D77-29CF-4349-81C0-0F8AAC06AD27}"/>
              </a:ext>
            </a:extLst>
          </p:cNvPr>
          <p:cNvSpPr/>
          <p:nvPr userDrawn="1"/>
        </p:nvSpPr>
        <p:spPr>
          <a:xfrm>
            <a:off x="1" y="0"/>
            <a:ext cx="2629681"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Tree>
    <p:extLst>
      <p:ext uri="{BB962C8B-B14F-4D97-AF65-F5344CB8AC3E}">
        <p14:creationId xmlns:p14="http://schemas.microsoft.com/office/powerpoint/2010/main" val="163160420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C6E6B18A-B025-6943-A13C-3330DFE4C28E}"/>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C9886555-B491-5E4E-BB53-1A79DEA8B74B}"/>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BF1638F-28E7-D74A-B9A2-633C68919472}"/>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403740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tiff"/><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3F26A7F-2143-4543-BE40-8DA445B0D094}"/>
              </a:ext>
            </a:extLst>
          </p:cNvPr>
          <p:cNvGraphicFramePr>
            <a:graphicFrameLocks noChangeAspect="1"/>
          </p:cNvGraphicFramePr>
          <p:nvPr userDrawn="1">
            <p:custDataLst>
              <p:tags r:id="rId21"/>
            </p:custDataLst>
            <p:extLst>
              <p:ext uri="{D42A27DB-BD31-4B8C-83A1-F6EECF244321}">
                <p14:modId xmlns:p14="http://schemas.microsoft.com/office/powerpoint/2010/main" val="3156392835"/>
              </p:ext>
            </p:extLst>
          </p:nvPr>
        </p:nvGraphicFramePr>
        <p:xfrm>
          <a:off x="1508" y="1508"/>
          <a:ext cx="1508" cy="1508"/>
        </p:xfrm>
        <a:graphic>
          <a:graphicData uri="http://schemas.openxmlformats.org/presentationml/2006/ole">
            <mc:AlternateContent xmlns:mc="http://schemas.openxmlformats.org/markup-compatibility/2006">
              <mc:Choice xmlns:v="urn:schemas-microsoft-com:vml" Requires="v">
                <p:oleObj name="think-cell Slide" r:id="rId23" imgW="395" imgH="394" progId="TCLayout.ActiveDocument.1">
                  <p:embed/>
                </p:oleObj>
              </mc:Choice>
              <mc:Fallback>
                <p:oleObj name="think-cell Slide" r:id="rId23" imgW="395" imgH="394" progId="TCLayout.ActiveDocument.1">
                  <p:embed/>
                  <p:pic>
                    <p:nvPicPr>
                      <p:cNvPr id="2" name="Object 1" hidden="1">
                        <a:extLst>
                          <a:ext uri="{FF2B5EF4-FFF2-40B4-BE49-F238E27FC236}">
                            <a16:creationId xmlns:a16="http://schemas.microsoft.com/office/drawing/2014/main" id="{E3F26A7F-2143-4543-BE40-8DA445B0D094}"/>
                          </a:ext>
                        </a:extLst>
                      </p:cNvPr>
                      <p:cNvPicPr/>
                      <p:nvPr/>
                    </p:nvPicPr>
                    <p:blipFill>
                      <a:blip r:embed="rId24"/>
                      <a:stretch>
                        <a:fillRect/>
                      </a:stretch>
                    </p:blipFill>
                    <p:spPr>
                      <a:xfrm>
                        <a:off x="1508" y="1508"/>
                        <a:ext cx="1508" cy="1508"/>
                      </a:xfrm>
                      <a:prstGeom prst="rect">
                        <a:avLst/>
                      </a:prstGeom>
                    </p:spPr>
                  </p:pic>
                </p:oleObj>
              </mc:Fallback>
            </mc:AlternateContent>
          </a:graphicData>
        </a:graphic>
      </p:graphicFrame>
      <p:pic>
        <p:nvPicPr>
          <p:cNvPr id="8" name="Picture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2"/>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Arial" panose="020B0604020202020204" pitchFamily="34" charset="0"/>
                <a:cs typeface="Arial" panose="020B0604020202020204" pitchFamily="34" charset="0"/>
              </a:rPr>
              <a:pPr algn="r"/>
              <a:t>‹#›</a:t>
            </a:fld>
            <a:endParaRPr lang="fr-FR" sz="1139" b="0">
              <a:solidFill>
                <a:srgbClr val="080808"/>
              </a:solidFill>
              <a:latin typeface="Arial" panose="020B0604020202020204" pitchFamily="34" charset="0"/>
              <a:cs typeface="Arial" panose="020B0604020202020204" pitchFamily="34" charset="0"/>
            </a:endParaRPr>
          </a:p>
        </p:txBody>
      </p:sp>
      <p:cxnSp>
        <p:nvCxnSpPr>
          <p:cNvPr id="12" name="Straight Connector 11"/>
          <p:cNvCxnSpPr>
            <a:cxnSpLocks/>
          </p:cNvCxnSpPr>
          <p:nvPr/>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0FBC56-81FE-DD45-8A29-E2503442C48F}"/>
              </a:ext>
            </a:extLst>
          </p:cNvPr>
          <p:cNvPicPr>
            <a:picLocks noChangeAspect="1"/>
          </p:cNvPicPr>
          <p:nvPr userDrawn="1"/>
        </p:nvPicPr>
        <p:blipFill>
          <a:blip r:embed="rId26"/>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custDataLst>
      <p:tags r:id="rId20"/>
    </p:custDataLst>
    <p:extLst>
      <p:ext uri="{BB962C8B-B14F-4D97-AF65-F5344CB8AC3E}">
        <p14:creationId xmlns:p14="http://schemas.microsoft.com/office/powerpoint/2010/main" val="2026451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9"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8" r:id="rId18"/>
  </p:sldLayoutIdLst>
  <p:txStyles>
    <p:title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7.emf"/><Relationship Id="rId4" Type="http://schemas.openxmlformats.org/officeDocument/2006/relationships/image" Target="../media/image22.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pcentral.collegeboard.org/pdf/ap-exam-administration-planning-guide.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hyperlink" Target="https://apcentral.collegeboard.org/exam-administration-ordering-scores/exam-dat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hyperlink" Target="https://youtu.be/6n2FAkdLf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0.emf"/><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58.emf"/><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49.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png"/><Relationship Id="rId7" Type="http://schemas.openxmlformats.org/officeDocument/2006/relationships/image" Target="../media/image20.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0.png"/><Relationship Id="rId5" Type="http://schemas.openxmlformats.org/officeDocument/2006/relationships/image" Target="../media/image61.png"/><Relationship Id="rId10" Type="http://schemas.openxmlformats.org/officeDocument/2006/relationships/image" Target="../media/image65.emf"/><Relationship Id="rId4" Type="http://schemas.openxmlformats.org/officeDocument/2006/relationships/image" Target="../media/image60.png"/><Relationship Id="rId9" Type="http://schemas.openxmlformats.org/officeDocument/2006/relationships/image" Target="../media/image6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66.jpeg"/><Relationship Id="rId4" Type="http://schemas.openxmlformats.org/officeDocument/2006/relationships/hyperlink" Target="https://youtu.be/6n2FAkdLf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apcentral.collegeboard.org/about-ap-2021/updates" TargetMode="Externa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A8A9FE-2AF3-3A41-B52B-FC035DB94ECD}"/>
              </a:ext>
            </a:extLst>
          </p:cNvPr>
          <p:cNvSpPr/>
          <p:nvPr/>
        </p:nvSpPr>
        <p:spPr>
          <a:xfrm>
            <a:off x="357481" y="334537"/>
            <a:ext cx="11507417" cy="582093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Title 4"/>
          <p:cNvSpPr>
            <a:spLocks noGrp="1"/>
          </p:cNvSpPr>
          <p:nvPr>
            <p:ph type="ctrTitle"/>
          </p:nvPr>
        </p:nvSpPr>
        <p:spPr>
          <a:xfrm>
            <a:off x="855980" y="1789907"/>
            <a:ext cx="10978539" cy="589709"/>
          </a:xfrm>
        </p:spPr>
        <p:txBody>
          <a:bodyPr/>
          <a:lstStyle/>
          <a:p>
            <a:r>
              <a:rPr lang="en-US" sz="4000" b="1">
                <a:solidFill>
                  <a:schemeClr val="tx1"/>
                </a:solidFill>
                <a:latin typeface="Arial"/>
                <a:cs typeface="Arial"/>
              </a:rPr>
              <a:t>Key Takeaways </a:t>
            </a:r>
            <a:br>
              <a:rPr lang="en-US" sz="4000" b="1">
                <a:solidFill>
                  <a:schemeClr val="tx1"/>
                </a:solidFill>
                <a:latin typeface="Arial"/>
                <a:cs typeface="Arial"/>
              </a:rPr>
            </a:br>
            <a:r>
              <a:rPr lang="en-US" sz="4000" b="1">
                <a:solidFill>
                  <a:schemeClr val="tx1"/>
                </a:solidFill>
                <a:latin typeface="Arial"/>
                <a:cs typeface="Arial"/>
              </a:rPr>
              <a:t>from the </a:t>
            </a:r>
            <a:r>
              <a:rPr lang="en-US" sz="4000" b="1" i="1">
                <a:solidFill>
                  <a:schemeClr val="tx1"/>
                </a:solidFill>
                <a:latin typeface="Arial"/>
                <a:cs typeface="Arial"/>
              </a:rPr>
              <a:t>AP</a:t>
            </a:r>
            <a:r>
              <a:rPr lang="en-US" sz="3600" b="1" i="1" baseline="30000">
                <a:solidFill>
                  <a:schemeClr val="tx1"/>
                </a:solidFill>
                <a:latin typeface="Arial"/>
                <a:cs typeface="Arial"/>
              </a:rPr>
              <a:t>®</a:t>
            </a:r>
            <a:r>
              <a:rPr lang="en-US" sz="4000" b="1" i="1">
                <a:solidFill>
                  <a:schemeClr val="tx1"/>
                </a:solidFill>
                <a:latin typeface="Arial"/>
                <a:cs typeface="Arial"/>
              </a:rPr>
              <a:t> Digital </a:t>
            </a:r>
            <a:br>
              <a:rPr lang="en-US" sz="4000" b="1" i="1">
                <a:solidFill>
                  <a:schemeClr val="tx1"/>
                </a:solidFill>
                <a:latin typeface="Arial"/>
                <a:cs typeface="Arial"/>
              </a:rPr>
            </a:br>
            <a:r>
              <a:rPr lang="en-US" sz="4000" b="1" i="1">
                <a:solidFill>
                  <a:schemeClr val="tx1"/>
                </a:solidFill>
                <a:latin typeface="Arial"/>
                <a:cs typeface="Arial"/>
              </a:rPr>
              <a:t>Testing Guide</a:t>
            </a:r>
            <a:endParaRPr lang="en-US" sz="4000" i="1">
              <a:solidFill>
                <a:schemeClr val="tx1"/>
              </a:solidFill>
              <a:latin typeface="Arial"/>
              <a:cs typeface="Arial"/>
            </a:endParaRPr>
          </a:p>
        </p:txBody>
      </p:sp>
      <p:sp>
        <p:nvSpPr>
          <p:cNvPr id="3" name="Subtitle 2">
            <a:extLst>
              <a:ext uri="{FF2B5EF4-FFF2-40B4-BE49-F238E27FC236}">
                <a16:creationId xmlns:a16="http://schemas.microsoft.com/office/drawing/2014/main" id="{0BB523E1-CF0F-F842-9D5B-B725C7D8B00D}"/>
              </a:ext>
            </a:extLst>
          </p:cNvPr>
          <p:cNvSpPr>
            <a:spLocks noGrp="1"/>
          </p:cNvSpPr>
          <p:nvPr>
            <p:ph type="subTitle" idx="1"/>
          </p:nvPr>
        </p:nvSpPr>
        <p:spPr>
          <a:xfrm>
            <a:off x="886358" y="3732882"/>
            <a:ext cx="4828269" cy="534662"/>
          </a:xfrm>
        </p:spPr>
        <p:txBody>
          <a:bodyPr/>
          <a:lstStyle/>
          <a:p>
            <a:r>
              <a:rPr lang="en-US">
                <a:solidFill>
                  <a:schemeClr val="tx1"/>
                </a:solidFill>
                <a:latin typeface="Arial" panose="020B0604020202020204" pitchFamily="34" charset="0"/>
              </a:rPr>
              <a:t>Preparing for 2021 Digital AP Exams</a:t>
            </a:r>
          </a:p>
        </p:txBody>
      </p:sp>
      <p:sp>
        <p:nvSpPr>
          <p:cNvPr id="7" name="Text Placeholder 6"/>
          <p:cNvSpPr>
            <a:spLocks noGrp="1"/>
          </p:cNvSpPr>
          <p:nvPr>
            <p:ph type="body" sz="quarter" idx="11"/>
          </p:nvPr>
        </p:nvSpPr>
        <p:spPr/>
        <p:txBody>
          <a:bodyPr/>
          <a:lstStyle/>
          <a:p>
            <a:r>
              <a:rPr lang="en-US">
                <a:latin typeface="Arial" panose="020B0604020202020204" pitchFamily="34" charset="0"/>
              </a:rPr>
              <a:t>March 2, 2021</a:t>
            </a:r>
          </a:p>
        </p:txBody>
      </p:sp>
      <p:sp>
        <p:nvSpPr>
          <p:cNvPr id="2"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pic>
        <p:nvPicPr>
          <p:cNvPr id="10" name="Picture 9">
            <a:extLst>
              <a:ext uri="{FF2B5EF4-FFF2-40B4-BE49-F238E27FC236}">
                <a16:creationId xmlns:a16="http://schemas.microsoft.com/office/drawing/2014/main" id="{66586913-1B02-5A46-AA33-718350AA8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358" y="814911"/>
            <a:ext cx="2325419" cy="546944"/>
          </a:xfrm>
          <a:prstGeom prst="rect">
            <a:avLst/>
          </a:prstGeom>
        </p:spPr>
      </p:pic>
      <p:pic>
        <p:nvPicPr>
          <p:cNvPr id="9" name="Picture 8">
            <a:extLst>
              <a:ext uri="{FF2B5EF4-FFF2-40B4-BE49-F238E27FC236}">
                <a16:creationId xmlns:a16="http://schemas.microsoft.com/office/drawing/2014/main" id="{9E97446F-8BBD-4F4E-B646-398419C0BCD1}"/>
              </a:ext>
            </a:extLst>
          </p:cNvPr>
          <p:cNvPicPr>
            <a:picLocks noChangeAspect="1"/>
          </p:cNvPicPr>
          <p:nvPr/>
        </p:nvPicPr>
        <p:blipFill rotWithShape="1">
          <a:blip r:embed="rId5">
            <a:extLst>
              <a:ext uri="{28A0092B-C50C-407E-A947-70E740481C1C}">
                <a14:useLocalDpi xmlns:a14="http://schemas.microsoft.com/office/drawing/2010/main" val="0"/>
              </a:ext>
            </a:extLst>
          </a:blip>
          <a:srcRect l="53" r="53"/>
          <a:stretch/>
        </p:blipFill>
        <p:spPr>
          <a:xfrm>
            <a:off x="7698427" y="802886"/>
            <a:ext cx="3747508" cy="4880758"/>
          </a:xfrm>
          <a:prstGeom prst="rect">
            <a:avLst/>
          </a:prstGeom>
          <a:ln>
            <a:noFill/>
          </a:ln>
          <a:effectLst>
            <a:outerShdw blurRad="266700" dist="63500" dir="2700000" algn="tl" rotWithShape="0">
              <a:prstClr val="black">
                <a:alpha val="20000"/>
              </a:prstClr>
            </a:outerShdw>
          </a:effectLst>
        </p:spPr>
      </p:pic>
      <p:pic>
        <p:nvPicPr>
          <p:cNvPr id="8" name="Picture 7" descr="Graphical user interface&#10;&#10;Description automatically generated">
            <a:extLst>
              <a:ext uri="{FF2B5EF4-FFF2-40B4-BE49-F238E27FC236}">
                <a16:creationId xmlns:a16="http://schemas.microsoft.com/office/drawing/2014/main" id="{1B1A65B8-F5F7-F24E-9A9C-885B4E182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58" y="4156068"/>
            <a:ext cx="5444869" cy="2030290"/>
          </a:xfrm>
          <a:prstGeom prst="rect">
            <a:avLst/>
          </a:prstGeom>
        </p:spPr>
      </p:pic>
    </p:spTree>
    <p:custDataLst>
      <p:tags r:id="rId1"/>
    </p:custDataLst>
    <p:extLst>
      <p:ext uri="{BB962C8B-B14F-4D97-AF65-F5344CB8AC3E}">
        <p14:creationId xmlns:p14="http://schemas.microsoft.com/office/powerpoint/2010/main" val="337004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899FA9-95B0-47D8-8873-36E9C244A436}"/>
              </a:ext>
            </a:extLst>
          </p:cNvPr>
          <p:cNvSpPr>
            <a:spLocks noGrp="1"/>
          </p:cNvSpPr>
          <p:nvPr>
            <p:ph type="title"/>
          </p:nvPr>
        </p:nvSpPr>
        <p:spPr>
          <a:xfrm>
            <a:off x="356461" y="507572"/>
            <a:ext cx="10070665" cy="413175"/>
          </a:xfrm>
        </p:spPr>
        <p:txBody>
          <a:bodyPr/>
          <a:lstStyle/>
          <a:p>
            <a:r>
              <a:rPr lang="en-US"/>
              <a:t>Digital Testing: Locations and Admin Windows</a:t>
            </a:r>
          </a:p>
        </p:txBody>
      </p:sp>
      <p:sp>
        <p:nvSpPr>
          <p:cNvPr id="6" name="Subtitle 5">
            <a:extLst>
              <a:ext uri="{FF2B5EF4-FFF2-40B4-BE49-F238E27FC236}">
                <a16:creationId xmlns:a16="http://schemas.microsoft.com/office/drawing/2014/main" id="{91CFE41A-F8D6-4A1D-9437-89315584B491}"/>
              </a:ext>
            </a:extLst>
          </p:cNvPr>
          <p:cNvSpPr>
            <a:spLocks noGrp="1"/>
          </p:cNvSpPr>
          <p:nvPr>
            <p:ph type="subTitle" idx="1"/>
          </p:nvPr>
        </p:nvSpPr>
        <p:spPr>
          <a:xfrm>
            <a:off x="401979" y="1128670"/>
            <a:ext cx="5782627" cy="647728"/>
          </a:xfrm>
        </p:spPr>
        <p:txBody>
          <a:bodyPr/>
          <a:lstStyle/>
          <a:p>
            <a:r>
              <a:rPr lang="en-US" sz="1800">
                <a:latin typeface="Arial"/>
                <a:cs typeface="Arial"/>
              </a:rPr>
              <a:t>Schools can mix and match between locations and exam dates, if a digital testing option is available.</a:t>
            </a:r>
            <a:endParaRPr lang="en-US" sz="1800"/>
          </a:p>
        </p:txBody>
      </p:sp>
      <p:sp>
        <p:nvSpPr>
          <p:cNvPr id="23" name="TextBox 22">
            <a:extLst>
              <a:ext uri="{FF2B5EF4-FFF2-40B4-BE49-F238E27FC236}">
                <a16:creationId xmlns:a16="http://schemas.microsoft.com/office/drawing/2014/main" id="{BA54AAAC-23DB-4827-AD0E-6E1763D14326}"/>
              </a:ext>
            </a:extLst>
          </p:cNvPr>
          <p:cNvSpPr txBox="1"/>
          <p:nvPr/>
        </p:nvSpPr>
        <p:spPr>
          <a:xfrm>
            <a:off x="6184606" y="1781043"/>
            <a:ext cx="1443941" cy="340542"/>
          </a:xfrm>
          <a:prstGeom prst="rect">
            <a:avLst/>
          </a:prstGeom>
          <a:noFill/>
        </p:spPr>
        <p:txBody>
          <a:bodyPr wrap="square">
            <a:spAutoFit/>
          </a:bodyPr>
          <a:lstStyle/>
          <a:p>
            <a:pPr marL="0" marR="0" lvl="0" indent="0" algn="ctr" defTabSz="931433" rtl="0" eaLnBrk="1" fontAlgn="base" latinLnBrk="0" hangingPunct="1">
              <a:lnSpc>
                <a:spcPct val="107000"/>
              </a:lnSpc>
              <a:spcBef>
                <a:spcPts val="0"/>
              </a:spcBef>
              <a:spcAft>
                <a:spcPts val="600"/>
              </a:spcAft>
              <a:buClr>
                <a:srgbClr val="009CDE"/>
              </a:buClr>
              <a:buSzPct val="80000"/>
              <a:buFont typeface="Verdana" pitchFamily="34" charset="0"/>
              <a:buNone/>
              <a:tabLst/>
              <a:defRPr/>
            </a:pPr>
            <a:r>
              <a:rPr kumimoji="0" lang="en-US" altLang="zh-CN" sz="1600" b="1" i="0" u="none" strike="noStrike" kern="1200" cap="none" spc="0" normalizeH="0" baseline="0" noProof="1">
                <a:ln>
                  <a:noFill/>
                </a:ln>
                <a:solidFill>
                  <a:srgbClr val="1E1E1E"/>
                </a:solidFill>
                <a:effectLst/>
                <a:uLnTx/>
                <a:uFillTx/>
                <a:latin typeface="Arial" panose="020B0604020202020204" pitchFamily="34" charset="0"/>
                <a:ea typeface="Roboto"/>
                <a:cs typeface="Arial" panose="020B0604020202020204" pitchFamily="34" charset="0"/>
              </a:rPr>
              <a:t>In School</a:t>
            </a:r>
            <a:endParaRPr kumimoji="0" lang="en-US" altLang="zh-CN" sz="1600" b="1" i="0" u="none" strike="noStrike" kern="1200" cap="none" spc="0" normalizeH="0" baseline="0" noProof="1">
              <a:ln>
                <a:noFill/>
              </a:ln>
              <a:solidFill>
                <a:srgbClr val="1E1E1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5D46482-85EF-476B-86D0-4945E875DA2E}"/>
              </a:ext>
            </a:extLst>
          </p:cNvPr>
          <p:cNvSpPr txBox="1"/>
          <p:nvPr/>
        </p:nvSpPr>
        <p:spPr>
          <a:xfrm>
            <a:off x="7335807" y="1781043"/>
            <a:ext cx="1594412" cy="340542"/>
          </a:xfrm>
          <a:prstGeom prst="rect">
            <a:avLst/>
          </a:prstGeom>
          <a:noFill/>
        </p:spPr>
        <p:txBody>
          <a:bodyPr wrap="square">
            <a:spAutoFit/>
          </a:bodyPr>
          <a:lstStyle/>
          <a:p>
            <a:pPr marL="0" marR="0" lvl="0" indent="0" algn="ctr" defTabSz="931433" rtl="0" eaLnBrk="1" fontAlgn="base" latinLnBrk="0" hangingPunct="1">
              <a:lnSpc>
                <a:spcPct val="107000"/>
              </a:lnSpc>
              <a:spcBef>
                <a:spcPts val="0"/>
              </a:spcBef>
              <a:spcAft>
                <a:spcPts val="600"/>
              </a:spcAft>
              <a:buClr>
                <a:srgbClr val="009CDE"/>
              </a:buClr>
              <a:buSzPct val="80000"/>
              <a:buFont typeface="Verdana" pitchFamily="34" charset="0"/>
              <a:buNone/>
              <a:tabLst/>
              <a:defRPr/>
            </a:pPr>
            <a:r>
              <a:rPr kumimoji="0" lang="en-US" altLang="zh-CN" sz="1600" b="1" i="0" u="none" strike="noStrike" kern="1200" cap="none" spc="0" normalizeH="0" baseline="0" noProof="1">
                <a:ln>
                  <a:noFill/>
                </a:ln>
                <a:solidFill>
                  <a:srgbClr val="1E1E1E"/>
                </a:solidFill>
                <a:effectLst/>
                <a:uLnTx/>
                <a:uFillTx/>
                <a:latin typeface="Arial" panose="020B0604020202020204" pitchFamily="34" charset="0"/>
                <a:ea typeface="Roboto"/>
                <a:cs typeface="Arial" panose="020B0604020202020204" pitchFamily="34" charset="0"/>
              </a:rPr>
              <a:t>At Home</a:t>
            </a:r>
            <a:endParaRPr kumimoji="0" lang="en-US" altLang="zh-CN" sz="1600" b="1" i="0" u="none" strike="noStrike" kern="1200" cap="none" spc="0" normalizeH="0" baseline="0" noProof="1">
              <a:ln>
                <a:noFill/>
              </a:ln>
              <a:solidFill>
                <a:srgbClr val="1E1E1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945F989-79EC-45AC-8C1B-A1D55228F20F}"/>
              </a:ext>
            </a:extLst>
          </p:cNvPr>
          <p:cNvSpPr txBox="1"/>
          <p:nvPr/>
        </p:nvSpPr>
        <p:spPr>
          <a:xfrm>
            <a:off x="356461" y="5993084"/>
            <a:ext cx="12068206" cy="272758"/>
          </a:xfrm>
          <a:prstGeom prst="rect">
            <a:avLst/>
          </a:prstGeom>
          <a:noFill/>
        </p:spPr>
        <p:txBody>
          <a:bodyPr wrap="square" lIns="36000" tIns="36000" rIns="36000" bIns="36000" rtlCol="0" anchor="t">
            <a:spAutoFit/>
          </a:bodyPr>
          <a:lstStyle/>
          <a:p>
            <a:pPr>
              <a:defRPr/>
            </a:pPr>
            <a:r>
              <a:rPr kumimoji="0" lang="en-US" sz="1250" b="1" u="none" strike="noStrike" kern="1200" cap="none" spc="0" normalizeH="0" baseline="0" noProof="0">
                <a:ln>
                  <a:noFill/>
                </a:ln>
                <a:solidFill>
                  <a:srgbClr val="1E1E1E"/>
                </a:solidFill>
                <a:effectLst/>
                <a:uLnTx/>
                <a:uFillTx/>
                <a:latin typeface="Arial"/>
                <a:cs typeface="Arial"/>
              </a:rPr>
              <a:t>NOTE</a:t>
            </a:r>
            <a:r>
              <a:rPr kumimoji="0" lang="en-US" sz="1250" b="0" i="1" u="none" strike="noStrike" kern="1200" cap="none" spc="0" normalizeH="0" baseline="0" noProof="0">
                <a:ln>
                  <a:noFill/>
                </a:ln>
                <a:solidFill>
                  <a:srgbClr val="1E1E1E"/>
                </a:solidFill>
                <a:effectLst/>
                <a:uLnTx/>
                <a:uFillTx/>
                <a:latin typeface="Arial"/>
                <a:cs typeface="Arial"/>
              </a:rPr>
              <a:t>: Digital exams, offered either in school or at home, are available for 17 AP courses during Administration 2 and </a:t>
            </a:r>
            <a:r>
              <a:rPr lang="en-US" sz="1250" i="1">
                <a:latin typeface="Arial"/>
                <a:cs typeface="Arial"/>
              </a:rPr>
              <a:t>for</a:t>
            </a:r>
            <a:r>
              <a:rPr lang="en-US" sz="1250" i="1">
                <a:solidFill>
                  <a:srgbClr val="1E1E1E"/>
                </a:solidFill>
                <a:latin typeface="Arial"/>
                <a:cs typeface="Arial"/>
              </a:rPr>
              <a:t> 25</a:t>
            </a:r>
            <a:r>
              <a:rPr kumimoji="0" lang="en-US" sz="1250" b="0" i="1" u="none" strike="noStrike" kern="1200" cap="none" spc="0" normalizeH="0" baseline="0" noProof="0">
                <a:ln>
                  <a:noFill/>
                </a:ln>
                <a:solidFill>
                  <a:srgbClr val="1E1E1E"/>
                </a:solidFill>
                <a:effectLst/>
                <a:uLnTx/>
                <a:uFillTx/>
                <a:latin typeface="Arial"/>
                <a:cs typeface="Arial"/>
              </a:rPr>
              <a:t> AP courses during Administration 3.</a:t>
            </a:r>
          </a:p>
        </p:txBody>
      </p:sp>
      <p:pic>
        <p:nvPicPr>
          <p:cNvPr id="11" name="Picture 10">
            <a:extLst>
              <a:ext uri="{FF2B5EF4-FFF2-40B4-BE49-F238E27FC236}">
                <a16:creationId xmlns:a16="http://schemas.microsoft.com/office/drawing/2014/main" id="{6C544046-163C-C746-AD2B-E6746C8E8CA0}"/>
              </a:ext>
            </a:extLst>
          </p:cNvPr>
          <p:cNvPicPr>
            <a:picLocks noChangeAspect="1"/>
          </p:cNvPicPr>
          <p:nvPr/>
        </p:nvPicPr>
        <p:blipFill>
          <a:blip r:embed="rId3"/>
          <a:stretch>
            <a:fillRect/>
          </a:stretch>
        </p:blipFill>
        <p:spPr>
          <a:xfrm>
            <a:off x="6477346" y="986547"/>
            <a:ext cx="2091365" cy="767335"/>
          </a:xfrm>
          <a:prstGeom prst="rect">
            <a:avLst/>
          </a:prstGeom>
        </p:spPr>
      </p:pic>
      <p:graphicFrame>
        <p:nvGraphicFramePr>
          <p:cNvPr id="9" name="Table 6">
            <a:extLst>
              <a:ext uri="{FF2B5EF4-FFF2-40B4-BE49-F238E27FC236}">
                <a16:creationId xmlns:a16="http://schemas.microsoft.com/office/drawing/2014/main" id="{0C98B6CA-D50A-42D4-BCEF-A6DE123829FF}"/>
              </a:ext>
            </a:extLst>
          </p:cNvPr>
          <p:cNvGraphicFramePr>
            <a:graphicFrameLocks noGrp="1"/>
          </p:cNvGraphicFramePr>
          <p:nvPr>
            <p:extLst>
              <p:ext uri="{D42A27DB-BD31-4B8C-83A1-F6EECF244321}">
                <p14:modId xmlns:p14="http://schemas.microsoft.com/office/powerpoint/2010/main" val="132629057"/>
              </p:ext>
            </p:extLst>
          </p:nvPr>
        </p:nvGraphicFramePr>
        <p:xfrm>
          <a:off x="379219" y="2152407"/>
          <a:ext cx="5549936" cy="3758470"/>
        </p:xfrm>
        <a:graphic>
          <a:graphicData uri="http://schemas.openxmlformats.org/drawingml/2006/table">
            <a:tbl>
              <a:tblPr firstRow="1" bandRow="1">
                <a:tableStyleId>{5C22544A-7EE6-4342-B048-85BDC9FD1C3A}</a:tableStyleId>
              </a:tblPr>
              <a:tblGrid>
                <a:gridCol w="792848">
                  <a:extLst>
                    <a:ext uri="{9D8B030D-6E8A-4147-A177-3AD203B41FA5}">
                      <a16:colId xmlns:a16="http://schemas.microsoft.com/office/drawing/2014/main" val="3247308129"/>
                    </a:ext>
                  </a:extLst>
                </a:gridCol>
                <a:gridCol w="792848">
                  <a:extLst>
                    <a:ext uri="{9D8B030D-6E8A-4147-A177-3AD203B41FA5}">
                      <a16:colId xmlns:a16="http://schemas.microsoft.com/office/drawing/2014/main" val="1733084734"/>
                    </a:ext>
                  </a:extLst>
                </a:gridCol>
                <a:gridCol w="792848">
                  <a:extLst>
                    <a:ext uri="{9D8B030D-6E8A-4147-A177-3AD203B41FA5}">
                      <a16:colId xmlns:a16="http://schemas.microsoft.com/office/drawing/2014/main" val="3427294081"/>
                    </a:ext>
                  </a:extLst>
                </a:gridCol>
                <a:gridCol w="792848">
                  <a:extLst>
                    <a:ext uri="{9D8B030D-6E8A-4147-A177-3AD203B41FA5}">
                      <a16:colId xmlns:a16="http://schemas.microsoft.com/office/drawing/2014/main" val="1418095269"/>
                    </a:ext>
                  </a:extLst>
                </a:gridCol>
                <a:gridCol w="792848">
                  <a:extLst>
                    <a:ext uri="{9D8B030D-6E8A-4147-A177-3AD203B41FA5}">
                      <a16:colId xmlns:a16="http://schemas.microsoft.com/office/drawing/2014/main" val="1855362094"/>
                    </a:ext>
                  </a:extLst>
                </a:gridCol>
                <a:gridCol w="792848">
                  <a:extLst>
                    <a:ext uri="{9D8B030D-6E8A-4147-A177-3AD203B41FA5}">
                      <a16:colId xmlns:a16="http://schemas.microsoft.com/office/drawing/2014/main" val="1575072078"/>
                    </a:ext>
                  </a:extLst>
                </a:gridCol>
                <a:gridCol w="792848">
                  <a:extLst>
                    <a:ext uri="{9D8B030D-6E8A-4147-A177-3AD203B41FA5}">
                      <a16:colId xmlns:a16="http://schemas.microsoft.com/office/drawing/2014/main" val="3646417219"/>
                    </a:ext>
                  </a:extLst>
                </a:gridCol>
              </a:tblGrid>
              <a:tr h="276430">
                <a:tc gridSpan="7">
                  <a:txBody>
                    <a:bodyPr/>
                    <a:lstStyle/>
                    <a:p>
                      <a:pPr algn="ctr"/>
                      <a:r>
                        <a:rPr lang="en-US" sz="1400">
                          <a:solidFill>
                            <a:schemeClr val="tx2"/>
                          </a:solidFill>
                          <a:latin typeface="Arial" panose="020B0604020202020204" pitchFamily="34" charset="0"/>
                          <a:cs typeface="Arial" panose="020B0604020202020204" pitchFamily="34" charset="0"/>
                        </a:rPr>
                        <a:t>MAY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07322">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539038">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536522">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b="1">
                          <a:solidFill>
                            <a:sysClr val="windowText" lastClr="000000"/>
                          </a:solidFill>
                          <a:latin typeface="Arial" panose="020B0604020202020204" pitchFamily="34" charset="0"/>
                          <a:cs typeface="Arial" panose="020B0604020202020204" pitchFamily="34" charset="0"/>
                        </a:rPr>
                        <a:t>7</a:t>
                      </a: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561617">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13</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510857">
                <a:tc>
                  <a:txBody>
                    <a:bodyPr/>
                    <a:lstStyle/>
                    <a:p>
                      <a:r>
                        <a:rPr lang="en-US" sz="1100">
                          <a:solidFill>
                            <a:sysClr val="windowText" lastClr="000000"/>
                          </a:solidFill>
                          <a:latin typeface="Arial" panose="020B0604020202020204" pitchFamily="34" charset="0"/>
                          <a:cs typeface="Arial" panose="020B0604020202020204" pitchFamily="34" charset="0"/>
                        </a:rPr>
                        <a:t>16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20</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510857">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510857">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691918316"/>
                  </a:ext>
                </a:extLst>
              </a:tr>
            </a:tbl>
          </a:graphicData>
        </a:graphic>
      </p:graphicFrame>
      <p:graphicFrame>
        <p:nvGraphicFramePr>
          <p:cNvPr id="10" name="Table 6">
            <a:extLst>
              <a:ext uri="{FF2B5EF4-FFF2-40B4-BE49-F238E27FC236}">
                <a16:creationId xmlns:a16="http://schemas.microsoft.com/office/drawing/2014/main" id="{E5DBD7E3-69C3-423F-8F87-0200FC9382EC}"/>
              </a:ext>
            </a:extLst>
          </p:cNvPr>
          <p:cNvGraphicFramePr>
            <a:graphicFrameLocks noGrp="1"/>
          </p:cNvGraphicFramePr>
          <p:nvPr>
            <p:extLst>
              <p:ext uri="{D42A27DB-BD31-4B8C-83A1-F6EECF244321}">
                <p14:modId xmlns:p14="http://schemas.microsoft.com/office/powerpoint/2010/main" val="875706862"/>
              </p:ext>
            </p:extLst>
          </p:nvPr>
        </p:nvGraphicFramePr>
        <p:xfrm>
          <a:off x="6185019" y="2152407"/>
          <a:ext cx="5550405" cy="3784044"/>
        </p:xfrm>
        <a:graphic>
          <a:graphicData uri="http://schemas.openxmlformats.org/drawingml/2006/table">
            <a:tbl>
              <a:tblPr firstRow="1" bandRow="1">
                <a:tableStyleId>{5C22544A-7EE6-4342-B048-85BDC9FD1C3A}</a:tableStyleId>
              </a:tblPr>
              <a:tblGrid>
                <a:gridCol w="792915">
                  <a:extLst>
                    <a:ext uri="{9D8B030D-6E8A-4147-A177-3AD203B41FA5}">
                      <a16:colId xmlns:a16="http://schemas.microsoft.com/office/drawing/2014/main" val="3247308129"/>
                    </a:ext>
                  </a:extLst>
                </a:gridCol>
                <a:gridCol w="792915">
                  <a:extLst>
                    <a:ext uri="{9D8B030D-6E8A-4147-A177-3AD203B41FA5}">
                      <a16:colId xmlns:a16="http://schemas.microsoft.com/office/drawing/2014/main" val="1733084734"/>
                    </a:ext>
                  </a:extLst>
                </a:gridCol>
                <a:gridCol w="792915">
                  <a:extLst>
                    <a:ext uri="{9D8B030D-6E8A-4147-A177-3AD203B41FA5}">
                      <a16:colId xmlns:a16="http://schemas.microsoft.com/office/drawing/2014/main" val="3427294081"/>
                    </a:ext>
                  </a:extLst>
                </a:gridCol>
                <a:gridCol w="792915">
                  <a:extLst>
                    <a:ext uri="{9D8B030D-6E8A-4147-A177-3AD203B41FA5}">
                      <a16:colId xmlns:a16="http://schemas.microsoft.com/office/drawing/2014/main" val="1418095269"/>
                    </a:ext>
                  </a:extLst>
                </a:gridCol>
                <a:gridCol w="792915">
                  <a:extLst>
                    <a:ext uri="{9D8B030D-6E8A-4147-A177-3AD203B41FA5}">
                      <a16:colId xmlns:a16="http://schemas.microsoft.com/office/drawing/2014/main" val="1855362094"/>
                    </a:ext>
                  </a:extLst>
                </a:gridCol>
                <a:gridCol w="792915">
                  <a:extLst>
                    <a:ext uri="{9D8B030D-6E8A-4147-A177-3AD203B41FA5}">
                      <a16:colId xmlns:a16="http://schemas.microsoft.com/office/drawing/2014/main" val="1575072078"/>
                    </a:ext>
                  </a:extLst>
                </a:gridCol>
                <a:gridCol w="792915">
                  <a:extLst>
                    <a:ext uri="{9D8B030D-6E8A-4147-A177-3AD203B41FA5}">
                      <a16:colId xmlns:a16="http://schemas.microsoft.com/office/drawing/2014/main" val="3646417219"/>
                    </a:ext>
                  </a:extLst>
                </a:gridCol>
              </a:tblGrid>
              <a:tr h="297888">
                <a:tc gridSpan="7">
                  <a:txBody>
                    <a:bodyPr/>
                    <a:lstStyle/>
                    <a:p>
                      <a:pPr algn="ctr"/>
                      <a:r>
                        <a:rPr lang="en-US" sz="1400">
                          <a:solidFill>
                            <a:schemeClr val="tx2"/>
                          </a:solidFill>
                          <a:latin typeface="Arial" panose="020B0604020202020204" pitchFamily="34" charset="0"/>
                          <a:cs typeface="Arial" panose="020B0604020202020204" pitchFamily="34" charset="0"/>
                        </a:rPr>
                        <a:t>JUNE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23416">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580882">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541738">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endParaRPr lang="en-US" sz="1100" b="1">
                        <a:solidFill>
                          <a:sysClr val="windowText" lastClr="000000"/>
                        </a:solidFill>
                        <a:latin typeface="Arial" panose="020B0604020202020204" pitchFamily="34" charset="0"/>
                        <a:cs typeface="Arial" panose="020B0604020202020204" pitchFamily="34" charset="0"/>
                      </a:endParaRP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567077">
                <a:tc>
                  <a:txBody>
                    <a:bodyPr/>
                    <a:lstStyle/>
                    <a:p>
                      <a:r>
                        <a:rPr lang="en-US" sz="1100">
                          <a:solidFill>
                            <a:sysClr val="windowText" lastClr="000000"/>
                          </a:solidFill>
                          <a:latin typeface="Arial" panose="020B0604020202020204" pitchFamily="34" charset="0"/>
                          <a:cs typeface="Arial" panose="020B0604020202020204" pitchFamily="34" charset="0"/>
                        </a:rPr>
                        <a:t>13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16</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515823">
                <a:tc>
                  <a:txBody>
                    <a:bodyPr/>
                    <a:lstStyle/>
                    <a:p>
                      <a:r>
                        <a:rPr lang="en-US" sz="1100">
                          <a:solidFill>
                            <a:sysClr val="windowText" lastClr="000000"/>
                          </a:solidFill>
                          <a:latin typeface="Arial" panose="020B0604020202020204" pitchFamily="34" charset="0"/>
                          <a:cs typeface="Arial" panose="020B0604020202020204" pitchFamily="34" charset="0"/>
                        </a:rPr>
                        <a:t>20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515823">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515823">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177064173"/>
                  </a:ext>
                </a:extLst>
              </a:tr>
            </a:tbl>
          </a:graphicData>
        </a:graphic>
      </p:graphicFrame>
      <p:sp>
        <p:nvSpPr>
          <p:cNvPr id="12" name="TextBox 11">
            <a:extLst>
              <a:ext uri="{FF2B5EF4-FFF2-40B4-BE49-F238E27FC236}">
                <a16:creationId xmlns:a16="http://schemas.microsoft.com/office/drawing/2014/main" id="{1BD9FA1C-405F-4645-A0B6-6E6265CE95AD}"/>
              </a:ext>
            </a:extLst>
          </p:cNvPr>
          <p:cNvSpPr txBox="1"/>
          <p:nvPr/>
        </p:nvSpPr>
        <p:spPr>
          <a:xfrm>
            <a:off x="2046246" y="4620726"/>
            <a:ext cx="2271362"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 Digital Exams</a:t>
            </a:r>
          </a:p>
        </p:txBody>
      </p:sp>
      <p:sp>
        <p:nvSpPr>
          <p:cNvPr id="13" name="TextBox 12">
            <a:extLst>
              <a:ext uri="{FF2B5EF4-FFF2-40B4-BE49-F238E27FC236}">
                <a16:creationId xmlns:a16="http://schemas.microsoft.com/office/drawing/2014/main" id="{6D949102-8895-456C-86FB-150DE64C8C68}"/>
              </a:ext>
            </a:extLst>
          </p:cNvPr>
          <p:cNvSpPr txBox="1"/>
          <p:nvPr/>
        </p:nvSpPr>
        <p:spPr>
          <a:xfrm>
            <a:off x="2800987" y="5139130"/>
            <a:ext cx="2271362"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 Digital Exams</a:t>
            </a:r>
          </a:p>
        </p:txBody>
      </p:sp>
      <p:sp>
        <p:nvSpPr>
          <p:cNvPr id="14" name="TextBox 13">
            <a:extLst>
              <a:ext uri="{FF2B5EF4-FFF2-40B4-BE49-F238E27FC236}">
                <a16:creationId xmlns:a16="http://schemas.microsoft.com/office/drawing/2014/main" id="{67D46466-4F94-4A1F-81CF-5D4351960107}"/>
              </a:ext>
            </a:extLst>
          </p:cNvPr>
          <p:cNvSpPr txBox="1"/>
          <p:nvPr/>
        </p:nvSpPr>
        <p:spPr>
          <a:xfrm>
            <a:off x="7775871" y="3013019"/>
            <a:ext cx="2308695"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 Digital Exams</a:t>
            </a:r>
          </a:p>
        </p:txBody>
      </p:sp>
      <p:sp>
        <p:nvSpPr>
          <p:cNvPr id="15" name="TextBox 14">
            <a:extLst>
              <a:ext uri="{FF2B5EF4-FFF2-40B4-BE49-F238E27FC236}">
                <a16:creationId xmlns:a16="http://schemas.microsoft.com/office/drawing/2014/main" id="{2D6A3D82-8531-47E3-96A7-867C773838FA}"/>
              </a:ext>
            </a:extLst>
          </p:cNvPr>
          <p:cNvSpPr txBox="1"/>
          <p:nvPr/>
        </p:nvSpPr>
        <p:spPr>
          <a:xfrm>
            <a:off x="7016989" y="3560925"/>
            <a:ext cx="3886464"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 Digital Exams</a:t>
            </a:r>
          </a:p>
        </p:txBody>
      </p:sp>
    </p:spTree>
    <p:extLst>
      <p:ext uri="{BB962C8B-B14F-4D97-AF65-F5344CB8AC3E}">
        <p14:creationId xmlns:p14="http://schemas.microsoft.com/office/powerpoint/2010/main" val="201936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4A21AE-D227-4915-BE6D-5EFBF4611AE7}"/>
              </a:ext>
            </a:extLst>
          </p:cNvPr>
          <p:cNvSpPr>
            <a:spLocks noGrp="1"/>
          </p:cNvSpPr>
          <p:nvPr>
            <p:ph type="subTitle" idx="1"/>
          </p:nvPr>
        </p:nvSpPr>
        <p:spPr>
          <a:xfrm>
            <a:off x="2117661" y="1015226"/>
            <a:ext cx="6511242" cy="534662"/>
          </a:xfrm>
        </p:spPr>
        <p:txBody>
          <a:bodyPr/>
          <a:lstStyle/>
          <a:p>
            <a:r>
              <a:rPr lang="en-US" altLang="zh-CN" sz="1800"/>
              <a:t>Reminders about digital testing </a:t>
            </a:r>
          </a:p>
        </p:txBody>
      </p:sp>
      <p:sp>
        <p:nvSpPr>
          <p:cNvPr id="4" name="Title 3">
            <a:extLst>
              <a:ext uri="{FF2B5EF4-FFF2-40B4-BE49-F238E27FC236}">
                <a16:creationId xmlns:a16="http://schemas.microsoft.com/office/drawing/2014/main" id="{620EE571-578B-4ECC-8DD6-E997DAA4D7D7}"/>
              </a:ext>
            </a:extLst>
          </p:cNvPr>
          <p:cNvSpPr>
            <a:spLocks noGrp="1"/>
          </p:cNvSpPr>
          <p:nvPr>
            <p:ph type="title"/>
          </p:nvPr>
        </p:nvSpPr>
        <p:spPr/>
        <p:txBody>
          <a:bodyPr/>
          <a:lstStyle/>
          <a:p>
            <a:r>
              <a:rPr lang="en-US"/>
              <a:t>Digital Testing: Overview</a:t>
            </a:r>
          </a:p>
        </p:txBody>
      </p:sp>
      <p:graphicFrame>
        <p:nvGraphicFramePr>
          <p:cNvPr id="5" name="Table 4">
            <a:extLst>
              <a:ext uri="{FF2B5EF4-FFF2-40B4-BE49-F238E27FC236}">
                <a16:creationId xmlns:a16="http://schemas.microsoft.com/office/drawing/2014/main" id="{6B600932-6973-4BBA-B567-5120B932922E}"/>
              </a:ext>
            </a:extLst>
          </p:cNvPr>
          <p:cNvGraphicFramePr>
            <a:graphicFrameLocks noGrp="1"/>
          </p:cNvGraphicFramePr>
          <p:nvPr>
            <p:extLst>
              <p:ext uri="{D42A27DB-BD31-4B8C-83A1-F6EECF244321}">
                <p14:modId xmlns:p14="http://schemas.microsoft.com/office/powerpoint/2010/main" val="3943427797"/>
              </p:ext>
            </p:extLst>
          </p:nvPr>
        </p:nvGraphicFramePr>
        <p:xfrm>
          <a:off x="2028256" y="1455446"/>
          <a:ext cx="9601200" cy="4518321"/>
        </p:xfrm>
        <a:graphic>
          <a:graphicData uri="http://schemas.openxmlformats.org/drawingml/2006/table">
            <a:tbl>
              <a:tblPr firstRow="1" bandRow="1">
                <a:tableStyleId>{00A15C55-8517-42AA-B614-E9B94910E393}</a:tableStyleId>
              </a:tblPr>
              <a:tblGrid>
                <a:gridCol w="3200400">
                  <a:extLst>
                    <a:ext uri="{9D8B030D-6E8A-4147-A177-3AD203B41FA5}">
                      <a16:colId xmlns:a16="http://schemas.microsoft.com/office/drawing/2014/main" val="775615521"/>
                    </a:ext>
                  </a:extLst>
                </a:gridCol>
                <a:gridCol w="3200400">
                  <a:extLst>
                    <a:ext uri="{9D8B030D-6E8A-4147-A177-3AD203B41FA5}">
                      <a16:colId xmlns:a16="http://schemas.microsoft.com/office/drawing/2014/main" val="1173764915"/>
                    </a:ext>
                  </a:extLst>
                </a:gridCol>
                <a:gridCol w="3200400">
                  <a:extLst>
                    <a:ext uri="{9D8B030D-6E8A-4147-A177-3AD203B41FA5}">
                      <a16:colId xmlns:a16="http://schemas.microsoft.com/office/drawing/2014/main" val="453156549"/>
                    </a:ext>
                  </a:extLst>
                </a:gridCol>
              </a:tblGrid>
              <a:tr h="291253">
                <a:tc>
                  <a:txBody>
                    <a:bodyPr/>
                    <a:lstStyle/>
                    <a:p>
                      <a:pPr algn="ctr">
                        <a:lnSpc>
                          <a:spcPts val="1300"/>
                        </a:lnSpc>
                      </a:pPr>
                      <a:r>
                        <a:rPr lang="en-US" sz="1300">
                          <a:solidFill>
                            <a:schemeClr val="tx2"/>
                          </a:solidFill>
                          <a:latin typeface="Arial"/>
                          <a:cs typeface="Arial"/>
                        </a:rPr>
                        <a:t>Length, Schedule, and Locations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Technology and Access</a:t>
                      </a:r>
                    </a:p>
                  </a:txBody>
                  <a:tcPr marL="86817" marR="86817" marT="43408" marB="43408" anchor="ct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Registration and Readiness</a:t>
                      </a:r>
                    </a:p>
                  </a:txBody>
                  <a:tcPr marL="86817" marR="86817" marT="43408" marB="43408" anchor="ctr">
                    <a:lnL w="76200" cap="flat" cmpd="sng" algn="ctr">
                      <a:solidFill>
                        <a:schemeClr val="tx2"/>
                      </a:solidFill>
                      <a:prstDash val="solid"/>
                      <a:round/>
                      <a:headEnd type="none" w="med" len="med"/>
                      <a:tailEnd type="none" w="med" len="med"/>
                    </a:lnL>
                    <a:lnR w="12700" cmpd="sng">
                      <a:noFill/>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Length:</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Digital AP Exams are full-length exams that test the same knowledge and skills as paper and pencil exams; most have multiple-choice and free-response sections.</a:t>
                      </a:r>
                    </a:p>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 Dates:</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Digital exams are available for specific AP subjects in Administration 2 and 3 and the digital format is the only exam format available for those subjects on those dates.</a:t>
                      </a:r>
                    </a:p>
                    <a:p>
                      <a:pPr marL="0" marR="0" lvl="0" indent="0" algn="l" rtl="0" eaLnBrk="1" fontAlgn="base" latinLnBrk="0" hangingPunct="1">
                        <a:lnSpc>
                          <a:spcPts val="1300"/>
                        </a:lnSpc>
                        <a:spcBef>
                          <a:spcPts val="0"/>
                        </a:spcBef>
                        <a:spcAft>
                          <a:spcPts val="632"/>
                        </a:spcAft>
                        <a:buClr>
                          <a:srgbClr val="009CDE"/>
                        </a:buClr>
                        <a:buSzPct val="80000"/>
                        <a:buFontTx/>
                        <a:buNone/>
                      </a:pPr>
                      <a:r>
                        <a:rPr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Start Times:</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Exams have synchronous start times, worldwide at 12 p.m. or 4 p.m. Eastern Daylight Time (EDT). For exams with 2 sections, the second section starts automatically, after the scheduled break.</a:t>
                      </a:r>
                    </a:p>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Testing Locations:</a:t>
                      </a:r>
                      <a:br>
                        <a:rPr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Exams can be administered in schools or off-site testing locations; the AP coordinator can also authorize the exams to be taken at home.</a:t>
                      </a:r>
                      <a:endParaRPr kumimoji="0" lang="en-US" altLang="zh-CN" sz="1150" b="1"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Devices:</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Exams are taken on desktop and laptop computers (Mac, Windows, school-managed Chromebooks) and may not be taken on smartphones; the computer must have a power cord.</a:t>
                      </a:r>
                    </a:p>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Internet:</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An internet connection is required, but students will be able to continue testing even if their connection drops momentarily.</a:t>
                      </a:r>
                    </a:p>
                    <a:p>
                      <a:pPr marL="0" marR="0" lvl="0" indent="0" algn="l" rtl="0" eaLnBrk="1" fontAlgn="base" latinLnBrk="0" hangingPunct="1">
                        <a:lnSpc>
                          <a:spcPts val="1300"/>
                        </a:lnSpc>
                        <a:spcBef>
                          <a:spcPts val="0"/>
                        </a:spcBef>
                        <a:spcAft>
                          <a:spcPts val="632"/>
                        </a:spcAft>
                        <a:buClr>
                          <a:srgbClr val="009CDE"/>
                        </a:buClr>
                        <a:buSzPct val="80000"/>
                        <a:buFontTx/>
                        <a:buNone/>
                      </a:pPr>
                      <a:r>
                        <a:rPr lang="en-US" sz="1150" b="1">
                          <a:solidFill>
                            <a:schemeClr val="tx1"/>
                          </a:solidFill>
                          <a:latin typeface="Arial"/>
                          <a:cs typeface="Arial"/>
                        </a:rPr>
                        <a:t>Accommodations:</a:t>
                      </a:r>
                      <a:br>
                        <a:rPr lang="en-US" sz="1150" b="1">
                          <a:solidFill>
                            <a:srgbClr val="1E1E1E"/>
                          </a:solidFill>
                          <a:latin typeface="Arial"/>
                          <a:cs typeface="Arial"/>
                        </a:rPr>
                      </a:br>
                      <a:r>
                        <a:rPr lang="en-US" sz="1150" b="0">
                          <a:solidFill>
                            <a:schemeClr val="tx1"/>
                          </a:solidFill>
                          <a:latin typeface="Arial"/>
                          <a:cs typeface="Arial"/>
                        </a:rPr>
                        <a:t>Digital AP Exams will be accessible to students with disabilities who have received approval for testing accommodations by the College Board Services for Students with Disabilities office. Students will not need to reapply for accommodations to take digital AP Exams.</a:t>
                      </a:r>
                      <a:endParaRPr lang="en-US" sz="1150" b="0">
                        <a:solidFill>
                          <a:schemeClr val="tx1"/>
                        </a:solidFill>
                        <a:latin typeface="Arial" panose="020B0604020202020204" pitchFamily="34" charset="0"/>
                        <a:cs typeface="Arial" panose="020B0604020202020204" pitchFamily="34" charset="0"/>
                      </a:endParaRPr>
                    </a:p>
                    <a:p>
                      <a:pPr marL="0" marR="0" lvl="0" indent="0" algn="l" rtl="0" eaLnBrk="1" fontAlgn="auto" latinLnBrk="0" hangingPunct="1">
                        <a:lnSpc>
                          <a:spcPts val="1300"/>
                        </a:lnSpc>
                        <a:spcBef>
                          <a:spcPts val="0"/>
                        </a:spcBef>
                        <a:spcAft>
                          <a:spcPts val="0"/>
                        </a:spcAft>
                        <a:buClrTx/>
                        <a:buSzTx/>
                        <a:buFontTx/>
                        <a:buNone/>
                      </a:pPr>
                      <a:r>
                        <a:rPr lang="en-US" sz="1150" b="1">
                          <a:solidFill>
                            <a:schemeClr val="tx1"/>
                          </a:solidFill>
                          <a:latin typeface="Arial"/>
                          <a:cs typeface="Arial"/>
                        </a:rPr>
                        <a:t>Sign-in:</a:t>
                      </a:r>
                      <a:br>
                        <a:rPr lang="en-US" sz="1150" b="1">
                          <a:solidFill>
                            <a:schemeClr val="tx1"/>
                          </a:solidFill>
                          <a:latin typeface="Arial"/>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Students will need to use their College Board username/password to access digital exams.</a:t>
                      </a:r>
                      <a:endParaRPr lang="en-US" sz="1150" b="1">
                        <a:solidFill>
                          <a:schemeClr val="tx1"/>
                        </a:solidFill>
                        <a:latin typeface="Arial"/>
                        <a:cs typeface="Arial"/>
                      </a:endParaRPr>
                    </a:p>
                    <a:p>
                      <a:pPr>
                        <a:lnSpc>
                          <a:spcPts val="1300"/>
                        </a:lnSpc>
                        <a:buFontTx/>
                        <a:buNone/>
                      </a:pPr>
                      <a:endParaRPr lang="en-US" sz="1150" b="1">
                        <a:solidFill>
                          <a:schemeClr val="tx1"/>
                        </a:solidFill>
                        <a:latin typeface="Arial" panose="020B0604020202020204" pitchFamily="34" charset="0"/>
                        <a:cs typeface="Arial" panose="020B0604020202020204" pitchFamily="34" charset="0"/>
                      </a:endParaRPr>
                    </a:p>
                  </a:txBody>
                  <a:tcPr marL="155448" marR="155448" marT="100584" marB="100584">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Registration:</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No student can take a digital AP Exam unless their AP coordinator has assigned them to that exam in AP Registration and Ordering.</a:t>
                      </a:r>
                    </a:p>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Readiness Steps:</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br>
                        <a:rPr lang="en-US" altLang="zh-CN" sz="1150" b="0"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Students need to complete a few steps before exam day to confirm that their testing computer is ready for the exam; beginning in April, educators will have access to a dashboard that helps them track students’ progress preparing for and completing digital AP Exams.</a:t>
                      </a:r>
                    </a:p>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Practice: </a:t>
                      </a:r>
                      <a:br>
                        <a:rPr lang="en-US" altLang="zh-CN" sz="1150" b="1" i="0" u="none" strike="noStrike" kern="1200" cap="none" spc="0" normalizeH="0" baseline="0" noProof="1">
                          <a:ln>
                            <a:noFill/>
                          </a:ln>
                          <a:solidFill>
                            <a:srgbClr val="1E1E1E"/>
                          </a:solidFill>
                          <a:effectLst/>
                          <a:uLnTx/>
                          <a:uFillTx/>
                          <a:latin typeface="Arial"/>
                          <a:ea typeface="Calibri" panose="020F0502020204030204" pitchFamily="34" charset="0"/>
                          <a:cs typeface="Arial"/>
                        </a:rPr>
                      </a:b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Beginning April 8, students and educators will be able to access the digital testing application and practice with each type of multiple-choice and free-response question students will see on exam day. Digital exam practice will also confirm students’ technology and let students practice using the tools and features in the digital testing application.</a:t>
                      </a:r>
                    </a:p>
                  </a:txBody>
                  <a:tcPr marL="155448" marR="155448" marT="100584" marB="100584">
                    <a:lnL w="762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bl>
          </a:graphicData>
        </a:graphic>
      </p:graphicFrame>
      <p:pic>
        <p:nvPicPr>
          <p:cNvPr id="6" name="Picture 5">
            <a:extLst>
              <a:ext uri="{FF2B5EF4-FFF2-40B4-BE49-F238E27FC236}">
                <a16:creationId xmlns:a16="http://schemas.microsoft.com/office/drawing/2014/main" id="{37BA2B6C-2762-5349-9D66-F76ED63B3A67}"/>
              </a:ext>
            </a:extLst>
          </p:cNvPr>
          <p:cNvPicPr>
            <a:picLocks noChangeAspect="1"/>
          </p:cNvPicPr>
          <p:nvPr/>
        </p:nvPicPr>
        <p:blipFill>
          <a:blip r:embed="rId3"/>
          <a:stretch>
            <a:fillRect/>
          </a:stretch>
        </p:blipFill>
        <p:spPr>
          <a:xfrm>
            <a:off x="222738" y="590847"/>
            <a:ext cx="1310784" cy="848600"/>
          </a:xfrm>
          <a:prstGeom prst="rect">
            <a:avLst/>
          </a:prstGeom>
        </p:spPr>
      </p:pic>
      <p:grpSp>
        <p:nvGrpSpPr>
          <p:cNvPr id="2" name="Group 1">
            <a:extLst>
              <a:ext uri="{FF2B5EF4-FFF2-40B4-BE49-F238E27FC236}">
                <a16:creationId xmlns:a16="http://schemas.microsoft.com/office/drawing/2014/main" id="{FCA3E501-EC0D-4FDE-A82D-D18A41800B13}"/>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3F3A9746-B68A-4D74-88B6-B3AB6B8EDCB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1E02691-D88A-4AF7-90A4-C0D8CA579FF4}"/>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endParaRPr kumimoji="0" lang="en-US" sz="800" b="1" i="1" u="none" strike="noStrike" kern="1200" cap="none" spc="0" normalizeH="0" baseline="0" noProof="0">
                <a:ln>
                  <a:noFill/>
                </a:ln>
                <a:solidFill>
                  <a:schemeClr val="tx2"/>
                </a:solidFill>
                <a:effectLst/>
                <a:uLnTx/>
                <a:uFillTx/>
                <a:latin typeface="Arial"/>
                <a:cs typeface="Arial"/>
              </a:endParaRPr>
            </a:p>
          </p:txBody>
        </p:sp>
        <p:pic>
          <p:nvPicPr>
            <p:cNvPr id="14" name="Picture 13">
              <a:extLst>
                <a:ext uri="{FF2B5EF4-FFF2-40B4-BE49-F238E27FC236}">
                  <a16:creationId xmlns:a16="http://schemas.microsoft.com/office/drawing/2014/main" id="{F7CBD180-42F4-4421-AA70-5CFD8BC6105E}"/>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156046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DF378-5CD6-4004-BCE1-D620591B86A7}"/>
              </a:ext>
            </a:extLst>
          </p:cNvPr>
          <p:cNvSpPr>
            <a:spLocks noGrp="1"/>
          </p:cNvSpPr>
          <p:nvPr>
            <p:ph type="title"/>
          </p:nvPr>
        </p:nvSpPr>
        <p:spPr>
          <a:xfrm>
            <a:off x="5642517" y="581216"/>
            <a:ext cx="4784609" cy="249042"/>
          </a:xfrm>
        </p:spPr>
        <p:txBody>
          <a:bodyPr/>
          <a:lstStyle/>
          <a:p>
            <a:r>
              <a:rPr lang="en-US" sz="3000"/>
              <a:t>Digital Testing: Schedule and Start Times</a:t>
            </a:r>
          </a:p>
        </p:txBody>
      </p:sp>
      <p:sp>
        <p:nvSpPr>
          <p:cNvPr id="30" name="TextBox 29">
            <a:extLst>
              <a:ext uri="{FF2B5EF4-FFF2-40B4-BE49-F238E27FC236}">
                <a16:creationId xmlns:a16="http://schemas.microsoft.com/office/drawing/2014/main" id="{11D69EB1-2EC5-40C9-9DB9-C14740D2C183}"/>
              </a:ext>
            </a:extLst>
          </p:cNvPr>
          <p:cNvSpPr txBox="1"/>
          <p:nvPr/>
        </p:nvSpPr>
        <p:spPr>
          <a:xfrm>
            <a:off x="5642516" y="1628695"/>
            <a:ext cx="5850983" cy="4243076"/>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Arial"/>
              </a:rPr>
              <a:t>Key Terms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effectLst/>
                <a:uLnTx/>
                <a:uFillTx/>
                <a:latin typeface="Arial"/>
                <a:ea typeface="+mn-ea"/>
                <a:cs typeface="Arial"/>
              </a:rPr>
              <a:t>Check-in: </a:t>
            </a:r>
            <a:r>
              <a:rPr kumimoji="0" lang="en-US" sz="1400" b="0" i="0" u="none" strike="noStrike" kern="1200" cap="none" spc="0" normalizeH="0" baseline="0" noProof="0">
                <a:ln>
                  <a:noFill/>
                </a:ln>
                <a:effectLst/>
                <a:uLnTx/>
                <a:uFillTx/>
                <a:latin typeface="Arial"/>
                <a:ea typeface="+mn-ea"/>
                <a:cs typeface="Arial"/>
              </a:rPr>
              <a:t>final pre-exam step students must complete on exam day, 30 minutes before their scheduled exam.</a:t>
            </a:r>
            <a:endParaRPr kumimoji="0" lang="en-US" sz="1400" b="1" i="0" u="none" strike="noStrike" kern="1200" cap="none" spc="0" normalizeH="0" baseline="0" noProof="0">
              <a:ln>
                <a:noFill/>
              </a:ln>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effectLst/>
                <a:uLnTx/>
                <a:uFillTx/>
                <a:latin typeface="Arial"/>
                <a:ea typeface="+mn-ea"/>
                <a:cs typeface="Arial"/>
              </a:rPr>
              <a:t>Start time: </a:t>
            </a:r>
            <a:r>
              <a:rPr kumimoji="0" lang="en-US" sz="1400" b="0" i="0" u="none" strike="noStrike" kern="1200" cap="none" spc="0" normalizeH="0" baseline="0" noProof="0">
                <a:ln>
                  <a:noFill/>
                </a:ln>
                <a:effectLst/>
                <a:uLnTx/>
                <a:uFillTx/>
                <a:latin typeface="Arial"/>
                <a:ea typeface="+mn-ea"/>
                <a:cs typeface="Arial"/>
              </a:rPr>
              <a:t>the moment students taking a given exam can begin seeing and answering questions.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Arial"/>
              </a:rPr>
              <a:t>Key Details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Arial"/>
              </a:rPr>
              <a:t>Digital AP Exams have synchronous start times worldwide and automatically begin at 12 p.m. EDT and 4 p.m. EDT.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Arial"/>
              </a:rPr>
              <a:t>The time each exam resumes after the scheduled break is also synchronous.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Arial"/>
              </a:rPr>
              <a:t>The start time for digital AP Exams is controlled by the digital testing application and can’t be adjusted by students or school staff.</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Arial"/>
              </a:rPr>
              <a:t>When administering digital AP Exams in school, students must be seated and ready to test at the exam start time and start of the second section of the exam or they'll lose time on their exam.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Arial"/>
              </a:rPr>
              <a:t>All students are required to check in to their digital exam 30 minutes before the official start time to complete final pre-exam steps.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6018DAA5-C471-4AED-8253-D7C3F411C938}"/>
              </a:ext>
            </a:extLst>
          </p:cNvPr>
          <p:cNvGrpSpPr/>
          <p:nvPr/>
        </p:nvGrpSpPr>
        <p:grpSpPr>
          <a:xfrm>
            <a:off x="5210276" y="6335152"/>
            <a:ext cx="1771448" cy="389160"/>
            <a:chOff x="5898491" y="6339309"/>
            <a:chExt cx="1771448" cy="389160"/>
          </a:xfrm>
        </p:grpSpPr>
        <p:sp>
          <p:nvSpPr>
            <p:cNvPr id="10" name="Rectangle 9">
              <a:extLst>
                <a:ext uri="{FF2B5EF4-FFF2-40B4-BE49-F238E27FC236}">
                  <a16:creationId xmlns:a16="http://schemas.microsoft.com/office/drawing/2014/main" id="{BF4FD4A1-0210-4424-8268-AA441D832B64}"/>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6B6AB26-3BA6-4574-8196-0651AF2991CA}"/>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Arial"/>
                </a:rPr>
                <a:t>For instructions, see the</a:t>
              </a:r>
              <a:br>
                <a:rPr kumimoji="0" lang="en-US" sz="800" b="1" i="0" u="none" strike="noStrike" kern="1200" cap="none" spc="0" normalizeH="0" baseline="0" noProof="0">
                  <a:ln>
                    <a:noFill/>
                  </a:ln>
                  <a:solidFill>
                    <a:srgbClr val="FFFFFF"/>
                  </a:solidFill>
                  <a:effectLst/>
                  <a:uLnTx/>
                  <a:uFillTx/>
                  <a:latin typeface="Arial"/>
                  <a:ea typeface="+mn-ea"/>
                  <a:cs typeface="Arial"/>
                </a:rPr>
              </a:br>
              <a:r>
                <a:rPr kumimoji="0" lang="en-US" sz="800" b="1" i="1" u="none" strike="noStrike" kern="1200" cap="none" spc="0" normalizeH="0" baseline="0" noProof="0">
                  <a:ln>
                    <a:noFill/>
                  </a:ln>
                  <a:solidFill>
                    <a:srgbClr val="FFFFFF"/>
                  </a:solidFill>
                  <a:effectLst/>
                  <a:uLnTx/>
                  <a:uFillTx/>
                  <a:latin typeface="Arial"/>
                  <a:ea typeface="+mn-ea"/>
                  <a:cs typeface="Arial"/>
                </a:rPr>
                <a:t>AP Digital Testing Guide</a:t>
              </a:r>
              <a:r>
                <a:rPr kumimoji="0" lang="en-US" sz="800" b="1" i="0" u="none" strike="noStrike" kern="1200" cap="none" spc="0" normalizeH="0" baseline="0" noProof="0">
                  <a:ln>
                    <a:noFill/>
                  </a:ln>
                  <a:solidFill>
                    <a:srgbClr val="FFFFFF"/>
                  </a:solidFill>
                  <a:effectLst/>
                  <a:uLnTx/>
                  <a:uFillTx/>
                  <a:latin typeface="Arial"/>
                  <a:ea typeface="+mn-ea"/>
                  <a:cs typeface="Arial"/>
                </a:rPr>
                <a:t>.</a:t>
              </a:r>
            </a:p>
          </p:txBody>
        </p:sp>
        <p:pic>
          <p:nvPicPr>
            <p:cNvPr id="16" name="Picture 15">
              <a:extLst>
                <a:ext uri="{FF2B5EF4-FFF2-40B4-BE49-F238E27FC236}">
                  <a16:creationId xmlns:a16="http://schemas.microsoft.com/office/drawing/2014/main" id="{6E7FDD3C-A704-4628-852A-D630ECAB0D9E}"/>
                </a:ext>
              </a:extLst>
            </p:cNvPr>
            <p:cNvPicPr>
              <a:picLocks noChangeAspect="1"/>
            </p:cNvPicPr>
            <p:nvPr/>
          </p:nvPicPr>
          <p:blipFill>
            <a:blip r:embed="rId3"/>
            <a:stretch>
              <a:fillRect/>
            </a:stretch>
          </p:blipFill>
          <p:spPr>
            <a:xfrm>
              <a:off x="6002374" y="6403007"/>
              <a:ext cx="194107" cy="242634"/>
            </a:xfrm>
            <a:prstGeom prst="rect">
              <a:avLst/>
            </a:prstGeom>
          </p:spPr>
        </p:pic>
      </p:grpSp>
      <p:pic>
        <p:nvPicPr>
          <p:cNvPr id="12" name="Picture 11">
            <a:extLst>
              <a:ext uri="{FF2B5EF4-FFF2-40B4-BE49-F238E27FC236}">
                <a16:creationId xmlns:a16="http://schemas.microsoft.com/office/drawing/2014/main" id="{86CFEB05-FA63-4132-990A-6960D62AD4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3335" y="531464"/>
            <a:ext cx="4997877" cy="5686952"/>
          </a:xfrm>
          <a:prstGeom prst="rect">
            <a:avLst/>
          </a:prstGeom>
          <a:ln>
            <a:solidFill>
              <a:schemeClr val="accent1"/>
            </a:solidFill>
          </a:ln>
        </p:spPr>
      </p:pic>
    </p:spTree>
    <p:extLst>
      <p:ext uri="{BB962C8B-B14F-4D97-AF65-F5344CB8AC3E}">
        <p14:creationId xmlns:p14="http://schemas.microsoft.com/office/powerpoint/2010/main" val="319040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8">
            <a:extLst>
              <a:ext uri="{FF2B5EF4-FFF2-40B4-BE49-F238E27FC236}">
                <a16:creationId xmlns:a16="http://schemas.microsoft.com/office/drawing/2014/main" id="{C21AC1D1-2267-1044-A90E-BEF3EEA0DBE4}"/>
              </a:ext>
            </a:extLst>
          </p:cNvPr>
          <p:cNvGraphicFramePr>
            <a:graphicFrameLocks noGrp="1"/>
          </p:cNvGraphicFramePr>
          <p:nvPr>
            <p:extLst>
              <p:ext uri="{D42A27DB-BD31-4B8C-83A1-F6EECF244321}">
                <p14:modId xmlns:p14="http://schemas.microsoft.com/office/powerpoint/2010/main" val="1539456779"/>
              </p:ext>
            </p:extLst>
          </p:nvPr>
        </p:nvGraphicFramePr>
        <p:xfrm>
          <a:off x="2131881" y="1677086"/>
          <a:ext cx="8312819" cy="4185628"/>
        </p:xfrm>
        <a:graphic>
          <a:graphicData uri="http://schemas.openxmlformats.org/drawingml/2006/table">
            <a:tbl>
              <a:tblPr firstRow="1" bandRow="1">
                <a:tableStyleId>{21E4AEA4-8DFA-4A89-87EB-49C32662AFE0}</a:tableStyleId>
              </a:tblPr>
              <a:tblGrid>
                <a:gridCol w="2110097">
                  <a:extLst>
                    <a:ext uri="{9D8B030D-6E8A-4147-A177-3AD203B41FA5}">
                      <a16:colId xmlns:a16="http://schemas.microsoft.com/office/drawing/2014/main" val="1635312094"/>
                    </a:ext>
                  </a:extLst>
                </a:gridCol>
                <a:gridCol w="2067574">
                  <a:extLst>
                    <a:ext uri="{9D8B030D-6E8A-4147-A177-3AD203B41FA5}">
                      <a16:colId xmlns:a16="http://schemas.microsoft.com/office/drawing/2014/main" val="57534083"/>
                    </a:ext>
                  </a:extLst>
                </a:gridCol>
                <a:gridCol w="2067574">
                  <a:extLst>
                    <a:ext uri="{9D8B030D-6E8A-4147-A177-3AD203B41FA5}">
                      <a16:colId xmlns:a16="http://schemas.microsoft.com/office/drawing/2014/main" val="1904603137"/>
                    </a:ext>
                  </a:extLst>
                </a:gridCol>
                <a:gridCol w="2067574">
                  <a:extLst>
                    <a:ext uri="{9D8B030D-6E8A-4147-A177-3AD203B41FA5}">
                      <a16:colId xmlns:a16="http://schemas.microsoft.com/office/drawing/2014/main" val="418592192"/>
                    </a:ext>
                  </a:extLst>
                </a:gridCol>
              </a:tblGrid>
              <a:tr h="327612">
                <a:tc>
                  <a:txBody>
                    <a:bodyPr/>
                    <a:lstStyle/>
                    <a:p>
                      <a:pPr marL="0" marR="0" lvl="0" indent="0" algn="l" defTabSz="931678" rtl="0" eaLnBrk="1" fontAlgn="auto" latinLnBrk="0" hangingPunct="1">
                        <a:lnSpc>
                          <a:spcPct val="100000"/>
                        </a:lnSpc>
                        <a:spcBef>
                          <a:spcPts val="0"/>
                        </a:spcBef>
                        <a:spcAft>
                          <a:spcPts val="1500"/>
                        </a:spcAft>
                        <a:buClrTx/>
                        <a:buSzTx/>
                        <a:buFontTx/>
                        <a:buNone/>
                        <a:tabLst/>
                        <a:defRPr/>
                      </a:pPr>
                      <a:r>
                        <a:rPr lang="en-US">
                          <a:solidFill>
                            <a:schemeClr val="tx1"/>
                          </a:solidFill>
                          <a:latin typeface="Arial" panose="020B0604020202020204" pitchFamily="34" charset="0"/>
                          <a:cs typeface="Arial" panose="020B0604020202020204" pitchFamily="34" charset="0"/>
                        </a:rPr>
                        <a:t>Allowed*</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Arial" panose="020B0604020202020204" pitchFamily="34" charset="0"/>
                          <a:cs typeface="Arial" panose="020B0604020202020204" pitchFamily="34" charset="0"/>
                        </a:rPr>
                        <a:t>School-Managed</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Arial" panose="020B0604020202020204" pitchFamily="34" charset="0"/>
                          <a:cs typeface="Arial" panose="020B0604020202020204" pitchFamily="34" charset="0"/>
                        </a:rPr>
                        <a:t>Personal, Student-Managed</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0861130"/>
                  </a:ext>
                </a:extLst>
              </a:tr>
              <a:tr h="893829">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a:cs typeface="Arial"/>
                        </a:rPr>
                        <a:t>Desktop or</a:t>
                      </a:r>
                      <a:br>
                        <a:rPr lang="en-US" b="0">
                          <a:solidFill>
                            <a:srgbClr val="1E1E1E"/>
                          </a:solidFill>
                          <a:latin typeface="Arial"/>
                          <a:cs typeface="Arial"/>
                        </a:rPr>
                      </a:br>
                      <a:r>
                        <a:rPr lang="en-US" b="0">
                          <a:solidFill>
                            <a:schemeClr val="tx1"/>
                          </a:solidFill>
                          <a:latin typeface="Arial"/>
                          <a:cs typeface="Arial"/>
                        </a:rPr>
                        <a:t>laptop computer</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lang="en-US">
                          <a:latin typeface="Arial" panose="020B0604020202020204" pitchFamily="34" charset="0"/>
                          <a:cs typeface="Arial" panose="020B0604020202020204" pitchFamily="34" charset="0"/>
                        </a:rPr>
                        <a:t> </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9049711"/>
                  </a:ext>
                </a:extLst>
              </a:tr>
              <a:tr h="78681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Windows PC</a:t>
                      </a:r>
                    </a:p>
                    <a:p>
                      <a:pPr marL="0" marR="0" lvl="0" indent="0" algn="l" defTabSz="931678" rtl="0" eaLnBrk="1" fontAlgn="auto" latinLnBrk="0" hangingPunct="1">
                        <a:lnSpc>
                          <a:spcPct val="100000"/>
                        </a:lnSpc>
                        <a:spcBef>
                          <a:spcPts val="0"/>
                        </a:spcBef>
                        <a:spcAft>
                          <a:spcPts val="0"/>
                        </a:spcAft>
                        <a:buClrTx/>
                        <a:buSzTx/>
                        <a:buFontTx/>
                        <a:buNone/>
                        <a:tabLst/>
                        <a:defRPr/>
                      </a:pPr>
                      <a:endParaRPr lang="en-US" b="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r>
                        <a:rPr lang="en-US">
                          <a:latin typeface="Arial" panose="020B0604020202020204" pitchFamily="34" charset="0"/>
                          <a:cs typeface="Arial" panose="020B0604020202020204" pitchFamily="34" charset="0"/>
                        </a:rPr>
                        <a:t> </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317151717"/>
                  </a:ext>
                </a:extLst>
              </a:tr>
              <a:tr h="797442">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Mac</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r>
                        <a:rPr lang="en-US">
                          <a:latin typeface="Arial" panose="020B0604020202020204" pitchFamily="34" charset="0"/>
                          <a:cs typeface="Arial" panose="020B0604020202020204" pitchFamily="34" charset="0"/>
                        </a:rPr>
                        <a:t> </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06626262"/>
                  </a:ext>
                </a:extLst>
              </a:tr>
              <a:tr h="1095153">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School-managed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Chromebook</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07039354"/>
                  </a:ext>
                </a:extLst>
              </a:tr>
            </a:tbl>
          </a:graphicData>
        </a:graphic>
      </p:graphicFrame>
      <p:sp>
        <p:nvSpPr>
          <p:cNvPr id="14" name="Subtitle 13">
            <a:extLst>
              <a:ext uri="{FF2B5EF4-FFF2-40B4-BE49-F238E27FC236}">
                <a16:creationId xmlns:a16="http://schemas.microsoft.com/office/drawing/2014/main" id="{D55AD735-A99E-4539-8394-263429C720E8}"/>
              </a:ext>
            </a:extLst>
          </p:cNvPr>
          <p:cNvSpPr>
            <a:spLocks noGrp="1"/>
          </p:cNvSpPr>
          <p:nvPr>
            <p:ph type="subTitle" idx="1"/>
          </p:nvPr>
        </p:nvSpPr>
        <p:spPr/>
        <p:txBody>
          <a:bodyPr/>
          <a:lstStyle/>
          <a:p>
            <a:r>
              <a:rPr lang="en-US"/>
              <a:t> </a:t>
            </a: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400"/>
              <a:t>Digital Testing: Device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sp>
        <p:nvSpPr>
          <p:cNvPr id="16" name="TextBox 15">
            <a:extLst>
              <a:ext uri="{FF2B5EF4-FFF2-40B4-BE49-F238E27FC236}">
                <a16:creationId xmlns:a16="http://schemas.microsoft.com/office/drawing/2014/main" id="{4854528E-0D4F-4113-84C5-87A61FE96803}"/>
              </a:ext>
            </a:extLst>
          </p:cNvPr>
          <p:cNvSpPr txBox="1"/>
          <p:nvPr/>
        </p:nvSpPr>
        <p:spPr>
          <a:xfrm>
            <a:off x="2117661" y="5907899"/>
            <a:ext cx="9724051" cy="307777"/>
          </a:xfrm>
          <a:prstGeom prst="rect">
            <a:avLst/>
          </a:prstGeom>
          <a:noFill/>
        </p:spPr>
        <p:txBody>
          <a:bodyPr wrap="square" lIns="91440" tIns="45720" rIns="91440" bIns="45720" anchor="t">
            <a:spAutoFit/>
          </a:bodyPr>
          <a:lstStyle/>
          <a:p>
            <a:pPr>
              <a:defRPr/>
            </a:pPr>
            <a:r>
              <a:rPr kumimoji="0" lang="en-US" sz="1400" b="0" i="1" u="none" strike="noStrike" kern="1200" cap="none" spc="0" normalizeH="0" baseline="0" noProof="0" dirty="0">
                <a:ln>
                  <a:noFill/>
                </a:ln>
                <a:effectLst/>
                <a:uLnTx/>
                <a:uFillTx/>
                <a:latin typeface="Arial"/>
                <a:cs typeface="Arial"/>
              </a:rPr>
              <a:t>*</a:t>
            </a:r>
            <a:r>
              <a:rPr lang="en-US" sz="1400" i="1" dirty="0">
                <a:latin typeface="Arial"/>
                <a:cs typeface="Arial"/>
              </a:rPr>
              <a:t> Provided the device meets the technical requirements outlined in the </a:t>
            </a:r>
            <a:r>
              <a:rPr lang="en-US" sz="1400" dirty="0">
                <a:latin typeface="Arial"/>
                <a:cs typeface="Arial"/>
              </a:rPr>
              <a:t>AP Digital Testing Guide.</a:t>
            </a:r>
            <a:endParaRPr kumimoji="0" lang="en-US" sz="1400" b="0" u="none" strike="noStrike" kern="1200" cap="none" spc="0" normalizeH="0" baseline="0" noProof="0" dirty="0">
              <a:ln>
                <a:noFill/>
              </a:ln>
              <a:effectLst/>
              <a:uLnTx/>
              <a:uFillTx/>
              <a:latin typeface="Arial"/>
              <a:cs typeface="Arial"/>
            </a:endParaRPr>
          </a:p>
        </p:txBody>
      </p:sp>
      <p:pic>
        <p:nvPicPr>
          <p:cNvPr id="19" name="Picture 18">
            <a:extLst>
              <a:ext uri="{FF2B5EF4-FFF2-40B4-BE49-F238E27FC236}">
                <a16:creationId xmlns:a16="http://schemas.microsoft.com/office/drawing/2014/main" id="{6508BA46-0518-6A42-AE6E-04D64B24EA0C}"/>
              </a:ext>
            </a:extLst>
          </p:cNvPr>
          <p:cNvPicPr>
            <a:picLocks noChangeAspect="1"/>
          </p:cNvPicPr>
          <p:nvPr/>
        </p:nvPicPr>
        <p:blipFill>
          <a:blip r:embed="rId4"/>
          <a:stretch>
            <a:fillRect/>
          </a:stretch>
        </p:blipFill>
        <p:spPr>
          <a:xfrm>
            <a:off x="4590369" y="2434040"/>
            <a:ext cx="1092311" cy="435397"/>
          </a:xfrm>
          <a:prstGeom prst="rect">
            <a:avLst/>
          </a:prstGeom>
        </p:spPr>
      </p:pic>
      <p:pic>
        <p:nvPicPr>
          <p:cNvPr id="20" name="Picture 19">
            <a:extLst>
              <a:ext uri="{FF2B5EF4-FFF2-40B4-BE49-F238E27FC236}">
                <a16:creationId xmlns:a16="http://schemas.microsoft.com/office/drawing/2014/main" id="{025D1B8E-C44F-7244-AC36-BDF24E72FD1B}"/>
              </a:ext>
            </a:extLst>
          </p:cNvPr>
          <p:cNvPicPr>
            <a:picLocks noChangeAspect="1"/>
          </p:cNvPicPr>
          <p:nvPr/>
        </p:nvPicPr>
        <p:blipFill>
          <a:blip r:embed="rId5"/>
          <a:stretch>
            <a:fillRect/>
          </a:stretch>
        </p:blipFill>
        <p:spPr>
          <a:xfrm>
            <a:off x="4794381" y="3246179"/>
            <a:ext cx="684286" cy="547429"/>
          </a:xfrm>
          <a:prstGeom prst="rect">
            <a:avLst/>
          </a:prstGeom>
        </p:spPr>
      </p:pic>
      <p:pic>
        <p:nvPicPr>
          <p:cNvPr id="21" name="Picture 20">
            <a:extLst>
              <a:ext uri="{FF2B5EF4-FFF2-40B4-BE49-F238E27FC236}">
                <a16:creationId xmlns:a16="http://schemas.microsoft.com/office/drawing/2014/main" id="{CB322E35-0027-F14A-8092-063BFB5B4339}"/>
              </a:ext>
            </a:extLst>
          </p:cNvPr>
          <p:cNvPicPr>
            <a:picLocks noChangeAspect="1"/>
          </p:cNvPicPr>
          <p:nvPr/>
        </p:nvPicPr>
        <p:blipFill>
          <a:blip r:embed="rId6"/>
          <a:stretch>
            <a:fillRect/>
          </a:stretch>
        </p:blipFill>
        <p:spPr>
          <a:xfrm>
            <a:off x="4760085" y="4049986"/>
            <a:ext cx="752878" cy="483993"/>
          </a:xfrm>
          <a:prstGeom prst="rect">
            <a:avLst/>
          </a:prstGeom>
        </p:spPr>
      </p:pic>
      <p:pic>
        <p:nvPicPr>
          <p:cNvPr id="22" name="Picture 21">
            <a:extLst>
              <a:ext uri="{FF2B5EF4-FFF2-40B4-BE49-F238E27FC236}">
                <a16:creationId xmlns:a16="http://schemas.microsoft.com/office/drawing/2014/main" id="{3E2E3878-14CD-9A48-9225-C97ED2C9202C}"/>
              </a:ext>
            </a:extLst>
          </p:cNvPr>
          <p:cNvPicPr>
            <a:picLocks noChangeAspect="1"/>
          </p:cNvPicPr>
          <p:nvPr/>
        </p:nvPicPr>
        <p:blipFill>
          <a:blip r:embed="rId7"/>
          <a:stretch>
            <a:fillRect/>
          </a:stretch>
        </p:blipFill>
        <p:spPr>
          <a:xfrm>
            <a:off x="4720002" y="4983845"/>
            <a:ext cx="833044" cy="547429"/>
          </a:xfrm>
          <a:prstGeom prst="rect">
            <a:avLst/>
          </a:prstGeom>
        </p:spPr>
      </p:pic>
      <p:sp>
        <p:nvSpPr>
          <p:cNvPr id="28" name="Subtitle 1">
            <a:extLst>
              <a:ext uri="{FF2B5EF4-FFF2-40B4-BE49-F238E27FC236}">
                <a16:creationId xmlns:a16="http://schemas.microsoft.com/office/drawing/2014/main" id="{33794E78-56FE-47DC-8B2E-0243446EBF84}"/>
              </a:ext>
            </a:extLst>
          </p:cNvPr>
          <p:cNvSpPr txBox="1">
            <a:spLocks/>
          </p:cNvSpPr>
          <p:nvPr/>
        </p:nvSpPr>
        <p:spPr>
          <a:xfrm>
            <a:off x="2117661" y="1098162"/>
            <a:ext cx="6511242" cy="534662"/>
          </a:xfrm>
          <a:prstGeom prst="rect">
            <a:avLst/>
          </a:prstGeom>
        </p:spPr>
        <p:txBody>
          <a:bodyPr vert="horz" lIns="0" tIns="45720" rIns="0" bIns="45720" rtlCol="0" anchor="t" anchorCtr="0">
            <a:noAutofit/>
          </a:bodyPr>
          <a:lstStyle>
            <a:lvl1pPr marL="0" marR="0" indent="0" algn="l" defTabSz="931433" rtl="0" eaLnBrk="1" fontAlgn="base" latinLnBrk="0" hangingPunct="1">
              <a:lnSpc>
                <a:spcPct val="100000"/>
              </a:lnSpc>
              <a:spcBef>
                <a:spcPct val="40000"/>
              </a:spcBef>
              <a:spcAft>
                <a:spcPct val="0"/>
              </a:spcAft>
              <a:buClr>
                <a:schemeClr val="tx1"/>
              </a:buClr>
              <a:buSzPts val="2400"/>
              <a:buFont typeface="Verdana" pitchFamily="34" charset="0"/>
              <a:buNone/>
              <a:tabLst/>
              <a:defRPr kumimoji="0" lang="en-US" altLang="zh-CN" sz="1709" b="1" i="0" u="none" strike="noStrike" kern="1200" cap="none" spc="0" normalizeH="0" baseline="0" noProof="1">
                <a:ln>
                  <a:noFill/>
                </a:ln>
                <a:solidFill>
                  <a:schemeClr val="accent3"/>
                </a:solidFill>
                <a:effectLst/>
                <a:uLnTx/>
                <a:uFillTx/>
                <a:latin typeface="+mn-lt"/>
                <a:ea typeface="+mn-ea"/>
                <a:cs typeface="Arial" panose="020B0604020202020204" pitchFamily="34" charset="0"/>
              </a:defRPr>
            </a:lvl1pPr>
            <a:lvl2pPr marL="465839" marR="0" indent="0" algn="ctr" defTabSz="931433" rtl="0" eaLnBrk="1" fontAlgn="base" latinLnBrk="0" hangingPunct="1">
              <a:lnSpc>
                <a:spcPct val="100000"/>
              </a:lnSpc>
              <a:spcBef>
                <a:spcPct val="20000"/>
              </a:spcBef>
              <a:spcAft>
                <a:spcPct val="0"/>
              </a:spcAft>
              <a:buClr>
                <a:schemeClr val="tx1"/>
              </a:buClr>
              <a:buSzPts val="2200"/>
              <a:buFont typeface="Verdana"/>
              <a:buNone/>
              <a:tabLst/>
              <a:defRPr lang="en-CA" altLang="zh-CN" sz="1519" kern="1200" baseline="0" noProof="1">
                <a:solidFill>
                  <a:schemeClr val="tx1">
                    <a:tint val="75000"/>
                  </a:schemeClr>
                </a:solidFill>
                <a:latin typeface="Arial" panose="020B0604020202020204" pitchFamily="34" charset="0"/>
                <a:ea typeface="+mn-ea"/>
                <a:cs typeface="Arial" panose="020B0604020202020204" pitchFamily="34" charset="0"/>
              </a:defRPr>
            </a:lvl2pPr>
            <a:lvl3pPr marL="931678" marR="0" indent="0" algn="ctr" defTabSz="931433" rtl="0" eaLnBrk="1" fontAlgn="base" latinLnBrk="0" hangingPunct="1">
              <a:lnSpc>
                <a:spcPct val="100000"/>
              </a:lnSpc>
              <a:spcBef>
                <a:spcPct val="20000"/>
              </a:spcBef>
              <a:spcAft>
                <a:spcPct val="0"/>
              </a:spcAft>
              <a:buClr>
                <a:schemeClr val="tx1"/>
              </a:buClr>
              <a:buSzPts val="2200"/>
              <a:buFont typeface="Marlett" pitchFamily="2" charset="2"/>
              <a:buNone/>
              <a:tabLst/>
              <a:defRPr lang="zh-CN" altLang="en-US" sz="1519" kern="1200" noProof="1">
                <a:solidFill>
                  <a:schemeClr val="tx1">
                    <a:tint val="75000"/>
                  </a:schemeClr>
                </a:solidFill>
                <a:latin typeface="Arial" panose="020B0604020202020204" pitchFamily="34" charset="0"/>
                <a:ea typeface="+mn-ea"/>
                <a:cs typeface="Arial" panose="020B0604020202020204" pitchFamily="34" charset="0"/>
              </a:defRPr>
            </a:lvl3pPr>
            <a:lvl4pPr marL="1397518" marR="0" indent="0" algn="ctr" defTabSz="931678" rtl="0" eaLnBrk="1" fontAlgn="auto" latinLnBrk="0" hangingPunct="1">
              <a:lnSpc>
                <a:spcPct val="100000"/>
              </a:lnSpc>
              <a:spcBef>
                <a:spcPct val="20000"/>
              </a:spcBef>
              <a:spcAft>
                <a:spcPts val="0"/>
              </a:spcAft>
              <a:buClr>
                <a:schemeClr val="tx1"/>
              </a:buClr>
              <a:buSzTx/>
              <a:buFont typeface="Verdana" pitchFamily="34" charset="0"/>
              <a:buNone/>
              <a:tabLst/>
              <a:defRPr lang="en-CA" altLang="zh-CN" sz="1519" kern="1200">
                <a:solidFill>
                  <a:schemeClr val="tx1">
                    <a:tint val="75000"/>
                  </a:schemeClr>
                </a:solidFill>
                <a:latin typeface="Arial" panose="020B0604020202020204" pitchFamily="34" charset="0"/>
                <a:ea typeface="+mn-ea"/>
                <a:cs typeface="Arial" panose="020B0604020202020204" pitchFamily="34" charset="0"/>
              </a:defRPr>
            </a:lvl4pPr>
            <a:lvl5pPr marL="1863357" indent="0" algn="ctr" defTabSz="931678" rtl="0" eaLnBrk="1" latinLnBrk="0" hangingPunct="1">
              <a:spcBef>
                <a:spcPct val="20000"/>
              </a:spcBef>
              <a:buFont typeface="Arial" pitchFamily="34" charset="0"/>
              <a:buNone/>
              <a:defRPr sz="2279" kern="1200">
                <a:solidFill>
                  <a:schemeClr val="tx1">
                    <a:tint val="75000"/>
                  </a:schemeClr>
                </a:solidFill>
                <a:latin typeface="Verdana" pitchFamily="34" charset="0"/>
                <a:ea typeface="+mn-ea"/>
                <a:cs typeface="+mn-cs"/>
              </a:defRPr>
            </a:lvl5pPr>
            <a:lvl6pPr marL="2329196"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6pPr>
            <a:lvl7pPr marL="279503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7pPr>
            <a:lvl8pPr marL="326087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8pPr>
            <a:lvl9pPr marL="3726714"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9pPr>
          </a:lstStyle>
          <a:p>
            <a:r>
              <a:rPr lang="en-US" sz="1800">
                <a:latin typeface="Arial" panose="020B0604020202020204" pitchFamily="34" charset="0"/>
              </a:rPr>
              <a:t>What’s allowed </a:t>
            </a:r>
          </a:p>
        </p:txBody>
      </p:sp>
      <p:grpSp>
        <p:nvGrpSpPr>
          <p:cNvPr id="23" name="Group 22">
            <a:extLst>
              <a:ext uri="{FF2B5EF4-FFF2-40B4-BE49-F238E27FC236}">
                <a16:creationId xmlns:a16="http://schemas.microsoft.com/office/drawing/2014/main" id="{71372D71-9DBD-46E9-9149-E642493D9BEC}"/>
              </a:ext>
            </a:extLst>
          </p:cNvPr>
          <p:cNvGrpSpPr/>
          <p:nvPr/>
        </p:nvGrpSpPr>
        <p:grpSpPr>
          <a:xfrm>
            <a:off x="6090125" y="6339309"/>
            <a:ext cx="1771448" cy="389160"/>
            <a:chOff x="5898491" y="6339309"/>
            <a:chExt cx="1771448" cy="389160"/>
          </a:xfrm>
        </p:grpSpPr>
        <p:sp>
          <p:nvSpPr>
            <p:cNvPr id="24" name="Rectangle 23">
              <a:extLst>
                <a:ext uri="{FF2B5EF4-FFF2-40B4-BE49-F238E27FC236}">
                  <a16:creationId xmlns:a16="http://schemas.microsoft.com/office/drawing/2014/main" id="{DD89B8DE-CC64-49B1-BDC0-C460DB3E38D3}"/>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634B67C1-B5A5-49A2-ACD1-A202EB7AE050}"/>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endParaRPr kumimoji="0" lang="en-US" sz="800" b="1" i="0" u="none" strike="noStrike" kern="1200" cap="none" spc="0" normalizeH="0" baseline="0" noProof="0">
                <a:ln>
                  <a:noFill/>
                </a:ln>
                <a:solidFill>
                  <a:schemeClr val="tx2"/>
                </a:solidFill>
                <a:effectLst/>
                <a:uLnTx/>
                <a:uFillTx/>
                <a:latin typeface="Arial"/>
                <a:cs typeface="Arial"/>
              </a:endParaRPr>
            </a:p>
          </p:txBody>
        </p:sp>
        <p:pic>
          <p:nvPicPr>
            <p:cNvPr id="31" name="Picture 30">
              <a:extLst>
                <a:ext uri="{FF2B5EF4-FFF2-40B4-BE49-F238E27FC236}">
                  <a16:creationId xmlns:a16="http://schemas.microsoft.com/office/drawing/2014/main" id="{6E42EC61-E1EB-4C7F-8A93-F40D726B19B4}"/>
                </a:ext>
              </a:extLst>
            </p:cNvPr>
            <p:cNvPicPr>
              <a:picLocks noChangeAspect="1"/>
            </p:cNvPicPr>
            <p:nvPr/>
          </p:nvPicPr>
          <p:blipFill>
            <a:blip r:embed="rId8"/>
            <a:stretch>
              <a:fillRect/>
            </a:stretch>
          </p:blipFill>
          <p:spPr>
            <a:xfrm>
              <a:off x="6002374" y="6403007"/>
              <a:ext cx="194107" cy="242634"/>
            </a:xfrm>
            <a:prstGeom prst="rect">
              <a:avLst/>
            </a:prstGeom>
          </p:spPr>
        </p:pic>
      </p:grpSp>
      <p:pic>
        <p:nvPicPr>
          <p:cNvPr id="17" name="Picture 16">
            <a:extLst>
              <a:ext uri="{FF2B5EF4-FFF2-40B4-BE49-F238E27FC236}">
                <a16:creationId xmlns:a16="http://schemas.microsoft.com/office/drawing/2014/main" id="{110D89B6-24A3-C54B-949A-BF339DB68B03}"/>
              </a:ext>
            </a:extLst>
          </p:cNvPr>
          <p:cNvPicPr>
            <a:picLocks noChangeAspect="1"/>
          </p:cNvPicPr>
          <p:nvPr/>
        </p:nvPicPr>
        <p:blipFill>
          <a:blip r:embed="rId9"/>
          <a:stretch>
            <a:fillRect/>
          </a:stretch>
        </p:blipFill>
        <p:spPr>
          <a:xfrm>
            <a:off x="9209093" y="5054359"/>
            <a:ext cx="406400" cy="406400"/>
          </a:xfrm>
          <a:prstGeom prst="rect">
            <a:avLst/>
          </a:prstGeom>
        </p:spPr>
      </p:pic>
      <p:pic>
        <p:nvPicPr>
          <p:cNvPr id="18" name="Picture 17">
            <a:extLst>
              <a:ext uri="{FF2B5EF4-FFF2-40B4-BE49-F238E27FC236}">
                <a16:creationId xmlns:a16="http://schemas.microsoft.com/office/drawing/2014/main" id="{94B13442-ACB3-7745-B731-A12B5D36541A}"/>
              </a:ext>
            </a:extLst>
          </p:cNvPr>
          <p:cNvPicPr>
            <a:picLocks noChangeAspect="1"/>
          </p:cNvPicPr>
          <p:nvPr/>
        </p:nvPicPr>
        <p:blipFill>
          <a:blip r:embed="rId10"/>
          <a:stretch>
            <a:fillRect/>
          </a:stretch>
        </p:blipFill>
        <p:spPr>
          <a:xfrm>
            <a:off x="7215451" y="5023444"/>
            <a:ext cx="406400" cy="406400"/>
          </a:xfrm>
          <a:prstGeom prst="rect">
            <a:avLst/>
          </a:prstGeom>
        </p:spPr>
      </p:pic>
      <p:pic>
        <p:nvPicPr>
          <p:cNvPr id="26" name="Picture 25">
            <a:extLst>
              <a:ext uri="{FF2B5EF4-FFF2-40B4-BE49-F238E27FC236}">
                <a16:creationId xmlns:a16="http://schemas.microsoft.com/office/drawing/2014/main" id="{D9434315-83F0-BC46-AFCA-A48C024C5898}"/>
              </a:ext>
            </a:extLst>
          </p:cNvPr>
          <p:cNvPicPr>
            <a:picLocks noChangeAspect="1"/>
          </p:cNvPicPr>
          <p:nvPr/>
        </p:nvPicPr>
        <p:blipFill>
          <a:blip r:embed="rId10"/>
          <a:stretch>
            <a:fillRect/>
          </a:stretch>
        </p:blipFill>
        <p:spPr>
          <a:xfrm>
            <a:off x="7215451" y="4187147"/>
            <a:ext cx="406400" cy="406400"/>
          </a:xfrm>
          <a:prstGeom prst="rect">
            <a:avLst/>
          </a:prstGeom>
        </p:spPr>
      </p:pic>
      <p:pic>
        <p:nvPicPr>
          <p:cNvPr id="27" name="Picture 26">
            <a:extLst>
              <a:ext uri="{FF2B5EF4-FFF2-40B4-BE49-F238E27FC236}">
                <a16:creationId xmlns:a16="http://schemas.microsoft.com/office/drawing/2014/main" id="{9ECB1648-5F4C-6E47-85EC-60AF226D4A3E}"/>
              </a:ext>
            </a:extLst>
          </p:cNvPr>
          <p:cNvPicPr>
            <a:picLocks noChangeAspect="1"/>
          </p:cNvPicPr>
          <p:nvPr/>
        </p:nvPicPr>
        <p:blipFill>
          <a:blip r:embed="rId10"/>
          <a:stretch>
            <a:fillRect/>
          </a:stretch>
        </p:blipFill>
        <p:spPr>
          <a:xfrm>
            <a:off x="7215451" y="2514553"/>
            <a:ext cx="406400" cy="406400"/>
          </a:xfrm>
          <a:prstGeom prst="rect">
            <a:avLst/>
          </a:prstGeom>
        </p:spPr>
      </p:pic>
      <p:pic>
        <p:nvPicPr>
          <p:cNvPr id="29" name="Picture 28">
            <a:extLst>
              <a:ext uri="{FF2B5EF4-FFF2-40B4-BE49-F238E27FC236}">
                <a16:creationId xmlns:a16="http://schemas.microsoft.com/office/drawing/2014/main" id="{8D1E8D6C-D311-F84D-9F63-F2F9C9911248}"/>
              </a:ext>
            </a:extLst>
          </p:cNvPr>
          <p:cNvPicPr>
            <a:picLocks noChangeAspect="1"/>
          </p:cNvPicPr>
          <p:nvPr/>
        </p:nvPicPr>
        <p:blipFill>
          <a:blip r:embed="rId10"/>
          <a:stretch>
            <a:fillRect/>
          </a:stretch>
        </p:blipFill>
        <p:spPr>
          <a:xfrm>
            <a:off x="7215451" y="3350850"/>
            <a:ext cx="406400" cy="406400"/>
          </a:xfrm>
          <a:prstGeom prst="rect">
            <a:avLst/>
          </a:prstGeom>
        </p:spPr>
      </p:pic>
      <p:pic>
        <p:nvPicPr>
          <p:cNvPr id="30" name="Picture 29">
            <a:extLst>
              <a:ext uri="{FF2B5EF4-FFF2-40B4-BE49-F238E27FC236}">
                <a16:creationId xmlns:a16="http://schemas.microsoft.com/office/drawing/2014/main" id="{0B458939-7675-D240-B421-6858FB5E718C}"/>
              </a:ext>
            </a:extLst>
          </p:cNvPr>
          <p:cNvPicPr>
            <a:picLocks noChangeAspect="1"/>
          </p:cNvPicPr>
          <p:nvPr/>
        </p:nvPicPr>
        <p:blipFill>
          <a:blip r:embed="rId10"/>
          <a:stretch>
            <a:fillRect/>
          </a:stretch>
        </p:blipFill>
        <p:spPr>
          <a:xfrm>
            <a:off x="9209093" y="4180362"/>
            <a:ext cx="406400" cy="406400"/>
          </a:xfrm>
          <a:prstGeom prst="rect">
            <a:avLst/>
          </a:prstGeom>
        </p:spPr>
      </p:pic>
      <p:pic>
        <p:nvPicPr>
          <p:cNvPr id="32" name="Picture 31">
            <a:extLst>
              <a:ext uri="{FF2B5EF4-FFF2-40B4-BE49-F238E27FC236}">
                <a16:creationId xmlns:a16="http://schemas.microsoft.com/office/drawing/2014/main" id="{2E845569-7809-B344-B2B4-9F86AC8DE011}"/>
              </a:ext>
            </a:extLst>
          </p:cNvPr>
          <p:cNvPicPr>
            <a:picLocks noChangeAspect="1"/>
          </p:cNvPicPr>
          <p:nvPr/>
        </p:nvPicPr>
        <p:blipFill>
          <a:blip r:embed="rId10"/>
          <a:stretch>
            <a:fillRect/>
          </a:stretch>
        </p:blipFill>
        <p:spPr>
          <a:xfrm>
            <a:off x="9209093" y="2520418"/>
            <a:ext cx="406400" cy="406400"/>
          </a:xfrm>
          <a:prstGeom prst="rect">
            <a:avLst/>
          </a:prstGeom>
        </p:spPr>
      </p:pic>
      <p:pic>
        <p:nvPicPr>
          <p:cNvPr id="33" name="Picture 32">
            <a:extLst>
              <a:ext uri="{FF2B5EF4-FFF2-40B4-BE49-F238E27FC236}">
                <a16:creationId xmlns:a16="http://schemas.microsoft.com/office/drawing/2014/main" id="{B562343D-A557-C849-87D6-AD630D03D721}"/>
              </a:ext>
            </a:extLst>
          </p:cNvPr>
          <p:cNvPicPr>
            <a:picLocks noChangeAspect="1"/>
          </p:cNvPicPr>
          <p:nvPr/>
        </p:nvPicPr>
        <p:blipFill>
          <a:blip r:embed="rId10"/>
          <a:stretch>
            <a:fillRect/>
          </a:stretch>
        </p:blipFill>
        <p:spPr>
          <a:xfrm>
            <a:off x="9209093" y="3378065"/>
            <a:ext cx="406400" cy="406400"/>
          </a:xfrm>
          <a:prstGeom prst="rect">
            <a:avLst/>
          </a:prstGeom>
        </p:spPr>
      </p:pic>
    </p:spTree>
    <p:extLst>
      <p:ext uri="{BB962C8B-B14F-4D97-AF65-F5344CB8AC3E}">
        <p14:creationId xmlns:p14="http://schemas.microsoft.com/office/powerpoint/2010/main" val="1450776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5B97510-042C-4F4E-926A-F189A060DB04}"/>
              </a:ext>
            </a:extLst>
          </p:cNvPr>
          <p:cNvSpPr>
            <a:spLocks noGrp="1"/>
          </p:cNvSpPr>
          <p:nvPr>
            <p:ph type="subTitle" idx="1"/>
          </p:nvPr>
        </p:nvSpPr>
        <p:spPr/>
        <p:txBody>
          <a:bodyPr/>
          <a:lstStyle/>
          <a:p>
            <a:r>
              <a:rPr lang="en-US" sz="1800">
                <a:latin typeface="Arial" panose="020B0604020202020204" pitchFamily="34" charset="0"/>
              </a:rPr>
              <a:t>Summary </a:t>
            </a: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400"/>
              <a:t>Digital Testing: Technical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graphicFrame>
        <p:nvGraphicFramePr>
          <p:cNvPr id="3" name="Table 4">
            <a:extLst>
              <a:ext uri="{FF2B5EF4-FFF2-40B4-BE49-F238E27FC236}">
                <a16:creationId xmlns:a16="http://schemas.microsoft.com/office/drawing/2014/main" id="{362E44E4-E774-4C17-878A-BE90013B9A13}"/>
              </a:ext>
            </a:extLst>
          </p:cNvPr>
          <p:cNvGraphicFramePr>
            <a:graphicFrameLocks noGrp="1"/>
          </p:cNvGraphicFramePr>
          <p:nvPr>
            <p:extLst>
              <p:ext uri="{D42A27DB-BD31-4B8C-83A1-F6EECF244321}">
                <p14:modId xmlns:p14="http://schemas.microsoft.com/office/powerpoint/2010/main" val="3575831883"/>
              </p:ext>
            </p:extLst>
          </p:nvPr>
        </p:nvGraphicFramePr>
        <p:xfrm>
          <a:off x="2091010" y="1439447"/>
          <a:ext cx="9705744" cy="3996271"/>
        </p:xfrm>
        <a:graphic>
          <a:graphicData uri="http://schemas.openxmlformats.org/drawingml/2006/table">
            <a:tbl>
              <a:tblPr firstRow="1" bandRow="1">
                <a:tableStyleId>{5C22544A-7EE6-4342-B048-85BDC9FD1C3A}</a:tableStyleId>
              </a:tblPr>
              <a:tblGrid>
                <a:gridCol w="2379500">
                  <a:extLst>
                    <a:ext uri="{9D8B030D-6E8A-4147-A177-3AD203B41FA5}">
                      <a16:colId xmlns:a16="http://schemas.microsoft.com/office/drawing/2014/main" val="21957658"/>
                    </a:ext>
                  </a:extLst>
                </a:gridCol>
                <a:gridCol w="2259106">
                  <a:extLst>
                    <a:ext uri="{9D8B030D-6E8A-4147-A177-3AD203B41FA5}">
                      <a16:colId xmlns:a16="http://schemas.microsoft.com/office/drawing/2014/main" val="914464186"/>
                    </a:ext>
                  </a:extLst>
                </a:gridCol>
                <a:gridCol w="2065245">
                  <a:extLst>
                    <a:ext uri="{9D8B030D-6E8A-4147-A177-3AD203B41FA5}">
                      <a16:colId xmlns:a16="http://schemas.microsoft.com/office/drawing/2014/main" val="1190542520"/>
                    </a:ext>
                  </a:extLst>
                </a:gridCol>
                <a:gridCol w="3001893">
                  <a:extLst>
                    <a:ext uri="{9D8B030D-6E8A-4147-A177-3AD203B41FA5}">
                      <a16:colId xmlns:a16="http://schemas.microsoft.com/office/drawing/2014/main" val="1198066121"/>
                    </a:ext>
                  </a:extLst>
                </a:gridCol>
              </a:tblGrid>
              <a:tr h="406909">
                <a:tc>
                  <a:txBody>
                    <a:bodyPr/>
                    <a:lstStyle/>
                    <a:p>
                      <a:endParaRPr lang="en-US" sz="120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400">
                          <a:solidFill>
                            <a:schemeClr val="tx1"/>
                          </a:solidFill>
                          <a:latin typeface="Arial" panose="020B0604020202020204" pitchFamily="34" charset="0"/>
                          <a:cs typeface="Arial" panose="020B0604020202020204" pitchFamily="34" charset="0"/>
                        </a:rPr>
                        <a:t>PC</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400">
                          <a:solidFill>
                            <a:schemeClr val="tx1"/>
                          </a:solidFill>
                          <a:latin typeface="Arial" panose="020B0604020202020204" pitchFamily="34" charset="0"/>
                          <a:cs typeface="Arial" panose="020B0604020202020204" pitchFamily="34" charset="0"/>
                        </a:rPr>
                        <a:t>Mac</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400">
                          <a:solidFill>
                            <a:schemeClr val="tx1"/>
                          </a:solidFill>
                          <a:latin typeface="Arial" panose="020B0604020202020204" pitchFamily="34" charset="0"/>
                          <a:cs typeface="Arial" panose="020B0604020202020204" pitchFamily="34" charset="0"/>
                        </a:rPr>
                        <a:t>Chromebook</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555569"/>
                  </a:ext>
                </a:extLst>
              </a:tr>
              <a:tr h="516461">
                <a:tc>
                  <a:txBody>
                    <a:bodyPr/>
                    <a:lstStyle/>
                    <a:p>
                      <a:r>
                        <a:rPr lang="en-US" sz="1400" b="1">
                          <a:solidFill>
                            <a:schemeClr val="tx1"/>
                          </a:solidFill>
                          <a:latin typeface="Arial" panose="020B0604020202020204" pitchFamily="34" charset="0"/>
                          <a:cs typeface="Arial" panose="020B0604020202020204" pitchFamily="34" charset="0"/>
                        </a:rPr>
                        <a:t>Operating System*</a:t>
                      </a:r>
                    </a:p>
                  </a:txBody>
                  <a:tcPr anchor="ctr">
                    <a:lnL w="38100" cap="flat" cmpd="sng" algn="ctr">
                      <a:solidFill>
                        <a:schemeClr val="tx2"/>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tc>
                  <a:txBody>
                    <a:bodyPr/>
                    <a:lstStyle/>
                    <a:p>
                      <a:r>
                        <a:rPr lang="en-US" sz="1200">
                          <a:solidFill>
                            <a:schemeClr val="tx1"/>
                          </a:solidFill>
                          <a:latin typeface="Arial" panose="020B0604020202020204" pitchFamily="34" charset="0"/>
                          <a:cs typeface="Arial" panose="020B0604020202020204" pitchFamily="34" charset="0"/>
                        </a:rPr>
                        <a:t>Windows 8.0/8.1/10</a:t>
                      </a:r>
                    </a:p>
                  </a:txBody>
                  <a:tcPr anchor="ctr">
                    <a:lnT w="38100" cap="flat" cmpd="sng" algn="ctr">
                      <a:solidFill>
                        <a:schemeClr val="tx1"/>
                      </a:solidFill>
                      <a:prstDash val="solid"/>
                      <a:round/>
                      <a:headEnd type="none" w="med" len="med"/>
                      <a:tailEnd type="none" w="med" len="med"/>
                    </a:lnT>
                    <a:noFill/>
                  </a:tcPr>
                </a:tc>
                <a:tc>
                  <a:txBody>
                    <a:bodyPr/>
                    <a:lstStyle/>
                    <a:p>
                      <a:r>
                        <a:rPr lang="en-US" sz="1200">
                          <a:solidFill>
                            <a:schemeClr val="tx1"/>
                          </a:solidFill>
                          <a:latin typeface="Arial" panose="020B0604020202020204" pitchFamily="34" charset="0"/>
                          <a:cs typeface="Arial" panose="020B0604020202020204" pitchFamily="34" charset="0"/>
                        </a:rPr>
                        <a:t>OS X 10.11–10.15 &amp; 11.0+</a:t>
                      </a:r>
                    </a:p>
                  </a:txBody>
                  <a:tcPr anchor="ctr">
                    <a:lnT w="38100" cap="flat" cmpd="sng" algn="ctr">
                      <a:solidFill>
                        <a:schemeClr val="tx1"/>
                      </a:solidFill>
                      <a:prstDash val="solid"/>
                      <a:round/>
                      <a:headEnd type="none" w="med" len="med"/>
                      <a:tailEnd type="none" w="med" len="med"/>
                    </a:lnT>
                    <a:noFill/>
                  </a:tcPr>
                </a:tc>
                <a:tc>
                  <a:txBody>
                    <a:bodyPr/>
                    <a:lstStyle/>
                    <a:p>
                      <a:r>
                        <a:rPr lang="en-US" sz="1200">
                          <a:solidFill>
                            <a:schemeClr val="tx1"/>
                          </a:solidFill>
                          <a:latin typeface="Arial" panose="020B0604020202020204" pitchFamily="34" charset="0"/>
                          <a:cs typeface="Arial" panose="020B0604020202020204" pitchFamily="34" charset="0"/>
                        </a:rPr>
                        <a:t>Chrome OS v83+</a:t>
                      </a:r>
                    </a:p>
                  </a:txBody>
                  <a:tcPr anchor="ctr">
                    <a:lnR w="38100" cap="flat" cmpd="sng" algn="ctr">
                      <a:solidFill>
                        <a:schemeClr val="tx2"/>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35878417"/>
                  </a:ext>
                </a:extLst>
              </a:tr>
              <a:tr h="739301">
                <a:tc>
                  <a:txBody>
                    <a:bodyPr/>
                    <a:lstStyle/>
                    <a:p>
                      <a:r>
                        <a:rPr lang="en-US" sz="1400" b="1">
                          <a:solidFill>
                            <a:schemeClr val="tx1"/>
                          </a:solidFill>
                          <a:latin typeface="Arial" panose="020B0604020202020204" pitchFamily="34" charset="0"/>
                          <a:cs typeface="Arial" panose="020B0604020202020204" pitchFamily="34" charset="0"/>
                        </a:rPr>
                        <a:t>Processor*</a:t>
                      </a:r>
                      <a:br>
                        <a:rPr lang="en-US" sz="1400" b="1">
                          <a:solidFill>
                            <a:srgbClr val="1E1E1E"/>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RAM*</a:t>
                      </a:r>
                      <a:br>
                        <a:rPr lang="en-US" sz="1400" b="1">
                          <a:solidFill>
                            <a:srgbClr val="1E1E1E"/>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Disk Space*</a:t>
                      </a:r>
                    </a:p>
                  </a:txBody>
                  <a:tcPr anchor="ctr">
                    <a:lnL w="38100" cap="flat" cmpd="sng" algn="ctr">
                      <a:solidFill>
                        <a:schemeClr val="tx2"/>
                      </a:solidFill>
                      <a:prstDash val="solid"/>
                      <a:round/>
                      <a:headEnd type="none" w="med" len="med"/>
                      <a:tailEnd type="none" w="med" len="med"/>
                    </a:lnL>
                    <a:noFill/>
                  </a:tcPr>
                </a:tc>
                <a:tc>
                  <a:txBody>
                    <a:bodyPr/>
                    <a:lstStyle/>
                    <a:p>
                      <a:pPr lvl="0">
                        <a:buNone/>
                      </a:pPr>
                      <a:r>
                        <a:rPr lang="en-US" sz="1200" b="0" i="0" u="none" strike="noStrike" noProof="0">
                          <a:latin typeface="Arial" panose="020B0604020202020204" pitchFamily="34" charset="0"/>
                          <a:cs typeface="Arial" panose="020B0604020202020204" pitchFamily="34" charset="0"/>
                        </a:rPr>
                        <a:t>1 GHZ </a:t>
                      </a:r>
                      <a:br>
                        <a:rPr lang="en-US" sz="1200">
                          <a:solidFill>
                            <a:srgbClr val="1E1E1E"/>
                          </a:solidFill>
                          <a:latin typeface="Arial" panose="020B0604020202020204" pitchFamily="34" charset="0"/>
                          <a:cs typeface="Arial" panose="020B0604020202020204" pitchFamily="34" charset="0"/>
                        </a:rPr>
                      </a:br>
                      <a:r>
                        <a:rPr lang="en-US" sz="1200" b="0" i="0" u="none" strike="noStrike" noProof="0">
                          <a:latin typeface="Arial" panose="020B0604020202020204" pitchFamily="34" charset="0"/>
                          <a:cs typeface="Arial" panose="020B0604020202020204" pitchFamily="34" charset="0"/>
                        </a:rPr>
                        <a:t>2 GB RAM (64-bit)</a:t>
                      </a:r>
                      <a:endParaRPr lang="en-US" sz="1200" b="0" i="0" u="none" strike="noStrike" noProof="0">
                        <a:solidFill>
                          <a:schemeClr val="tx1"/>
                        </a:solidFill>
                        <a:latin typeface="Arial" panose="020B0604020202020204" pitchFamily="34" charset="0"/>
                        <a:cs typeface="Arial" panose="020B0604020202020204" pitchFamily="34" charset="0"/>
                      </a:endParaRPr>
                    </a:p>
                    <a:p>
                      <a:pPr lvl="0">
                        <a:buNone/>
                      </a:pPr>
                      <a:r>
                        <a:rPr lang="en-US" sz="1200" b="0" i="0" u="none" strike="noStrike" noProof="0">
                          <a:latin typeface="Arial" panose="020B0604020202020204" pitchFamily="34" charset="0"/>
                          <a:cs typeface="Arial" panose="020B0604020202020204" pitchFamily="34" charset="0"/>
                        </a:rPr>
                        <a:t>200 MB free</a:t>
                      </a:r>
                    </a:p>
                  </a:txBody>
                  <a:tcPr anchor="ctr">
                    <a:noFill/>
                  </a:tcPr>
                </a:tc>
                <a:tc>
                  <a:txBody>
                    <a:bodyPr/>
                    <a:lstStyle/>
                    <a:p>
                      <a:pPr lvl="0">
                        <a:buNone/>
                      </a:pPr>
                      <a:r>
                        <a:rPr lang="en-US" sz="1200" b="0" i="0" u="none" strike="noStrike" noProof="0">
                          <a:latin typeface="Arial" panose="020B0604020202020204" pitchFamily="34" charset="0"/>
                          <a:cs typeface="Arial" panose="020B0604020202020204" pitchFamily="34" charset="0"/>
                        </a:rPr>
                        <a:t>1 GHZ </a:t>
                      </a:r>
                      <a:endParaRPr lang="en-US" sz="1200" b="0" i="0" u="none" strike="noStrike" noProof="0">
                        <a:solidFill>
                          <a:schemeClr val="tx1"/>
                        </a:solidFill>
                        <a:latin typeface="Arial" panose="020B0604020202020204" pitchFamily="34" charset="0"/>
                        <a:cs typeface="Arial" panose="020B0604020202020204" pitchFamily="34" charset="0"/>
                      </a:endParaRPr>
                    </a:p>
                    <a:p>
                      <a:pPr lvl="0">
                        <a:buNone/>
                      </a:pPr>
                      <a:r>
                        <a:rPr lang="en-US" sz="1200" b="0" i="0" u="none" strike="noStrike" noProof="0">
                          <a:latin typeface="Arial" panose="020B0604020202020204" pitchFamily="34" charset="0"/>
                          <a:cs typeface="Arial" panose="020B0604020202020204" pitchFamily="34" charset="0"/>
                        </a:rPr>
                        <a:t>2 GB RAM (64-bit)</a:t>
                      </a:r>
                    </a:p>
                    <a:p>
                      <a:r>
                        <a:rPr lang="en-US" sz="1200">
                          <a:solidFill>
                            <a:schemeClr val="tx1"/>
                          </a:solidFill>
                          <a:latin typeface="Arial" panose="020B0604020202020204" pitchFamily="34" charset="0"/>
                          <a:cs typeface="Arial" panose="020B0604020202020204" pitchFamily="34" charset="0"/>
                        </a:rPr>
                        <a:t>200 MB free</a:t>
                      </a:r>
                    </a:p>
                  </a:txBody>
                  <a:tcPr anchor="ctr">
                    <a:noFill/>
                  </a:tcPr>
                </a:tc>
                <a:tc>
                  <a:txBody>
                    <a:bodyPr/>
                    <a:lstStyle/>
                    <a:p>
                      <a:endParaRPr lang="en-US" sz="1200">
                        <a:solidFill>
                          <a:schemeClr val="tx1"/>
                        </a:solidFill>
                        <a:latin typeface="Arial" panose="020B0604020202020204" pitchFamily="34" charset="0"/>
                        <a:cs typeface="Arial" panose="020B0604020202020204" pitchFamily="34" charset="0"/>
                      </a:endParaRPr>
                    </a:p>
                    <a:p>
                      <a:endParaRPr lang="en-US" sz="1200">
                        <a:solidFill>
                          <a:schemeClr val="tx1"/>
                        </a:solidFill>
                        <a:latin typeface="Arial" panose="020B0604020202020204" pitchFamily="34" charset="0"/>
                        <a:cs typeface="Arial" panose="020B0604020202020204" pitchFamily="34" charset="0"/>
                      </a:endParaRPr>
                    </a:p>
                    <a:p>
                      <a:r>
                        <a:rPr lang="en-US" sz="1200">
                          <a:solidFill>
                            <a:schemeClr val="tx1"/>
                          </a:solidFill>
                          <a:latin typeface="Arial" panose="020B0604020202020204" pitchFamily="34" charset="0"/>
                          <a:cs typeface="Arial" panose="020B0604020202020204" pitchFamily="34" charset="0"/>
                        </a:rPr>
                        <a:t>100 MB free</a:t>
                      </a:r>
                    </a:p>
                  </a:txBody>
                  <a:tcPr anchor="ctr">
                    <a:lnR w="381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91600072"/>
                  </a:ext>
                </a:extLst>
              </a:tr>
              <a:tr h="516461">
                <a:tc>
                  <a:txBody>
                    <a:bodyPr/>
                    <a:lstStyle/>
                    <a:p>
                      <a:r>
                        <a:rPr lang="en-US" sz="1400" b="1">
                          <a:solidFill>
                            <a:schemeClr val="tx1"/>
                          </a:solidFill>
                          <a:latin typeface="Arial" panose="020B0604020202020204" pitchFamily="34" charset="0"/>
                          <a:cs typeface="Arial" panose="020B0604020202020204" pitchFamily="34" charset="0"/>
                        </a:rPr>
                        <a:t>Screen size and resolution*</a:t>
                      </a:r>
                    </a:p>
                  </a:txBody>
                  <a:tcPr anchor="ctr">
                    <a:lnL w="38100" cap="flat" cmpd="sng" algn="ctr">
                      <a:solidFill>
                        <a:schemeClr val="tx2"/>
                      </a:solidFill>
                      <a:prstDash val="solid"/>
                      <a:round/>
                      <a:headEnd type="none" w="med" len="med"/>
                      <a:tailEnd type="none" w="med" len="med"/>
                    </a:lnL>
                    <a:noFill/>
                  </a:tcPr>
                </a:tc>
                <a:tc gridSpan="3">
                  <a:txBody>
                    <a:bodyPr/>
                    <a:lstStyle/>
                    <a:p>
                      <a:pPr algn="ctr"/>
                      <a:r>
                        <a:rPr lang="en-US" sz="1200">
                          <a:solidFill>
                            <a:schemeClr val="tx1"/>
                          </a:solidFill>
                          <a:latin typeface="Arial" panose="020B0604020202020204" pitchFamily="34" charset="0"/>
                          <a:cs typeface="Arial" panose="020B0604020202020204" pitchFamily="34" charset="0"/>
                        </a:rPr>
                        <a:t>10” diagonal, 1024 x 768 pixels</a:t>
                      </a:r>
                    </a:p>
                  </a:txBody>
                  <a:tcPr anchor="ctr">
                    <a:lnR w="38100" cap="flat" cmpd="sng" algn="ctr">
                      <a:solidFill>
                        <a:schemeClr val="tx2"/>
                      </a:solidFill>
                      <a:prstDash val="solid"/>
                      <a:round/>
                      <a:headEnd type="none" w="med" len="med"/>
                      <a:tailEnd type="none" w="med" len="med"/>
                    </a:lnR>
                    <a:noFill/>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extLst>
                  <a:ext uri="{0D108BD9-81ED-4DB2-BD59-A6C34878D82A}">
                    <a16:rowId xmlns:a16="http://schemas.microsoft.com/office/drawing/2014/main" val="2099176013"/>
                  </a:ext>
                </a:extLst>
              </a:tr>
              <a:tr h="406909">
                <a:tc>
                  <a:txBody>
                    <a:bodyPr/>
                    <a:lstStyle/>
                    <a:p>
                      <a:r>
                        <a:rPr lang="en-US" sz="1400" b="1">
                          <a:solidFill>
                            <a:schemeClr val="tx1"/>
                          </a:solidFill>
                          <a:latin typeface="Arial" panose="020B0604020202020204" pitchFamily="34" charset="0"/>
                          <a:cs typeface="Arial" panose="020B0604020202020204" pitchFamily="34" charset="0"/>
                        </a:rPr>
                        <a:t>Device management</a:t>
                      </a:r>
                    </a:p>
                  </a:txBody>
                  <a:tcPr anchor="ctr">
                    <a:lnL w="38100" cap="flat" cmpd="sng" algn="ctr">
                      <a:solidFill>
                        <a:schemeClr val="tx2"/>
                      </a:solidFill>
                      <a:prstDash val="solid"/>
                      <a:round/>
                      <a:headEnd type="none" w="med" len="med"/>
                      <a:tailEnd type="none" w="med" len="med"/>
                    </a:lnL>
                    <a:noFill/>
                  </a:tcPr>
                </a:tc>
                <a:tc>
                  <a:txBody>
                    <a:bodyPr/>
                    <a:lstStyle/>
                    <a:p>
                      <a:r>
                        <a:rPr lang="en-US" sz="1200">
                          <a:solidFill>
                            <a:schemeClr val="tx1"/>
                          </a:solidFill>
                          <a:latin typeface="Arial" panose="020B0604020202020204" pitchFamily="34" charset="0"/>
                          <a:cs typeface="Arial" panose="020B0604020202020204" pitchFamily="34" charset="0"/>
                        </a:rPr>
                        <a:t>Managed or unmanaged</a:t>
                      </a:r>
                    </a:p>
                  </a:txBody>
                  <a:tcPr anchor="ctr">
                    <a:noFill/>
                  </a:tcPr>
                </a:tc>
                <a:tc>
                  <a:txBody>
                    <a:bodyPr/>
                    <a:lstStyle/>
                    <a:p>
                      <a:r>
                        <a:rPr lang="en-US" sz="1200">
                          <a:solidFill>
                            <a:schemeClr val="tx1"/>
                          </a:solidFill>
                          <a:latin typeface="Arial" panose="020B0604020202020204" pitchFamily="34" charset="0"/>
                          <a:cs typeface="Arial" panose="020B0604020202020204" pitchFamily="34" charset="0"/>
                        </a:rPr>
                        <a:t>Managed or unmanaged</a:t>
                      </a:r>
                    </a:p>
                  </a:txBody>
                  <a:tcPr anchor="ctr">
                    <a:noFill/>
                  </a:tcPr>
                </a:tc>
                <a:tc>
                  <a:txBody>
                    <a:bodyPr/>
                    <a:lstStyle/>
                    <a:p>
                      <a:r>
                        <a:rPr lang="en-US" sz="1200">
                          <a:solidFill>
                            <a:schemeClr val="tx1"/>
                          </a:solidFill>
                          <a:latin typeface="Arial" panose="020B0604020202020204" pitchFamily="34" charset="0"/>
                          <a:cs typeface="Arial" panose="020B0604020202020204" pitchFamily="34" charset="0"/>
                        </a:rPr>
                        <a:t>Google Workspace managed</a:t>
                      </a:r>
                    </a:p>
                  </a:txBody>
                  <a:tcPr anchor="ctr">
                    <a:lnR w="381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3661649812"/>
                  </a:ext>
                </a:extLst>
              </a:tr>
              <a:tr h="406909">
                <a:tc>
                  <a:txBody>
                    <a:bodyPr/>
                    <a:lstStyle/>
                    <a:p>
                      <a:r>
                        <a:rPr lang="en-US" sz="1400" b="1">
                          <a:solidFill>
                            <a:schemeClr val="tx1"/>
                          </a:solidFill>
                          <a:latin typeface="Arial" panose="020B0604020202020204" pitchFamily="34" charset="0"/>
                          <a:cs typeface="Arial" panose="020B0604020202020204" pitchFamily="34" charset="0"/>
                        </a:rPr>
                        <a:t>Keyboard/mouse</a:t>
                      </a:r>
                    </a:p>
                  </a:txBody>
                  <a:tcPr anchor="ctr">
                    <a:lnL w="38100" cap="flat" cmpd="sng" algn="ctr">
                      <a:solidFill>
                        <a:schemeClr val="tx2"/>
                      </a:solidFill>
                      <a:prstDash val="solid"/>
                      <a:round/>
                      <a:headEnd type="none" w="med" len="med"/>
                      <a:tailEnd type="none" w="med" len="med"/>
                    </a:lnL>
                    <a:noFill/>
                  </a:tcPr>
                </a:tc>
                <a:tc gridSpan="3">
                  <a:txBody>
                    <a:bodyPr/>
                    <a:lstStyle/>
                    <a:p>
                      <a:pPr algn="ctr"/>
                      <a:r>
                        <a:rPr lang="en-US" sz="1200">
                          <a:solidFill>
                            <a:schemeClr val="tx1"/>
                          </a:solidFill>
                          <a:latin typeface="Arial" panose="020B0604020202020204" pitchFamily="34" charset="0"/>
                          <a:cs typeface="Arial" panose="020B0604020202020204" pitchFamily="34" charset="0"/>
                        </a:rPr>
                        <a:t>Internal or external (wired or Bluetooth)</a:t>
                      </a:r>
                    </a:p>
                  </a:txBody>
                  <a:tcPr anchor="ctr">
                    <a:lnR w="38100" cap="flat" cmpd="sng" algn="ctr">
                      <a:solidFill>
                        <a:schemeClr val="tx2"/>
                      </a:solidFill>
                      <a:prstDash val="solid"/>
                      <a:round/>
                      <a:headEnd type="none" w="med" len="med"/>
                      <a:tailEnd type="none" w="med" len="med"/>
                    </a:lnR>
                    <a:noFill/>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extLst>
                  <a:ext uri="{0D108BD9-81ED-4DB2-BD59-A6C34878D82A}">
                    <a16:rowId xmlns:a16="http://schemas.microsoft.com/office/drawing/2014/main" val="2160203357"/>
                  </a:ext>
                </a:extLst>
              </a:tr>
              <a:tr h="406909">
                <a:tc>
                  <a:txBody>
                    <a:bodyPr/>
                    <a:lstStyle/>
                    <a:p>
                      <a:r>
                        <a:rPr lang="en-US" sz="1400" b="1">
                          <a:solidFill>
                            <a:schemeClr val="tx1"/>
                          </a:solidFill>
                          <a:latin typeface="Arial" panose="020B0604020202020204" pitchFamily="34" charset="0"/>
                          <a:cs typeface="Arial" panose="020B0604020202020204" pitchFamily="34" charset="0"/>
                        </a:rPr>
                        <a:t>Battery and Power</a:t>
                      </a:r>
                    </a:p>
                  </a:txBody>
                  <a:tcPr anchor="ctr">
                    <a:lnL w="38100" cap="flat" cmpd="sng" algn="ctr">
                      <a:solidFill>
                        <a:schemeClr val="tx2"/>
                      </a:solidFill>
                      <a:prstDash val="solid"/>
                      <a:round/>
                      <a:headEnd type="none" w="med" len="med"/>
                      <a:tailEnd type="none" w="med" len="med"/>
                    </a:lnL>
                    <a:noFill/>
                  </a:tcPr>
                </a:tc>
                <a:tc gridSpan="3">
                  <a:txBody>
                    <a:bodyPr/>
                    <a:lstStyle/>
                    <a:p>
                      <a:r>
                        <a:rPr lang="en-US" sz="1200">
                          <a:solidFill>
                            <a:schemeClr val="tx1"/>
                          </a:solidFill>
                          <a:latin typeface="Arial" panose="020B0604020202020204" pitchFamily="34" charset="0"/>
                          <a:cs typeface="Arial" panose="020B0604020202020204" pitchFamily="34" charset="0"/>
                        </a:rPr>
                        <a:t>Fully charged to last through a full-length exam, plugged to power source if needed</a:t>
                      </a:r>
                    </a:p>
                  </a:txBody>
                  <a:tcPr anchor="ctr">
                    <a:lnR w="38100" cap="flat" cmpd="sng" algn="ctr">
                      <a:solidFill>
                        <a:schemeClr val="tx2"/>
                      </a:solidFill>
                      <a:prstDash val="solid"/>
                      <a:round/>
                      <a:headEnd type="none" w="med" len="med"/>
                      <a:tailEnd type="none" w="med" len="med"/>
                    </a:lnR>
                    <a:noFill/>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tc hMerge="1">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tc>
                <a:extLst>
                  <a:ext uri="{0D108BD9-81ED-4DB2-BD59-A6C34878D82A}">
                    <a16:rowId xmlns:a16="http://schemas.microsoft.com/office/drawing/2014/main" val="281795058"/>
                  </a:ext>
                </a:extLst>
              </a:tr>
              <a:tr h="594713">
                <a:tc>
                  <a:txBody>
                    <a:bodyPr/>
                    <a:lstStyle/>
                    <a:p>
                      <a:r>
                        <a:rPr lang="en-US" sz="1400" b="1">
                          <a:solidFill>
                            <a:schemeClr val="tx1"/>
                          </a:solidFill>
                          <a:latin typeface="Arial" panose="020B0604020202020204" pitchFamily="34" charset="0"/>
                          <a:cs typeface="Arial" panose="020B0604020202020204" pitchFamily="34" charset="0"/>
                        </a:rPr>
                        <a:t>Network*</a:t>
                      </a:r>
                    </a:p>
                  </a:txBody>
                  <a:tcPr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noFill/>
                  </a:tcPr>
                </a:tc>
                <a:tc gridSpan="3">
                  <a:txBody>
                    <a:bodyPr/>
                    <a:lstStyle/>
                    <a:p>
                      <a:r>
                        <a:rPr lang="en-US" sz="1200">
                          <a:solidFill>
                            <a:schemeClr val="tx1"/>
                          </a:solidFill>
                          <a:latin typeface="Arial"/>
                          <a:cs typeface="Arial"/>
                        </a:rPr>
                        <a:t>Reliable internet access (wired or Wi-Fi), at least 3 Mbps for each student</a:t>
                      </a:r>
                    </a:p>
                    <a:p>
                      <a:pPr lvl="0">
                        <a:buNone/>
                      </a:pPr>
                      <a:r>
                        <a:rPr lang="en-US" sz="1200" b="0" i="0" u="none" strike="noStrike" noProof="0">
                          <a:latin typeface="Arial" panose="020B0604020202020204" pitchFamily="34" charset="0"/>
                          <a:cs typeface="Arial" panose="020B0604020202020204" pitchFamily="34" charset="0"/>
                        </a:rPr>
                        <a:t>Inbound/ outbound traffic to/from </a:t>
                      </a:r>
                      <a:r>
                        <a:rPr lang="en-US" sz="1200" b="0" i="0" u="none" strike="noStrike" noProof="0" err="1">
                          <a:latin typeface="Arial" panose="020B0604020202020204" pitchFamily="34" charset="0"/>
                          <a:cs typeface="Arial" panose="020B0604020202020204" pitchFamily="34" charset="0"/>
                        </a:rPr>
                        <a:t>collegeboard.org</a:t>
                      </a:r>
                      <a:endParaRPr lang="en-US" sz="1200" b="0" i="0" u="none" strike="noStrike" noProof="0">
                        <a:latin typeface="Arial" panose="020B0604020202020204" pitchFamily="34" charset="0"/>
                        <a:cs typeface="Arial" panose="020B0604020202020204" pitchFamily="34" charset="0"/>
                      </a:endParaRPr>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9322478"/>
                  </a:ext>
                </a:extLst>
              </a:tr>
            </a:tbl>
          </a:graphicData>
        </a:graphic>
      </p:graphicFrame>
      <p:sp>
        <p:nvSpPr>
          <p:cNvPr id="5" name="TextBox 4">
            <a:extLst>
              <a:ext uri="{FF2B5EF4-FFF2-40B4-BE49-F238E27FC236}">
                <a16:creationId xmlns:a16="http://schemas.microsoft.com/office/drawing/2014/main" id="{ED5D1B0D-EF16-4815-9422-BE05654D5BBE}"/>
              </a:ext>
            </a:extLst>
          </p:cNvPr>
          <p:cNvSpPr txBox="1"/>
          <p:nvPr/>
        </p:nvSpPr>
        <p:spPr>
          <a:xfrm>
            <a:off x="2117661" y="5888327"/>
            <a:ext cx="2055618" cy="288147"/>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 minimum requirements</a:t>
            </a:r>
          </a:p>
        </p:txBody>
      </p:sp>
      <p:sp>
        <p:nvSpPr>
          <p:cNvPr id="6" name="TextBox 5">
            <a:extLst>
              <a:ext uri="{FF2B5EF4-FFF2-40B4-BE49-F238E27FC236}">
                <a16:creationId xmlns:a16="http://schemas.microsoft.com/office/drawing/2014/main" id="{68110E4B-6E2C-4A5F-8F8A-19A6993DFF83}"/>
              </a:ext>
            </a:extLst>
          </p:cNvPr>
          <p:cNvSpPr txBox="1"/>
          <p:nvPr/>
        </p:nvSpPr>
        <p:spPr>
          <a:xfrm>
            <a:off x="4587498" y="5891145"/>
            <a:ext cx="7235907" cy="288147"/>
          </a:xfrm>
          <a:prstGeom prst="rect">
            <a:avLst/>
          </a:prstGeom>
          <a:noFill/>
        </p:spPr>
        <p:txBody>
          <a:bodyPr wrap="square" lIns="36000" tIns="36000" rIns="36000" bIns="36000" rtlCol="0" anchor="t">
            <a:spAutoFit/>
          </a:bodyPr>
          <a:lstStyle/>
          <a:p>
            <a:pPr algn="r"/>
            <a:r>
              <a:rPr lang="en-US" sz="1400" b="1" i="1">
                <a:latin typeface="Arial"/>
                <a:cs typeface="Arial"/>
              </a:rPr>
              <a:t>NOTE: </a:t>
            </a:r>
            <a:r>
              <a:rPr lang="en-US" sz="1400" i="1">
                <a:latin typeface="Arial"/>
                <a:cs typeface="Arial"/>
              </a:rPr>
              <a:t>This is current as of 2/28/2021 </a:t>
            </a:r>
            <a:endParaRPr lang="en-US" sz="1400" i="1">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95AF2E6-EE73-402B-89E9-60ADA3BAD4DE}"/>
              </a:ext>
            </a:extLst>
          </p:cNvPr>
          <p:cNvGrpSpPr/>
          <p:nvPr/>
        </p:nvGrpSpPr>
        <p:grpSpPr>
          <a:xfrm>
            <a:off x="6090125" y="6339309"/>
            <a:ext cx="1771448" cy="389160"/>
            <a:chOff x="5898491" y="6339309"/>
            <a:chExt cx="1771448" cy="389160"/>
          </a:xfrm>
        </p:grpSpPr>
        <p:sp>
          <p:nvSpPr>
            <p:cNvPr id="13" name="Rectangle 12">
              <a:extLst>
                <a:ext uri="{FF2B5EF4-FFF2-40B4-BE49-F238E27FC236}">
                  <a16:creationId xmlns:a16="http://schemas.microsoft.com/office/drawing/2014/main" id="{3BB64CEC-CF5A-4617-A83D-C321AD6B4AC1}"/>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9711BFB2-AD21-4AB7-BE0C-4D984C767DA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5" name="Picture 14">
              <a:extLst>
                <a:ext uri="{FF2B5EF4-FFF2-40B4-BE49-F238E27FC236}">
                  <a16:creationId xmlns:a16="http://schemas.microsoft.com/office/drawing/2014/main" id="{D5515707-DE93-421A-B0FE-9924A4117D9E}"/>
                </a:ext>
              </a:extLst>
            </p:cNvPr>
            <p:cNvPicPr>
              <a:picLocks noChangeAspect="1"/>
            </p:cNvPicPr>
            <p:nvPr/>
          </p:nvPicPr>
          <p:blipFill>
            <a:blip r:embed="rId4"/>
            <a:stretch>
              <a:fillRect/>
            </a:stretch>
          </p:blipFill>
          <p:spPr>
            <a:xfrm>
              <a:off x="6002374" y="6403007"/>
              <a:ext cx="194107" cy="242634"/>
            </a:xfrm>
            <a:prstGeom prst="rect">
              <a:avLst/>
            </a:prstGeom>
          </p:spPr>
        </p:pic>
      </p:grpSp>
      <p:sp>
        <p:nvSpPr>
          <p:cNvPr id="16" name="TextBox 15">
            <a:extLst>
              <a:ext uri="{FF2B5EF4-FFF2-40B4-BE49-F238E27FC236}">
                <a16:creationId xmlns:a16="http://schemas.microsoft.com/office/drawing/2014/main" id="{584EF224-91AA-664B-B571-245F0CE163CE}"/>
              </a:ext>
            </a:extLst>
          </p:cNvPr>
          <p:cNvSpPr txBox="1"/>
          <p:nvPr/>
        </p:nvSpPr>
        <p:spPr>
          <a:xfrm>
            <a:off x="2085696" y="5520171"/>
            <a:ext cx="9940020" cy="288147"/>
          </a:xfrm>
          <a:prstGeom prst="rect">
            <a:avLst/>
          </a:prstGeom>
          <a:noFill/>
        </p:spPr>
        <p:txBody>
          <a:bodyPr wrap="square" lIns="36000" tIns="36000" rIns="36000" bIns="36000" rtlCol="0" anchor="t">
            <a:spAutoFit/>
          </a:bodyPr>
          <a:lstStyle/>
          <a:p>
            <a:r>
              <a:rPr lang="en-US" sz="1400">
                <a:latin typeface="Arial"/>
                <a:cs typeface="Arial"/>
              </a:rPr>
              <a:t>For in-school testing: Check the </a:t>
            </a:r>
            <a:r>
              <a:rPr lang="en-US" sz="1400" i="1">
                <a:latin typeface="Arial"/>
                <a:cs typeface="Arial"/>
              </a:rPr>
              <a:t>AP Digital Testing Guide </a:t>
            </a:r>
            <a:r>
              <a:rPr lang="en-US" sz="1400">
                <a:latin typeface="Arial"/>
                <a:cs typeface="Arial"/>
              </a:rPr>
              <a:t>for details on </a:t>
            </a:r>
            <a:r>
              <a:rPr lang="en-US" sz="1400" b="1">
                <a:latin typeface="Arial"/>
                <a:cs typeface="Arial"/>
              </a:rPr>
              <a:t>Wireless Access Points </a:t>
            </a:r>
            <a:r>
              <a:rPr lang="en-US" sz="1400">
                <a:latin typeface="Arial"/>
                <a:cs typeface="Arial"/>
              </a:rPr>
              <a:t>and</a:t>
            </a:r>
            <a:r>
              <a:rPr lang="en-US" sz="1400" b="1">
                <a:latin typeface="Arial"/>
                <a:cs typeface="Arial"/>
              </a:rPr>
              <a:t> Ports and Protocols</a:t>
            </a:r>
            <a:r>
              <a:rPr lang="en-US" sz="1400">
                <a:latin typeface="Arial"/>
                <a:cs typeface="Arial"/>
              </a:rPr>
              <a:t>.</a:t>
            </a:r>
            <a:endParaRPr lang="en-US" sz="1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54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4A21AE-D227-4915-BE6D-5EFBF4611AE7}"/>
              </a:ext>
            </a:extLst>
          </p:cNvPr>
          <p:cNvSpPr>
            <a:spLocks noGrp="1"/>
          </p:cNvSpPr>
          <p:nvPr>
            <p:ph type="subTitle" idx="1"/>
          </p:nvPr>
        </p:nvSpPr>
        <p:spPr/>
        <p:txBody>
          <a:bodyPr/>
          <a:lstStyle/>
          <a:p>
            <a:r>
              <a:rPr lang="en-US" altLang="zh-CN" sz="1800"/>
              <a:t>Reminders about digital testing</a:t>
            </a:r>
          </a:p>
        </p:txBody>
      </p:sp>
      <p:sp>
        <p:nvSpPr>
          <p:cNvPr id="4" name="Title 3">
            <a:extLst>
              <a:ext uri="{FF2B5EF4-FFF2-40B4-BE49-F238E27FC236}">
                <a16:creationId xmlns:a16="http://schemas.microsoft.com/office/drawing/2014/main" id="{620EE571-578B-4ECC-8DD6-E997DAA4D7D7}"/>
              </a:ext>
            </a:extLst>
          </p:cNvPr>
          <p:cNvSpPr>
            <a:spLocks noGrp="1"/>
          </p:cNvSpPr>
          <p:nvPr>
            <p:ph type="title"/>
          </p:nvPr>
        </p:nvSpPr>
        <p:spPr/>
        <p:txBody>
          <a:bodyPr/>
          <a:lstStyle/>
          <a:p>
            <a:r>
              <a:rPr lang="en-US"/>
              <a:t>Digital Testing: Security</a:t>
            </a:r>
          </a:p>
        </p:txBody>
      </p:sp>
      <p:graphicFrame>
        <p:nvGraphicFramePr>
          <p:cNvPr id="5" name="Table 4">
            <a:extLst>
              <a:ext uri="{FF2B5EF4-FFF2-40B4-BE49-F238E27FC236}">
                <a16:creationId xmlns:a16="http://schemas.microsoft.com/office/drawing/2014/main" id="{6B600932-6973-4BBA-B567-5120B932922E}"/>
              </a:ext>
            </a:extLst>
          </p:cNvPr>
          <p:cNvGraphicFramePr>
            <a:graphicFrameLocks noGrp="1"/>
          </p:cNvGraphicFramePr>
          <p:nvPr>
            <p:extLst>
              <p:ext uri="{D42A27DB-BD31-4B8C-83A1-F6EECF244321}">
                <p14:modId xmlns:p14="http://schemas.microsoft.com/office/powerpoint/2010/main" val="2193535962"/>
              </p:ext>
            </p:extLst>
          </p:nvPr>
        </p:nvGraphicFramePr>
        <p:xfrm>
          <a:off x="2117660" y="1612068"/>
          <a:ext cx="9707547" cy="3875701"/>
        </p:xfrm>
        <a:graphic>
          <a:graphicData uri="http://schemas.openxmlformats.org/drawingml/2006/table">
            <a:tbl>
              <a:tblPr firstRow="1" bandRow="1">
                <a:tableStyleId>{00A15C55-8517-42AA-B614-E9B94910E393}</a:tableStyleId>
              </a:tblPr>
              <a:tblGrid>
                <a:gridCol w="9707547">
                  <a:extLst>
                    <a:ext uri="{9D8B030D-6E8A-4147-A177-3AD203B41FA5}">
                      <a16:colId xmlns:a16="http://schemas.microsoft.com/office/drawing/2014/main" val="775615521"/>
                    </a:ext>
                  </a:extLst>
                </a:gridCol>
              </a:tblGrid>
              <a:tr h="291253">
                <a:tc>
                  <a:txBody>
                    <a:bodyPr/>
                    <a:lstStyle/>
                    <a:p>
                      <a:pPr algn="ctr">
                        <a:lnSpc>
                          <a:spcPts val="1300"/>
                        </a:lnSpc>
                      </a:pPr>
                      <a:r>
                        <a:rPr lang="en-US" sz="1400">
                          <a:solidFill>
                            <a:schemeClr val="tx2"/>
                          </a:solidFill>
                          <a:latin typeface="Arial"/>
                          <a:cs typeface="Arial"/>
                        </a:rPr>
                        <a:t>Security Features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altLang="zh-CN" sz="1400" b="1" i="0" u="none" strike="noStrike" kern="1200" cap="none" spc="0" normalizeH="0" baseline="0" noProof="1">
                          <a:ln>
                            <a:noFill/>
                          </a:ln>
                          <a:solidFill>
                            <a:schemeClr val="tx1"/>
                          </a:solidFill>
                          <a:effectLst/>
                          <a:uLnTx/>
                          <a:uFillTx/>
                          <a:latin typeface="Arial"/>
                          <a:ea typeface="+mn-ea"/>
                          <a:cs typeface="Arial"/>
                        </a:rPr>
                        <a:t>Digital exams administered at home or in school school will: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Not allow students to return to answered questions or move back-and-forth between unanswered questions.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Begin at the same time worldwide with synchronous section start times.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Include security features to prevent students from collaborating, accessing unauthorized aids, or attempting to have someone else test for them.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altLang="zh-CN" sz="1400" b="0" i="0" u="none" strike="noStrike" kern="1200" cap="none" spc="0" normalizeH="0" baseline="0" noProof="1">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Textbooks and notes aren't permitted for digital exams administered in school. We understand students taking digital exams at home may have access to these materials. </a:t>
                      </a:r>
                      <a:r>
                        <a:rPr kumimoji="0" lang="en-US" altLang="zh-CN" sz="1400" b="1" i="0" u="none" strike="noStrike" kern="1200" cap="none" spc="0" normalizeH="0" baseline="0" noProof="1">
                          <a:ln>
                            <a:noFill/>
                          </a:ln>
                          <a:solidFill>
                            <a:schemeClr val="tx1"/>
                          </a:solidFill>
                          <a:effectLst/>
                          <a:uLnTx/>
                          <a:uFillTx/>
                          <a:latin typeface="Arial"/>
                          <a:ea typeface="+mn-ea"/>
                          <a:cs typeface="Arial"/>
                        </a:rPr>
                        <a:t>To prevent students from gaining an unfair advantage, digital exams will: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Not include questions that can be answered with internet searches, textbooks, notes, study guides, or similar material.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Be reviewed with plagiarism detection software.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1">
                          <a:ln>
                            <a:noFill/>
                          </a:ln>
                          <a:solidFill>
                            <a:schemeClr val="tx1"/>
                          </a:solidFill>
                          <a:effectLst/>
                          <a:uLnTx/>
                          <a:uFillTx/>
                          <a:latin typeface="Arial"/>
                          <a:ea typeface="+mn-ea"/>
                          <a:cs typeface="Arial"/>
                        </a:rPr>
                        <a:t>Be reviewed with post-exam analyses to identify collaboration or use of unauthorized aids.</a:t>
                      </a:r>
                    </a:p>
                  </a:txBody>
                  <a:tcPr marL="155448" marR="155448" marT="100584" marB="100584">
                    <a:lnL w="635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bl>
          </a:graphicData>
        </a:graphic>
      </p:graphicFrame>
      <p:pic>
        <p:nvPicPr>
          <p:cNvPr id="6" name="Picture 5">
            <a:extLst>
              <a:ext uri="{FF2B5EF4-FFF2-40B4-BE49-F238E27FC236}">
                <a16:creationId xmlns:a16="http://schemas.microsoft.com/office/drawing/2014/main" id="{B3ADAC63-BFB1-AE4A-97E2-A25A6D1C48E0}"/>
              </a:ext>
            </a:extLst>
          </p:cNvPr>
          <p:cNvPicPr>
            <a:picLocks noChangeAspect="1"/>
          </p:cNvPicPr>
          <p:nvPr/>
        </p:nvPicPr>
        <p:blipFill>
          <a:blip r:embed="rId3"/>
          <a:stretch>
            <a:fillRect/>
          </a:stretch>
        </p:blipFill>
        <p:spPr>
          <a:xfrm>
            <a:off x="222738" y="590847"/>
            <a:ext cx="1310784" cy="848600"/>
          </a:xfrm>
          <a:prstGeom prst="rect">
            <a:avLst/>
          </a:prstGeom>
        </p:spPr>
      </p:pic>
      <p:grpSp>
        <p:nvGrpSpPr>
          <p:cNvPr id="10" name="Group 9">
            <a:extLst>
              <a:ext uri="{FF2B5EF4-FFF2-40B4-BE49-F238E27FC236}">
                <a16:creationId xmlns:a16="http://schemas.microsoft.com/office/drawing/2014/main" id="{AD98A581-9A6F-4536-9148-A6F695BCC01B}"/>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E88051BD-9123-4F7A-85C3-730B95B69E8D}"/>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101C9597-BC62-42D4-8F40-ABDB4D14BB2D}"/>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endParaRPr kumimoji="0" lang="en-US" sz="800" b="1" i="0" u="none" strike="noStrike" kern="1200" cap="none" spc="0" normalizeH="0" baseline="0" noProof="0">
                <a:ln>
                  <a:noFill/>
                </a:ln>
                <a:solidFill>
                  <a:schemeClr val="tx2"/>
                </a:solidFill>
                <a:effectLst/>
                <a:uLnTx/>
                <a:uFillTx/>
                <a:latin typeface="Arial"/>
                <a:cs typeface="Arial"/>
              </a:endParaRPr>
            </a:p>
          </p:txBody>
        </p:sp>
        <p:pic>
          <p:nvPicPr>
            <p:cNvPr id="13" name="Picture 12">
              <a:extLst>
                <a:ext uri="{FF2B5EF4-FFF2-40B4-BE49-F238E27FC236}">
                  <a16:creationId xmlns:a16="http://schemas.microsoft.com/office/drawing/2014/main" id="{BA810D23-5826-4C6D-A022-9C50F255DE55}"/>
                </a:ext>
              </a:extLst>
            </p:cNvPr>
            <p:cNvPicPr>
              <a:picLocks noChangeAspect="1"/>
            </p:cNvPicPr>
            <p:nvPr/>
          </p:nvPicPr>
          <p:blipFill>
            <a:blip r:embed="rId4"/>
            <a:stretch>
              <a:fillRect/>
            </a:stretch>
          </p:blipFill>
          <p:spPr>
            <a:xfrm>
              <a:off x="6002374" y="6403007"/>
              <a:ext cx="194107" cy="242634"/>
            </a:xfrm>
            <a:prstGeom prst="rect">
              <a:avLst/>
            </a:prstGeom>
          </p:spPr>
        </p:pic>
      </p:grpSp>
      <p:sp>
        <p:nvSpPr>
          <p:cNvPr id="2" name="TextBox 1">
            <a:extLst>
              <a:ext uri="{FF2B5EF4-FFF2-40B4-BE49-F238E27FC236}">
                <a16:creationId xmlns:a16="http://schemas.microsoft.com/office/drawing/2014/main" id="{D76F5E68-115B-3A4A-9822-CC681DD7CF51}"/>
              </a:ext>
            </a:extLst>
          </p:cNvPr>
          <p:cNvSpPr txBox="1"/>
          <p:nvPr/>
        </p:nvSpPr>
        <p:spPr>
          <a:xfrm>
            <a:off x="2117660" y="5487769"/>
            <a:ext cx="8545174" cy="685691"/>
          </a:xfrm>
          <a:prstGeom prst="rect">
            <a:avLst/>
          </a:prstGeom>
          <a:noFill/>
        </p:spPr>
        <p:txBody>
          <a:bodyPr wrap="square" lIns="36000" tIns="36000" rIns="36000" bIns="36000" rtlCol="0">
            <a:noAutofit/>
          </a:bodyPr>
          <a:lstStyle/>
          <a:p>
            <a:pPr lvl="0" fontAlgn="base">
              <a:lnSpc>
                <a:spcPts val="1300"/>
              </a:lnSpc>
              <a:spcAft>
                <a:spcPts val="632"/>
              </a:spcAft>
              <a:buClr>
                <a:srgbClr val="009CDE"/>
              </a:buClr>
              <a:buSzPct val="80000"/>
            </a:pPr>
            <a:endParaRPr lang="en-US" altLang="zh-CN" sz="1200" b="1" noProof="1">
              <a:latin typeface="Arial" panose="020B0604020202020204" pitchFamily="34" charset="0"/>
              <a:ea typeface="Calibri" panose="020F0502020204030204" pitchFamily="34" charset="0"/>
              <a:cs typeface="Arial" panose="020B0604020202020204" pitchFamily="34" charset="0"/>
            </a:endParaRPr>
          </a:p>
          <a:p>
            <a:r>
              <a:rPr lang="en-US" sz="1400" b="1">
                <a:solidFill>
                  <a:schemeClr val="dk1"/>
                </a:solidFill>
                <a:latin typeface="Arial" panose="020B0604020202020204" pitchFamily="34" charset="0"/>
                <a:cs typeface="Arial" panose="020B0604020202020204" pitchFamily="34" charset="0"/>
              </a:rPr>
              <a:t>NOTE: </a:t>
            </a:r>
            <a:r>
              <a:rPr lang="en-US" sz="1400" i="1">
                <a:solidFill>
                  <a:schemeClr val="dk1"/>
                </a:solidFill>
                <a:latin typeface="Arial" panose="020B0604020202020204" pitchFamily="34" charset="0"/>
                <a:cs typeface="Arial" panose="020B0604020202020204" pitchFamily="34" charset="0"/>
              </a:rPr>
              <a:t>Exam violations on any AP Exam—paper or digital—will result in a score cancellation and additional consequences as warranted. </a:t>
            </a:r>
          </a:p>
          <a:p>
            <a:endParaRPr lang="en-US" sz="12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37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4461064-9901-44DD-ACA5-57EB13FD2194}"/>
              </a:ext>
            </a:extLst>
          </p:cNvPr>
          <p:cNvGraphicFramePr>
            <a:graphicFrameLocks noGrp="1"/>
          </p:cNvGraphicFramePr>
          <p:nvPr>
            <p:extLst>
              <p:ext uri="{D42A27DB-BD31-4B8C-83A1-F6EECF244321}">
                <p14:modId xmlns:p14="http://schemas.microsoft.com/office/powerpoint/2010/main" val="3417561169"/>
              </p:ext>
            </p:extLst>
          </p:nvPr>
        </p:nvGraphicFramePr>
        <p:xfrm>
          <a:off x="2102491" y="1308892"/>
          <a:ext cx="9720064" cy="4364025"/>
        </p:xfrm>
        <a:graphic>
          <a:graphicData uri="http://schemas.openxmlformats.org/drawingml/2006/table">
            <a:tbl>
              <a:tblPr firstRow="1" bandRow="1">
                <a:tableStyleId>{5C22544A-7EE6-4342-B048-85BDC9FD1C3A}</a:tableStyleId>
              </a:tblPr>
              <a:tblGrid>
                <a:gridCol w="2399634">
                  <a:extLst>
                    <a:ext uri="{9D8B030D-6E8A-4147-A177-3AD203B41FA5}">
                      <a16:colId xmlns:a16="http://schemas.microsoft.com/office/drawing/2014/main" val="3032617959"/>
                    </a:ext>
                  </a:extLst>
                </a:gridCol>
                <a:gridCol w="2405303">
                  <a:extLst>
                    <a:ext uri="{9D8B030D-6E8A-4147-A177-3AD203B41FA5}">
                      <a16:colId xmlns:a16="http://schemas.microsoft.com/office/drawing/2014/main" val="1920020082"/>
                    </a:ext>
                  </a:extLst>
                </a:gridCol>
                <a:gridCol w="2545492">
                  <a:extLst>
                    <a:ext uri="{9D8B030D-6E8A-4147-A177-3AD203B41FA5}">
                      <a16:colId xmlns:a16="http://schemas.microsoft.com/office/drawing/2014/main" val="2451820530"/>
                    </a:ext>
                  </a:extLst>
                </a:gridCol>
                <a:gridCol w="2369635">
                  <a:extLst>
                    <a:ext uri="{9D8B030D-6E8A-4147-A177-3AD203B41FA5}">
                      <a16:colId xmlns:a16="http://schemas.microsoft.com/office/drawing/2014/main" val="3690401853"/>
                    </a:ext>
                  </a:extLst>
                </a:gridCol>
              </a:tblGrid>
              <a:tr h="235111">
                <a:tc>
                  <a:txBody>
                    <a:bodyPr/>
                    <a:lstStyle/>
                    <a:p>
                      <a:pPr algn="ctr">
                        <a:lnSpc>
                          <a:spcPct val="100000"/>
                        </a:lnSpc>
                      </a:pPr>
                      <a:endParaRPr lang="en-US" sz="1000">
                        <a:solidFill>
                          <a:schemeClr val="tx2"/>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000">
                        <a:solidFill>
                          <a:schemeClr val="tx2"/>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000">
                        <a:solidFill>
                          <a:schemeClr val="tx2"/>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000">
                        <a:solidFill>
                          <a:srgbClr val="006298"/>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602396"/>
                  </a:ext>
                </a:extLst>
              </a:tr>
              <a:tr h="235111">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60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300"/>
                        </a:spcAft>
                      </a:pPr>
                      <a:endParaRPr lang="en-US"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36830" marB="36830"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00" b="0">
                          <a:solidFill>
                            <a:schemeClr val="tx1"/>
                          </a:solidFill>
                          <a:latin typeface="Arial" panose="020B0604020202020204" pitchFamily="34" charset="0"/>
                          <a:cs typeface="Arial" panose="020B0604020202020204" pitchFamily="34" charset="0"/>
                        </a:rPr>
                        <a:t> </a:t>
                      </a:r>
                    </a:p>
                  </a:txBody>
                  <a:tcPr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430171"/>
                  </a:ext>
                </a:extLst>
              </a:tr>
              <a:tr h="675945">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Continue to plan this year’s AP Exam administration.</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600"/>
                        </a:spcBef>
                        <a:spcAft>
                          <a:spcPts val="0"/>
                        </a:spcAft>
                        <a:buClrTx/>
                        <a:buSzTx/>
                        <a:buFontTx/>
                        <a:buNone/>
                        <a:tabLst/>
                        <a:defRPr/>
                      </a:pPr>
                      <a:r>
                        <a:rPr lang="en-US" sz="1000" b="1">
                          <a:solidFill>
                            <a:schemeClr val="tx1"/>
                          </a:solidFill>
                          <a:latin typeface="Arial" panose="020B0604020202020204" pitchFamily="34" charset="0"/>
                          <a:cs typeface="Arial" panose="020B0604020202020204" pitchFamily="34" charset="0"/>
                        </a:rPr>
                        <a:t>APRIL 1</a:t>
                      </a:r>
                      <a:r>
                        <a:rPr lang="en-US" sz="1000" b="0">
                          <a:solidFill>
                            <a:schemeClr val="tx1"/>
                          </a:solidFill>
                          <a:latin typeface="Arial" panose="020B0604020202020204" pitchFamily="34" charset="0"/>
                          <a:cs typeface="Arial" panose="020B0604020202020204" pitchFamily="34" charset="0"/>
                        </a:rPr>
                        <a:t>. Indicate orders for paper and pencil AP Exams or AP Chinese and Japanese Exams for Administrations 1, 2, or 3.</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300"/>
                        </a:spcAft>
                      </a:pPr>
                      <a:r>
                        <a:rPr lang="en-US"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Deadlines to move students to Administration 2 or 3 digital exams are 7 calendar days before the scheduled exam date. </a:t>
                      </a:r>
                    </a:p>
                  </a:txBody>
                  <a:tcPr marL="73025" marR="73025" marT="36830" marB="36830">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Deadlines to move students to Administration 3 digital exams are 7 calendar days before the scheduled exam date.</a:t>
                      </a: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solidFill>
                        <a:schemeClr val="accent2"/>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83864"/>
                  </a:ext>
                </a:extLst>
              </a:tr>
              <a:tr h="675945">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Begin assigning students to digital exams in Administration 2 or 3, if needed. </a:t>
                      </a:r>
                    </a:p>
                    <a:p>
                      <a:pPr marL="0" marR="0" lvl="0" indent="0" algn="l" defTabSz="931678"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Arial" panose="020B0604020202020204" pitchFamily="34" charset="0"/>
                          <a:cs typeface="Arial" panose="020B0604020202020204" pitchFamily="34" charset="0"/>
                        </a:rPr>
                        <a:t>APRIL 8</a:t>
                      </a:r>
                      <a:r>
                        <a:rPr lang="en-US" sz="1000" b="0">
                          <a:solidFill>
                            <a:schemeClr val="tx1"/>
                          </a:solidFill>
                          <a:latin typeface="Arial" panose="020B0604020202020204" pitchFamily="34" charset="0"/>
                          <a:cs typeface="Arial" panose="020B0604020202020204" pitchFamily="34" charset="0"/>
                        </a:rPr>
                        <a:t>: Digital testing application available. Install digital testing application on school-managed devices.</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Students continue to download and install the digital testing application.</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Students continue to download and install the digital testing application. </a:t>
                      </a:r>
                    </a:p>
                    <a:p>
                      <a:pPr algn="l">
                        <a:lnSpc>
                          <a:spcPct val="100000"/>
                        </a:lnSpc>
                      </a:pP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578736"/>
                  </a:ext>
                </a:extLst>
              </a:tr>
              <a:tr h="529000">
                <a:tc>
                  <a:txBody>
                    <a:bodyPr/>
                    <a:lstStyle/>
                    <a:p>
                      <a:pPr marL="0" marR="0" lvl="0" indent="0" algn="l" defTabSz="931678" rtl="0" eaLnBrk="1" fontAlgn="auto" latinLnBrk="0" hangingPunct="1">
                        <a:lnSpc>
                          <a:spcPct val="100000"/>
                        </a:lnSpc>
                        <a:spcBef>
                          <a:spcPts val="300"/>
                        </a:spcBef>
                        <a:spcAft>
                          <a:spcPts val="300"/>
                        </a:spcAft>
                        <a:buClrTx/>
                        <a:buSzTx/>
                        <a:buFontTx/>
                        <a:buNone/>
                        <a:tabLst/>
                        <a:defRPr/>
                      </a:pPr>
                      <a:r>
                        <a:rPr lang="en-US"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MARCH 12</a:t>
                      </a:r>
                      <a:r>
                        <a:rPr lang="en-US"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Set “Order Status” to “Yes” for all students who intend to test.</a:t>
                      </a:r>
                      <a:endParaRPr lang="en-US" sz="1000" b="0">
                        <a:solidFill>
                          <a:schemeClr val="tx1"/>
                        </a:solidFill>
                        <a:latin typeface="Arial" panose="020B0604020202020204" pitchFamily="34" charset="0"/>
                        <a:cs typeface="Arial" panose="020B0604020202020204" pitchFamily="34" charset="0"/>
                      </a:endParaRPr>
                    </a:p>
                  </a:txBody>
                  <a:tcPr marL="73025" marR="73025" marT="36830" marB="3683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Arial" panose="020B0604020202020204" pitchFamily="34" charset="0"/>
                          <a:cs typeface="Arial" panose="020B0604020202020204" pitchFamily="34" charset="0"/>
                        </a:rPr>
                        <a:t>APRIL 8: </a:t>
                      </a:r>
                      <a:r>
                        <a:rPr lang="en-US" sz="1000" b="0">
                          <a:solidFill>
                            <a:schemeClr val="tx1"/>
                          </a:solidFill>
                          <a:latin typeface="Arial" panose="020B0604020202020204" pitchFamily="34" charset="0"/>
                          <a:cs typeface="Arial" panose="020B0604020202020204" pitchFamily="34" charset="0"/>
                        </a:rPr>
                        <a:t>Students download and install the digital testing application on their testing computer.</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Students continue to access digital practice after the digital testing application is installed.</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Students continue to access digital practice after the digital testing application is installed.</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543597"/>
                  </a:ext>
                </a:extLst>
              </a:tr>
              <a:tr h="542834">
                <a:tc>
                  <a:txBody>
                    <a:bodyPr/>
                    <a:lstStyle/>
                    <a:p>
                      <a:pPr marL="0" marR="0" algn="l">
                        <a:lnSpc>
                          <a:spcPct val="100000"/>
                        </a:lnSpc>
                        <a:spcBef>
                          <a:spcPts val="300"/>
                        </a:spcBef>
                        <a:spcAft>
                          <a:spcPts val="300"/>
                        </a:spcAft>
                      </a:pPr>
                      <a:endParaRPr lang="en-US" sz="1000" b="0">
                        <a:solidFill>
                          <a:srgbClr val="1E1E1E"/>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36830" marB="3683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1">
                          <a:solidFill>
                            <a:schemeClr val="tx1"/>
                          </a:solidFill>
                          <a:latin typeface="Arial" panose="020B0604020202020204" pitchFamily="34" charset="0"/>
                          <a:cs typeface="Arial" panose="020B0604020202020204" pitchFamily="34" charset="0"/>
                        </a:rPr>
                        <a:t>APRIL 8:</a:t>
                      </a:r>
                      <a:r>
                        <a:rPr lang="en-US" sz="1000" b="0">
                          <a:solidFill>
                            <a:schemeClr val="tx1"/>
                          </a:solidFill>
                          <a:latin typeface="Arial" panose="020B0604020202020204" pitchFamily="34" charset="0"/>
                          <a:cs typeface="Arial" panose="020B0604020202020204" pitchFamily="34" charset="0"/>
                        </a:rPr>
                        <a:t> Students access digital practice after the digital testing application is installed.</a:t>
                      </a:r>
                      <a:endParaRPr lang="en-US" sz="1000" b="0">
                        <a:solidFill>
                          <a:schemeClr val="bg2"/>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00" b="0" kern="1200">
                          <a:solidFill>
                            <a:schemeClr val="dk1"/>
                          </a:solidFill>
                          <a:effectLst/>
                          <a:latin typeface="Arial" panose="020B0604020202020204" pitchFamily="34" charset="0"/>
                          <a:ea typeface="+mn-ea"/>
                          <a:cs typeface="Arial" panose="020B0604020202020204" pitchFamily="34" charset="0"/>
                        </a:rPr>
                        <a:t>Students complete digital exam setup for each of their Administration 2 or 3 exams. </a:t>
                      </a: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0" kern="1200">
                          <a:solidFill>
                            <a:schemeClr val="dk1"/>
                          </a:solidFill>
                          <a:effectLst/>
                          <a:latin typeface="Arial" panose="020B0604020202020204" pitchFamily="34" charset="0"/>
                          <a:ea typeface="+mn-ea"/>
                          <a:cs typeface="Arial" panose="020B0604020202020204" pitchFamily="34" charset="0"/>
                        </a:rPr>
                        <a:t>Students complete digital exam setup for each of their Administration 3 exams.</a:t>
                      </a: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6701492"/>
                  </a:ext>
                </a:extLst>
              </a:tr>
              <a:tr h="675945">
                <a:tc>
                  <a:txBody>
                    <a:bodyPr/>
                    <a:lstStyle/>
                    <a:p>
                      <a:pPr marL="0" marR="0" algn="l">
                        <a:lnSpc>
                          <a:spcPct val="100000"/>
                        </a:lnSpc>
                        <a:spcBef>
                          <a:spcPts val="300"/>
                        </a:spcBef>
                        <a:spcAft>
                          <a:spcPts val="300"/>
                        </a:spcAft>
                      </a:pPr>
                      <a:endParaRPr lang="en-US" sz="1000" b="0">
                        <a:solidFill>
                          <a:srgbClr val="1E1E1E"/>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36830" marB="3683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00" b="1">
                          <a:solidFill>
                            <a:schemeClr val="tx1"/>
                          </a:solidFill>
                          <a:latin typeface="Arial" panose="020B0604020202020204" pitchFamily="34" charset="0"/>
                          <a:cs typeface="Arial" panose="020B0604020202020204" pitchFamily="34" charset="0"/>
                        </a:rPr>
                        <a:t>APRIL 8: </a:t>
                      </a:r>
                      <a:r>
                        <a:rPr lang="en-US" sz="1000" b="0">
                          <a:solidFill>
                            <a:schemeClr val="tx1"/>
                          </a:solidFill>
                          <a:latin typeface="Arial" panose="020B0604020202020204" pitchFamily="34" charset="0"/>
                          <a:cs typeface="Arial" panose="020B0604020202020204" pitchFamily="34" charset="0"/>
                        </a:rPr>
                        <a:t>Configuration instructions available for students testing with assistive technology.</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600"/>
                        </a:spcBef>
                        <a:spcAft>
                          <a:spcPts val="0"/>
                        </a:spcAft>
                        <a:buClrTx/>
                        <a:buSzTx/>
                        <a:buFontTx/>
                        <a:buNone/>
                        <a:tabLst/>
                        <a:defRPr/>
                      </a:pPr>
                      <a:r>
                        <a:rPr lang="en-US" sz="1000" b="1" kern="1200">
                          <a:solidFill>
                            <a:schemeClr val="dk1"/>
                          </a:solidFill>
                          <a:effectLst/>
                          <a:latin typeface="Arial" panose="020B0604020202020204" pitchFamily="34" charset="0"/>
                          <a:ea typeface="+mn-ea"/>
                          <a:cs typeface="Arial" panose="020B0604020202020204" pitchFamily="34" charset="0"/>
                        </a:rPr>
                        <a:t>MAY 18–20, 26–28</a:t>
                      </a:r>
                      <a:r>
                        <a:rPr lang="en-US" sz="1000" b="0" kern="1200">
                          <a:solidFill>
                            <a:schemeClr val="dk1"/>
                          </a:solidFill>
                          <a:effectLst/>
                          <a:latin typeface="Arial" panose="020B0604020202020204" pitchFamily="34" charset="0"/>
                          <a:ea typeface="+mn-ea"/>
                          <a:cs typeface="Arial" panose="020B0604020202020204" pitchFamily="34" charset="0"/>
                        </a:rPr>
                        <a:t>. Administration 2 digital exams. Students must check in to their exams 30 minutes before the official start time.</a:t>
                      </a: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000" b="1" kern="1200">
                          <a:solidFill>
                            <a:schemeClr val="dk1"/>
                          </a:solidFill>
                          <a:effectLst/>
                          <a:latin typeface="Arial" panose="020B0604020202020204" pitchFamily="34" charset="0"/>
                          <a:ea typeface="+mn-ea"/>
                          <a:cs typeface="Arial" panose="020B0604020202020204" pitchFamily="34" charset="0"/>
                        </a:rPr>
                        <a:t>JUNE 1–3, 7–11</a:t>
                      </a:r>
                      <a:r>
                        <a:rPr lang="en-US" sz="1000" b="0" kern="1200">
                          <a:solidFill>
                            <a:schemeClr val="dk1"/>
                          </a:solidFill>
                          <a:effectLst/>
                          <a:latin typeface="Arial" panose="020B0604020202020204" pitchFamily="34" charset="0"/>
                          <a:ea typeface="+mn-ea"/>
                          <a:cs typeface="Arial" panose="020B0604020202020204" pitchFamily="34" charset="0"/>
                        </a:rPr>
                        <a:t>. Administration 3 digital exams. Students must check in to their exams 30 minutes before the official start time.</a:t>
                      </a: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7723053"/>
                  </a:ext>
                </a:extLst>
              </a:tr>
              <a:tr h="675945">
                <a:tc>
                  <a:txBody>
                    <a:bodyPr/>
                    <a:lstStyle/>
                    <a:p>
                      <a:pPr marL="0" marR="0" algn="l">
                        <a:lnSpc>
                          <a:spcPct val="100000"/>
                        </a:lnSpc>
                        <a:spcBef>
                          <a:spcPts val="300"/>
                        </a:spcBef>
                        <a:spcAft>
                          <a:spcPts val="300"/>
                        </a:spcAft>
                      </a:pPr>
                      <a:endParaRPr lang="en-US" sz="1000" b="0">
                        <a:solidFill>
                          <a:srgbClr val="1E1E1E"/>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36830" marB="3683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00" b="0">
                          <a:solidFill>
                            <a:schemeClr val="tx1"/>
                          </a:solidFill>
                          <a:latin typeface="Arial" panose="020B0604020202020204" pitchFamily="34" charset="0"/>
                          <a:cs typeface="Arial" panose="020B0604020202020204" pitchFamily="34" charset="0"/>
                        </a:rPr>
                        <a:t>Move students to Administration 2 and 3 digital exams, if needed.</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60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60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331862"/>
                  </a:ext>
                </a:extLst>
              </a:tr>
            </a:tbl>
          </a:graphicData>
        </a:graphic>
      </p:graphicFrame>
      <p:sp>
        <p:nvSpPr>
          <p:cNvPr id="3" name="Subtitle 2">
            <a:extLst>
              <a:ext uri="{FF2B5EF4-FFF2-40B4-BE49-F238E27FC236}">
                <a16:creationId xmlns:a16="http://schemas.microsoft.com/office/drawing/2014/main" id="{B72009FF-2F9B-471D-9A44-B4C81E55DB46}"/>
              </a:ext>
            </a:extLst>
          </p:cNvPr>
          <p:cNvSpPr>
            <a:spLocks noGrp="1"/>
          </p:cNvSpPr>
          <p:nvPr>
            <p:ph type="subTitle" idx="1"/>
          </p:nvPr>
        </p:nvSpPr>
        <p:spPr>
          <a:xfrm>
            <a:off x="2102493" y="877866"/>
            <a:ext cx="6511242" cy="316743"/>
          </a:xfrm>
        </p:spPr>
        <p:txBody>
          <a:bodyPr/>
          <a:lstStyle/>
          <a:p>
            <a:r>
              <a:rPr lang="en-US" sz="1800"/>
              <a:t>Overview of steps to administration</a:t>
            </a:r>
          </a:p>
          <a:p>
            <a:endParaRPr lang="en-US" sz="1800"/>
          </a:p>
        </p:txBody>
      </p:sp>
      <p:sp>
        <p:nvSpPr>
          <p:cNvPr id="4" name="Title 3">
            <a:extLst>
              <a:ext uri="{FF2B5EF4-FFF2-40B4-BE49-F238E27FC236}">
                <a16:creationId xmlns:a16="http://schemas.microsoft.com/office/drawing/2014/main" id="{D9899FA9-95B0-47D8-8873-36E9C244A436}"/>
              </a:ext>
            </a:extLst>
          </p:cNvPr>
          <p:cNvSpPr>
            <a:spLocks noGrp="1"/>
          </p:cNvSpPr>
          <p:nvPr>
            <p:ph type="title"/>
          </p:nvPr>
        </p:nvSpPr>
        <p:spPr>
          <a:xfrm>
            <a:off x="2102494" y="487176"/>
            <a:ext cx="8312821" cy="413175"/>
          </a:xfrm>
        </p:spPr>
        <p:txBody>
          <a:bodyPr/>
          <a:lstStyle/>
          <a:p>
            <a:r>
              <a:rPr lang="en-US" sz="2800"/>
              <a:t>Digital Testing: Timeline</a:t>
            </a:r>
          </a:p>
        </p:txBody>
      </p:sp>
      <p:grpSp>
        <p:nvGrpSpPr>
          <p:cNvPr id="2" name="Group 1">
            <a:extLst>
              <a:ext uri="{FF2B5EF4-FFF2-40B4-BE49-F238E27FC236}">
                <a16:creationId xmlns:a16="http://schemas.microsoft.com/office/drawing/2014/main" id="{363CBF5D-69D8-1B4A-BFC8-2D1062A5844C}"/>
              </a:ext>
            </a:extLst>
          </p:cNvPr>
          <p:cNvGrpSpPr/>
          <p:nvPr/>
        </p:nvGrpSpPr>
        <p:grpSpPr>
          <a:xfrm>
            <a:off x="2102493" y="1313888"/>
            <a:ext cx="9720065" cy="268691"/>
            <a:chOff x="2096060" y="1521037"/>
            <a:chExt cx="8910194" cy="439013"/>
          </a:xfrm>
        </p:grpSpPr>
        <p:sp>
          <p:nvSpPr>
            <p:cNvPr id="5" name="Arrow: Chevron 4">
              <a:extLst>
                <a:ext uri="{FF2B5EF4-FFF2-40B4-BE49-F238E27FC236}">
                  <a16:creationId xmlns:a16="http://schemas.microsoft.com/office/drawing/2014/main" id="{3E555ABF-EFBB-4832-B1D5-ED6576ECDBC7}"/>
                </a:ext>
              </a:extLst>
            </p:cNvPr>
            <p:cNvSpPr/>
            <p:nvPr/>
          </p:nvSpPr>
          <p:spPr>
            <a:xfrm>
              <a:off x="2096060" y="1521037"/>
              <a:ext cx="2308672" cy="439013"/>
            </a:xfrm>
            <a:prstGeom prst="chevron">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10" name="Arrow: Chevron 4">
              <a:extLst>
                <a:ext uri="{FF2B5EF4-FFF2-40B4-BE49-F238E27FC236}">
                  <a16:creationId xmlns:a16="http://schemas.microsoft.com/office/drawing/2014/main" id="{F3598481-792A-3640-922E-525677299881}"/>
                </a:ext>
              </a:extLst>
            </p:cNvPr>
            <p:cNvSpPr/>
            <p:nvPr/>
          </p:nvSpPr>
          <p:spPr>
            <a:xfrm>
              <a:off x="4296567" y="1521037"/>
              <a:ext cx="2308672" cy="439013"/>
            </a:xfrm>
            <a:prstGeom prst="chevron">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Roboto Slab"/>
                <a:ea typeface="+mn-ea"/>
                <a:cs typeface="+mn-cs"/>
              </a:endParaRPr>
            </a:p>
          </p:txBody>
        </p:sp>
        <p:sp>
          <p:nvSpPr>
            <p:cNvPr id="11" name="Arrow: Chevron 4">
              <a:extLst>
                <a:ext uri="{FF2B5EF4-FFF2-40B4-BE49-F238E27FC236}">
                  <a16:creationId xmlns:a16="http://schemas.microsoft.com/office/drawing/2014/main" id="{E4B6B771-2488-AD41-83DC-0DC99A29D0E0}"/>
                </a:ext>
              </a:extLst>
            </p:cNvPr>
            <p:cNvSpPr/>
            <p:nvPr/>
          </p:nvSpPr>
          <p:spPr>
            <a:xfrm>
              <a:off x="6497074" y="1521037"/>
              <a:ext cx="2308672" cy="439013"/>
            </a:xfrm>
            <a:prstGeom prst="chevron">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12" name="Arrow: Chevron 4">
              <a:extLst>
                <a:ext uri="{FF2B5EF4-FFF2-40B4-BE49-F238E27FC236}">
                  <a16:creationId xmlns:a16="http://schemas.microsoft.com/office/drawing/2014/main" id="{E3200383-2145-D946-8377-970C04E9DDB5}"/>
                </a:ext>
              </a:extLst>
            </p:cNvPr>
            <p:cNvSpPr/>
            <p:nvPr/>
          </p:nvSpPr>
          <p:spPr>
            <a:xfrm>
              <a:off x="8697582" y="1521037"/>
              <a:ext cx="2308672" cy="439013"/>
            </a:xfrm>
            <a:prstGeom prst="chevron">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grpSp>
      <p:pic>
        <p:nvPicPr>
          <p:cNvPr id="15" name="Picture 14">
            <a:extLst>
              <a:ext uri="{FF2B5EF4-FFF2-40B4-BE49-F238E27FC236}">
                <a16:creationId xmlns:a16="http://schemas.microsoft.com/office/drawing/2014/main" id="{EF848F2C-F117-274B-9B51-3EB17642BB6D}"/>
              </a:ext>
            </a:extLst>
          </p:cNvPr>
          <p:cNvPicPr>
            <a:picLocks noChangeAspect="1"/>
          </p:cNvPicPr>
          <p:nvPr/>
        </p:nvPicPr>
        <p:blipFill>
          <a:blip r:embed="rId3"/>
          <a:stretch>
            <a:fillRect/>
          </a:stretch>
        </p:blipFill>
        <p:spPr>
          <a:xfrm>
            <a:off x="222738" y="599633"/>
            <a:ext cx="1310784" cy="848600"/>
          </a:xfrm>
          <a:prstGeom prst="rect">
            <a:avLst/>
          </a:prstGeom>
        </p:spPr>
      </p:pic>
      <p:graphicFrame>
        <p:nvGraphicFramePr>
          <p:cNvPr id="14" name="Table 6">
            <a:extLst>
              <a:ext uri="{FF2B5EF4-FFF2-40B4-BE49-F238E27FC236}">
                <a16:creationId xmlns:a16="http://schemas.microsoft.com/office/drawing/2014/main" id="{BAE0CDCA-DFAD-604B-97F5-7724B1656DBC}"/>
              </a:ext>
            </a:extLst>
          </p:cNvPr>
          <p:cNvGraphicFramePr>
            <a:graphicFrameLocks noGrp="1"/>
          </p:cNvGraphicFramePr>
          <p:nvPr>
            <p:extLst>
              <p:ext uri="{D42A27DB-BD31-4B8C-83A1-F6EECF244321}">
                <p14:modId xmlns:p14="http://schemas.microsoft.com/office/powerpoint/2010/main" val="887643080"/>
              </p:ext>
            </p:extLst>
          </p:nvPr>
        </p:nvGraphicFramePr>
        <p:xfrm>
          <a:off x="2102493" y="1277771"/>
          <a:ext cx="9720063" cy="335280"/>
        </p:xfrm>
        <a:graphic>
          <a:graphicData uri="http://schemas.openxmlformats.org/drawingml/2006/table">
            <a:tbl>
              <a:tblPr firstRow="1" bandRow="1">
                <a:tableStyleId>{5C22544A-7EE6-4342-B048-85BDC9FD1C3A}</a:tableStyleId>
              </a:tblPr>
              <a:tblGrid>
                <a:gridCol w="2369919">
                  <a:extLst>
                    <a:ext uri="{9D8B030D-6E8A-4147-A177-3AD203B41FA5}">
                      <a16:colId xmlns:a16="http://schemas.microsoft.com/office/drawing/2014/main" val="3032617959"/>
                    </a:ext>
                  </a:extLst>
                </a:gridCol>
                <a:gridCol w="2408222">
                  <a:extLst>
                    <a:ext uri="{9D8B030D-6E8A-4147-A177-3AD203B41FA5}">
                      <a16:colId xmlns:a16="http://schemas.microsoft.com/office/drawing/2014/main" val="1920020082"/>
                    </a:ext>
                  </a:extLst>
                </a:gridCol>
                <a:gridCol w="2444435">
                  <a:extLst>
                    <a:ext uri="{9D8B030D-6E8A-4147-A177-3AD203B41FA5}">
                      <a16:colId xmlns:a16="http://schemas.microsoft.com/office/drawing/2014/main" val="2451820530"/>
                    </a:ext>
                  </a:extLst>
                </a:gridCol>
                <a:gridCol w="2497487">
                  <a:extLst>
                    <a:ext uri="{9D8B030D-6E8A-4147-A177-3AD203B41FA5}">
                      <a16:colId xmlns:a16="http://schemas.microsoft.com/office/drawing/2014/main" val="3690401853"/>
                    </a:ext>
                  </a:extLst>
                </a:gridCol>
              </a:tblGrid>
              <a:tr h="268691">
                <a:tc>
                  <a:txBody>
                    <a:bodyPr/>
                    <a:lstStyle/>
                    <a:p>
                      <a:pPr algn="ctr"/>
                      <a:r>
                        <a:rPr lang="en-US" sz="1400">
                          <a:solidFill>
                            <a:schemeClr val="tx2"/>
                          </a:solidFill>
                          <a:latin typeface="Arial" panose="020B0604020202020204" pitchFamily="34" charset="0"/>
                          <a:cs typeface="Arial" panose="020B0604020202020204" pitchFamily="34" charset="0"/>
                        </a:rPr>
                        <a:t>March</a:t>
                      </a:r>
                      <a:r>
                        <a:rPr lang="en-US" sz="1600">
                          <a:solidFill>
                            <a:schemeClr val="tx2"/>
                          </a:solidFill>
                        </a:rPr>
                        <a:t> </a:t>
                      </a: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2"/>
                          </a:solidFill>
                        </a:rPr>
                        <a:t>April</a:t>
                      </a:r>
                      <a:endParaRPr lang="en-US" sz="1800">
                        <a:solidFill>
                          <a:schemeClr val="tx2"/>
                        </a:solidFill>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2"/>
                          </a:solidFill>
                        </a:rPr>
                        <a:t>May</a:t>
                      </a:r>
                      <a:endParaRPr lang="en-US" sz="1800">
                        <a:solidFill>
                          <a:schemeClr val="tx2"/>
                        </a:solidFill>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rgbClr val="006298"/>
                          </a:solidFill>
                        </a:rPr>
                        <a:t>June</a:t>
                      </a:r>
                      <a:endParaRPr lang="en-US" sz="1800">
                        <a:solidFill>
                          <a:srgbClr val="006298"/>
                        </a:solidFill>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602396"/>
                  </a:ext>
                </a:extLst>
              </a:tr>
            </a:tbl>
          </a:graphicData>
        </a:graphic>
      </p:graphicFrame>
    </p:spTree>
    <p:extLst>
      <p:ext uri="{BB962C8B-B14F-4D97-AF65-F5344CB8AC3E}">
        <p14:creationId xmlns:p14="http://schemas.microsoft.com/office/powerpoint/2010/main" val="292381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330427"/>
            <a:ext cx="6742788" cy="1562892"/>
          </a:xfrm>
        </p:spPr>
        <p:txBody>
          <a:bodyPr/>
          <a:lstStyle/>
          <a:p>
            <a:r>
              <a:rPr lang="en-US" sz="6000">
                <a:latin typeface="Arial"/>
                <a:cs typeface="Arial"/>
              </a:rPr>
              <a:t>Actions in </a:t>
            </a:r>
            <a:br>
              <a:rPr lang="en-US" sz="6000">
                <a:latin typeface="Arial"/>
                <a:cs typeface="Arial"/>
              </a:rPr>
            </a:br>
            <a:r>
              <a:rPr lang="en-US" sz="6000">
                <a:latin typeface="Arial"/>
                <a:cs typeface="Arial"/>
              </a:rPr>
              <a:t>AP Registration and Ordering</a:t>
            </a:r>
          </a:p>
        </p:txBody>
      </p:sp>
      <p:sp>
        <p:nvSpPr>
          <p:cNvPr id="7" name="Rectangle 6">
            <a:extLst>
              <a:ext uri="{FF2B5EF4-FFF2-40B4-BE49-F238E27FC236}">
                <a16:creationId xmlns:a16="http://schemas.microsoft.com/office/drawing/2014/main" id="{B4A9681F-9B69-3A40-8DCE-FD7FE4D0C0B6}"/>
              </a:ext>
            </a:extLst>
          </p:cNvPr>
          <p:cNvSpPr/>
          <p:nvPr/>
        </p:nvSpPr>
        <p:spPr>
          <a:xfrm>
            <a:off x="-1" y="5531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02900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33AA6-E71E-409E-B7CF-1EA0E7C0E6E4}"/>
              </a:ext>
            </a:extLst>
          </p:cNvPr>
          <p:cNvSpPr>
            <a:spLocks noGrp="1"/>
          </p:cNvSpPr>
          <p:nvPr>
            <p:ph type="body" sz="quarter" idx="10"/>
          </p:nvPr>
        </p:nvSpPr>
        <p:spPr>
          <a:xfrm>
            <a:off x="2117661" y="1931932"/>
            <a:ext cx="9537064" cy="1963549"/>
          </a:xfrm>
        </p:spPr>
        <p:txBody>
          <a:bodyPr>
            <a:noAutofit/>
          </a:bodyPr>
          <a:lstStyle/>
          <a:p>
            <a:r>
              <a:rPr lang="en-US" sz="1600" b="1" dirty="0"/>
              <a:t>By March 12</a:t>
            </a:r>
            <a:r>
              <a:rPr lang="en-US" sz="1600" dirty="0"/>
              <a:t>. Set “Order Status” to “Yes” for all students who intend to test.</a:t>
            </a:r>
          </a:p>
          <a:p>
            <a:r>
              <a:rPr lang="en-US" sz="1600" b="1" dirty="0"/>
              <a:t>By April 1</a:t>
            </a:r>
            <a:r>
              <a:rPr lang="en-US" sz="1600" dirty="0"/>
              <a:t>. Indicate orders for paper and pencil AP Exams or AP Chinese and Japanese Exams for any exam administration (Administration 1, 2, or 3).</a:t>
            </a:r>
          </a:p>
          <a:p>
            <a:r>
              <a:rPr lang="en-US" sz="1600" b="1" dirty="0"/>
              <a:t>After April 1</a:t>
            </a:r>
            <a:r>
              <a:rPr lang="en-US" sz="1600" dirty="0"/>
              <a:t>. Authorize students for digital exams for Administration 2 or 3, if needed, until 11:59 p.m. EDT 7 calendar days before the scheduled exam date.</a:t>
            </a:r>
          </a:p>
        </p:txBody>
      </p:sp>
      <p:sp>
        <p:nvSpPr>
          <p:cNvPr id="3" name="Subtitle 2">
            <a:extLst>
              <a:ext uri="{FF2B5EF4-FFF2-40B4-BE49-F238E27FC236}">
                <a16:creationId xmlns:a16="http://schemas.microsoft.com/office/drawing/2014/main" id="{DFEB6280-80CD-41EC-8200-DC0903EE8080}"/>
              </a:ext>
            </a:extLst>
          </p:cNvPr>
          <p:cNvSpPr>
            <a:spLocks noGrp="1"/>
          </p:cNvSpPr>
          <p:nvPr>
            <p:ph type="subTitle" idx="1"/>
          </p:nvPr>
        </p:nvSpPr>
        <p:spPr/>
        <p:txBody>
          <a:bodyPr/>
          <a:lstStyle/>
          <a:p>
            <a:r>
              <a:rPr lang="en-US" sz="1800">
                <a:latin typeface="Arial" panose="020B0604020202020204" pitchFamily="34" charset="0"/>
              </a:rPr>
              <a:t>Actions in AP Registration and Ordering</a:t>
            </a:r>
          </a:p>
        </p:txBody>
      </p:sp>
      <p:sp>
        <p:nvSpPr>
          <p:cNvPr id="15" name="TextBox 14">
            <a:extLst>
              <a:ext uri="{FF2B5EF4-FFF2-40B4-BE49-F238E27FC236}">
                <a16:creationId xmlns:a16="http://schemas.microsoft.com/office/drawing/2014/main" id="{74B55248-BC01-4B48-B464-33778C3712FF}"/>
              </a:ext>
            </a:extLst>
          </p:cNvPr>
          <p:cNvSpPr txBox="1"/>
          <p:nvPr/>
        </p:nvSpPr>
        <p:spPr>
          <a:xfrm>
            <a:off x="2117659" y="4016668"/>
            <a:ext cx="9650155" cy="1569660"/>
          </a:xfrm>
          <a:prstGeom prst="rect">
            <a:avLst/>
          </a:prstGeom>
          <a:solidFill>
            <a:schemeClr val="tx2">
              <a:lumMod val="95000"/>
            </a:schemeClr>
          </a:solidFill>
        </p:spPr>
        <p:txBody>
          <a:bodyPr wrap="square" lIns="91440" tIns="45720" rIns="91440" bIns="45720" anchor="t">
            <a:spAutoFit/>
          </a:bodyPr>
          <a:lstStyle/>
          <a:p>
            <a:pPr marL="0" indent="0">
              <a:buNone/>
              <a:tabLst>
                <a:tab pos="1371600" algn="l"/>
              </a:tabLst>
            </a:pPr>
            <a:r>
              <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rPr>
              <a:t>Before taking any action in APRO to change students’ exam dates, it’s important that AP coordinators work with students, teachers, and administrators to determine how </a:t>
            </a:r>
            <a:r>
              <a:rPr lang="en-US" sz="1600">
                <a:solidFill>
                  <a:srgbClr val="1E1E1E"/>
                </a:solidFill>
                <a:latin typeface="Arial" panose="020B0604020202020204" pitchFamily="34" charset="0"/>
                <a:ea typeface="Times New Roman" panose="02020603050405020304" pitchFamily="18" charset="0"/>
                <a:cs typeface="Arial" panose="020B0604020202020204" pitchFamily="34" charset="0"/>
              </a:rPr>
              <a:t>the </a:t>
            </a:r>
            <a:r>
              <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rPr>
              <a:t>school expects to administer exams this year. </a:t>
            </a:r>
            <a:r>
              <a:rPr lang="en-US" sz="1600">
                <a:solidFill>
                  <a:srgbClr val="1E1E1E"/>
                </a:solidFill>
                <a:latin typeface="Arial" panose="020B0604020202020204" pitchFamily="34" charset="0"/>
                <a:ea typeface="Times New Roman" panose="02020603050405020304" pitchFamily="18" charset="0"/>
                <a:cs typeface="Arial" panose="020B0604020202020204" pitchFamily="34" charset="0"/>
              </a:rPr>
              <a:t>The following resources may help</a:t>
            </a:r>
            <a:r>
              <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rPr>
              <a:t>:</a:t>
            </a:r>
          </a:p>
          <a:p>
            <a:pPr marL="0" indent="0">
              <a:buNone/>
              <a:tabLst>
                <a:tab pos="1371600" algn="l"/>
              </a:tabLst>
            </a:pPr>
            <a:endPar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tabLst>
                <a:tab pos="1371600" algn="l"/>
              </a:tabLst>
            </a:pPr>
            <a:r>
              <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rPr>
              <a:t>2021 AP Exam Planning Guide available at </a:t>
            </a:r>
            <a:r>
              <a:rPr lang="en-US" sz="1600" b="1" u="sng">
                <a:solidFill>
                  <a:schemeClr val="accent3"/>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cb.org/ap2021planningguide</a:t>
            </a:r>
            <a:endParaRPr lang="en-US" sz="1600" b="1" u="sng">
              <a:solidFill>
                <a:schemeClr val="accent3"/>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tabLst>
                <a:tab pos="1371600" algn="l"/>
              </a:tabLst>
            </a:pPr>
            <a:r>
              <a:rPr lang="en-US" sz="1600">
                <a:solidFill>
                  <a:srgbClr val="1E1E1E"/>
                </a:solidFill>
                <a:effectLst/>
                <a:latin typeface="Arial" panose="020B0604020202020204" pitchFamily="34" charset="0"/>
                <a:ea typeface="Times New Roman" panose="02020603050405020304" pitchFamily="18" charset="0"/>
                <a:cs typeface="Arial" panose="020B0604020202020204" pitchFamily="34" charset="0"/>
              </a:rPr>
              <a:t>2021 AP Exam Schedule at </a:t>
            </a:r>
            <a:r>
              <a:rPr lang="en-US" sz="1600" b="1" u="sng">
                <a:solidFill>
                  <a:schemeClr val="accent3"/>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cb.org/apexamdates</a:t>
            </a:r>
            <a:endParaRPr lang="en-US" sz="1600">
              <a:solidFill>
                <a:schemeClr val="accent3"/>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3">
            <a:extLst>
              <a:ext uri="{FF2B5EF4-FFF2-40B4-BE49-F238E27FC236}">
                <a16:creationId xmlns:a16="http://schemas.microsoft.com/office/drawing/2014/main" id="{694D6E01-D4D4-48C6-B129-F2BABF087E78}"/>
              </a:ext>
            </a:extLst>
          </p:cNvPr>
          <p:cNvSpPr>
            <a:spLocks noGrp="1"/>
          </p:cNvSpPr>
          <p:nvPr>
            <p:ph type="title"/>
          </p:nvPr>
        </p:nvSpPr>
        <p:spPr/>
        <p:txBody>
          <a:bodyPr/>
          <a:lstStyle/>
          <a:p>
            <a:r>
              <a:rPr lang="en-US"/>
              <a:t>Ordering Exams, Moving Students</a:t>
            </a:r>
          </a:p>
        </p:txBody>
      </p:sp>
      <p:pic>
        <p:nvPicPr>
          <p:cNvPr id="12" name="Picture 11">
            <a:extLst>
              <a:ext uri="{FF2B5EF4-FFF2-40B4-BE49-F238E27FC236}">
                <a16:creationId xmlns:a16="http://schemas.microsoft.com/office/drawing/2014/main" id="{9C34C7DD-3102-4F06-8A5C-9EACDA8B6F7F}"/>
              </a:ext>
            </a:extLst>
          </p:cNvPr>
          <p:cNvPicPr>
            <a:picLocks noChangeAspect="1"/>
          </p:cNvPicPr>
          <p:nvPr/>
        </p:nvPicPr>
        <p:blipFill>
          <a:blip r:embed="rId5"/>
          <a:stretch>
            <a:fillRect/>
          </a:stretch>
        </p:blipFill>
        <p:spPr>
          <a:xfrm>
            <a:off x="10167974" y="5873236"/>
            <a:ext cx="194107" cy="242634"/>
          </a:xfrm>
          <a:prstGeom prst="rect">
            <a:avLst/>
          </a:prstGeom>
        </p:spPr>
      </p:pic>
      <p:grpSp>
        <p:nvGrpSpPr>
          <p:cNvPr id="13" name="Group 12">
            <a:extLst>
              <a:ext uri="{FF2B5EF4-FFF2-40B4-BE49-F238E27FC236}">
                <a16:creationId xmlns:a16="http://schemas.microsoft.com/office/drawing/2014/main" id="{BE40262F-568B-40F5-B145-30AA680E7FEC}"/>
              </a:ext>
            </a:extLst>
          </p:cNvPr>
          <p:cNvGrpSpPr/>
          <p:nvPr/>
        </p:nvGrpSpPr>
        <p:grpSpPr>
          <a:xfrm>
            <a:off x="6090125" y="6339309"/>
            <a:ext cx="1771448" cy="389160"/>
            <a:chOff x="5898491" y="6339309"/>
            <a:chExt cx="1771448" cy="389160"/>
          </a:xfrm>
        </p:grpSpPr>
        <p:sp>
          <p:nvSpPr>
            <p:cNvPr id="20" name="Rectangle 19">
              <a:extLst>
                <a:ext uri="{FF2B5EF4-FFF2-40B4-BE49-F238E27FC236}">
                  <a16:creationId xmlns:a16="http://schemas.microsoft.com/office/drawing/2014/main" id="{A9F7CFD0-BCD8-499F-A9FA-834AC4A5BFEF}"/>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E666D2B0-78F4-4045-A260-85024A09521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2" name="Picture 21">
              <a:extLst>
                <a:ext uri="{FF2B5EF4-FFF2-40B4-BE49-F238E27FC236}">
                  <a16:creationId xmlns:a16="http://schemas.microsoft.com/office/drawing/2014/main" id="{77E28055-1990-4497-83C1-4F23848E5368}"/>
                </a:ext>
              </a:extLst>
            </p:cNvPr>
            <p:cNvPicPr>
              <a:picLocks noChangeAspect="1"/>
            </p:cNvPicPr>
            <p:nvPr/>
          </p:nvPicPr>
          <p:blipFill>
            <a:blip r:embed="rId5"/>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202076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B6280-80CD-41EC-8200-DC0903EE8080}"/>
              </a:ext>
            </a:extLst>
          </p:cNvPr>
          <p:cNvSpPr>
            <a:spLocks noGrp="1"/>
          </p:cNvSpPr>
          <p:nvPr>
            <p:ph type="subTitle" idx="1"/>
          </p:nvPr>
        </p:nvSpPr>
        <p:spPr>
          <a:xfrm>
            <a:off x="2117660" y="1078726"/>
            <a:ext cx="8312821" cy="534662"/>
          </a:xfrm>
        </p:spPr>
        <p:txBody>
          <a:bodyPr/>
          <a:lstStyle/>
          <a:p>
            <a:r>
              <a:rPr lang="en-US" sz="1800" dirty="0">
                <a:latin typeface="Arial" panose="020B0604020202020204" pitchFamily="34" charset="0"/>
              </a:rPr>
              <a:t>An exam can only be moved to a date for which the exam is available.</a:t>
            </a:r>
          </a:p>
        </p:txBody>
      </p:sp>
      <p:sp>
        <p:nvSpPr>
          <p:cNvPr id="4" name="Title 3">
            <a:extLst>
              <a:ext uri="{FF2B5EF4-FFF2-40B4-BE49-F238E27FC236}">
                <a16:creationId xmlns:a16="http://schemas.microsoft.com/office/drawing/2014/main" id="{694D6E01-D4D4-48C6-B129-F2BABF087E78}"/>
              </a:ext>
            </a:extLst>
          </p:cNvPr>
          <p:cNvSpPr>
            <a:spLocks noGrp="1"/>
          </p:cNvSpPr>
          <p:nvPr>
            <p:ph type="title"/>
          </p:nvPr>
        </p:nvSpPr>
        <p:spPr/>
        <p:txBody>
          <a:bodyPr/>
          <a:lstStyle/>
          <a:p>
            <a:r>
              <a:rPr lang="en-US"/>
              <a:t>Deadlines for Moving Students</a:t>
            </a:r>
          </a:p>
        </p:txBody>
      </p:sp>
      <p:graphicFrame>
        <p:nvGraphicFramePr>
          <p:cNvPr id="14" name="Table 13">
            <a:extLst>
              <a:ext uri="{FF2B5EF4-FFF2-40B4-BE49-F238E27FC236}">
                <a16:creationId xmlns:a16="http://schemas.microsoft.com/office/drawing/2014/main" id="{C531D17F-7828-440A-A6C2-CE6822DC41E7}"/>
              </a:ext>
            </a:extLst>
          </p:cNvPr>
          <p:cNvGraphicFramePr>
            <a:graphicFrameLocks noGrp="1"/>
          </p:cNvGraphicFramePr>
          <p:nvPr>
            <p:extLst>
              <p:ext uri="{D42A27DB-BD31-4B8C-83A1-F6EECF244321}">
                <p14:modId xmlns:p14="http://schemas.microsoft.com/office/powerpoint/2010/main" val="2020590521"/>
              </p:ext>
            </p:extLst>
          </p:nvPr>
        </p:nvGraphicFramePr>
        <p:xfrm>
          <a:off x="2117661" y="1628013"/>
          <a:ext cx="9717124" cy="4215894"/>
        </p:xfrm>
        <a:graphic>
          <a:graphicData uri="http://schemas.openxmlformats.org/drawingml/2006/table">
            <a:tbl>
              <a:tblPr firstRow="1"/>
              <a:tblGrid>
                <a:gridCol w="1479630">
                  <a:extLst>
                    <a:ext uri="{9D8B030D-6E8A-4147-A177-3AD203B41FA5}">
                      <a16:colId xmlns:a16="http://schemas.microsoft.com/office/drawing/2014/main" val="1126500560"/>
                    </a:ext>
                  </a:extLst>
                </a:gridCol>
                <a:gridCol w="2652303">
                  <a:extLst>
                    <a:ext uri="{9D8B030D-6E8A-4147-A177-3AD203B41FA5}">
                      <a16:colId xmlns:a16="http://schemas.microsoft.com/office/drawing/2014/main" val="685256543"/>
                    </a:ext>
                  </a:extLst>
                </a:gridCol>
                <a:gridCol w="5585191">
                  <a:extLst>
                    <a:ext uri="{9D8B030D-6E8A-4147-A177-3AD203B41FA5}">
                      <a16:colId xmlns:a16="http://schemas.microsoft.com/office/drawing/2014/main" val="2987257676"/>
                    </a:ext>
                  </a:extLst>
                </a:gridCol>
              </a:tblGrid>
              <a:tr h="365760">
                <a:tc>
                  <a:txBody>
                    <a:bodyPr/>
                    <a:lstStyle/>
                    <a:p>
                      <a:pPr marL="0" marR="0">
                        <a:lnSpc>
                          <a:spcPct val="120000"/>
                        </a:lnSpc>
                        <a:spcBef>
                          <a:spcPts val="600"/>
                        </a:spcBef>
                        <a:spcAft>
                          <a:spcPts val="600"/>
                        </a:spcAft>
                      </a:pPr>
                      <a:r>
                        <a:rPr lang="en-US" sz="1200" b="1" dirty="0">
                          <a:solidFill>
                            <a:srgbClr val="0077C8"/>
                          </a:solidFill>
                          <a:effectLst/>
                          <a:latin typeface="Arial"/>
                          <a:ea typeface="Times New Roman" panose="02020603050405020304" pitchFamily="18" charset="0"/>
                        </a:rPr>
                        <a:t>From:</a:t>
                      </a:r>
                    </a:p>
                  </a:txBody>
                  <a:tcPr marL="73025" marR="73025" marT="36830" marB="36830" anchor="ctr">
                    <a:lnL>
                      <a:noFill/>
                    </a:lnL>
                    <a:lnR w="12700" cap="flat" cmpd="sng" algn="ctr">
                      <a:solidFill>
                        <a:srgbClr val="C6C6C6"/>
                      </a:solidFill>
                      <a:prstDash val="solid"/>
                      <a:round/>
                      <a:headEnd type="none" w="med" len="med"/>
                      <a:tailEnd type="none" w="med" len="med"/>
                    </a:lnR>
                    <a:lnT w="38100" cap="flat" cmpd="sng" algn="ctr">
                      <a:solidFill>
                        <a:srgbClr val="1E1E1E"/>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20000"/>
                        </a:lnSpc>
                        <a:spcBef>
                          <a:spcPts val="600"/>
                        </a:spcBef>
                        <a:spcAft>
                          <a:spcPts val="600"/>
                        </a:spcAft>
                      </a:pPr>
                      <a:r>
                        <a:rPr lang="en-US" sz="1200" b="1">
                          <a:solidFill>
                            <a:srgbClr val="0077C8"/>
                          </a:solidFill>
                          <a:effectLst/>
                          <a:latin typeface="Arial"/>
                          <a:ea typeface="Times New Roman" panose="02020603050405020304" pitchFamily="18" charset="0"/>
                        </a:rPr>
                        <a:t>To:</a:t>
                      </a:r>
                    </a:p>
                  </a:txBody>
                  <a:tcPr marL="73025" marR="73025" marT="36830" marB="36830" anchor="ctr">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38100" cap="flat" cmpd="sng" algn="ctr">
                      <a:solidFill>
                        <a:srgbClr val="1E1E1E"/>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20000"/>
                        </a:lnSpc>
                        <a:spcBef>
                          <a:spcPts val="600"/>
                        </a:spcBef>
                        <a:spcAft>
                          <a:spcPts val="600"/>
                        </a:spcAft>
                      </a:pPr>
                      <a:r>
                        <a:rPr lang="en-US" sz="1200" b="1">
                          <a:solidFill>
                            <a:srgbClr val="0077C8"/>
                          </a:solidFill>
                          <a:effectLst/>
                          <a:latin typeface="Arial"/>
                          <a:ea typeface="Times New Roman" panose="02020603050405020304" pitchFamily="18" charset="0"/>
                        </a:rPr>
                        <a:t>Deadline to submit the change in APRO:</a:t>
                      </a:r>
                    </a:p>
                  </a:txBody>
                  <a:tcPr marL="73025" marR="73025" marT="36830" marB="36830" anchor="ctr">
                    <a:lnL w="12700" cap="flat" cmpd="sng" algn="ctr">
                      <a:solidFill>
                        <a:srgbClr val="C6C6C6"/>
                      </a:solidFill>
                      <a:prstDash val="solid"/>
                      <a:round/>
                      <a:headEnd type="none" w="med" len="med"/>
                      <a:tailEnd type="none" w="med" len="med"/>
                    </a:lnL>
                    <a:lnR>
                      <a:noFill/>
                    </a:lnR>
                    <a:lnT w="38100" cap="flat" cmpd="sng" algn="ctr">
                      <a:solidFill>
                        <a:srgbClr val="1E1E1E"/>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639994753"/>
                  </a:ext>
                </a:extLst>
              </a:tr>
              <a:tr h="0">
                <a:tc rowSpan="4">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a:t>
                      </a:r>
                    </a:p>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Administration 1</a:t>
                      </a: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2</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163877670"/>
                  </a:ext>
                </a:extLst>
              </a:tr>
              <a:tr h="11874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3</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913298092"/>
                  </a:ext>
                </a:extLst>
              </a:tr>
              <a:tr h="11874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2</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a:solidFill>
                            <a:srgbClr val="1E1E1E"/>
                          </a:solidFill>
                          <a:effectLst/>
                          <a:latin typeface="Arial"/>
                          <a:ea typeface="Times New Roman" panose="02020603050405020304" pitchFamily="18" charset="0"/>
                        </a:rPr>
                        <a:t>By 11:59 p.m. EDT </a:t>
                      </a:r>
                      <a:r>
                        <a:rPr lang="en-US" sz="1200" b="1">
                          <a:solidFill>
                            <a:srgbClr val="1E1E1E"/>
                          </a:solidFill>
                          <a:effectLst/>
                          <a:latin typeface="Arial"/>
                          <a:ea typeface="Times New Roman" panose="02020603050405020304" pitchFamily="18" charset="0"/>
                        </a:rPr>
                        <a:t>7 calendar days before</a:t>
                      </a:r>
                      <a:r>
                        <a:rPr lang="en-US" sz="1200">
                          <a:solidFill>
                            <a:srgbClr val="1E1E1E"/>
                          </a:solidFill>
                          <a:effectLst/>
                          <a:latin typeface="Arial"/>
                          <a:ea typeface="Times New Roman" panose="02020603050405020304" pitchFamily="18" charset="0"/>
                        </a:rPr>
                        <a:t> the scheduled digital exam date</a:t>
                      </a:r>
                      <a:endParaRPr lang="en-US" sz="1200">
                        <a:solidFill>
                          <a:srgbClr val="1E1E1E"/>
                        </a:solidFill>
                        <a:effectLst/>
                        <a:latin typeface="Arial" panose="020B0604020202020204" pitchFamily="34" charset="0"/>
                        <a:ea typeface="Times New Roman" panose="02020603050405020304" pitchFamily="18" charset="0"/>
                      </a:endParaRP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4027877191"/>
                  </a:ext>
                </a:extLst>
              </a:tr>
              <a:tr h="11874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3</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a:solidFill>
                            <a:srgbClr val="1E1E1E"/>
                          </a:solidFill>
                          <a:effectLst/>
                          <a:latin typeface="Arial"/>
                          <a:ea typeface="Times New Roman" panose="02020603050405020304" pitchFamily="18" charset="0"/>
                        </a:rPr>
                        <a:t>By 11:59 p.m. EDT </a:t>
                      </a:r>
                      <a:r>
                        <a:rPr lang="en-US" sz="1200" b="1">
                          <a:solidFill>
                            <a:srgbClr val="1E1E1E"/>
                          </a:solidFill>
                          <a:effectLst/>
                          <a:latin typeface="Arial"/>
                          <a:ea typeface="Times New Roman" panose="02020603050405020304" pitchFamily="18" charset="0"/>
                        </a:rPr>
                        <a:t>7 calendar days before</a:t>
                      </a:r>
                      <a:r>
                        <a:rPr lang="en-US" sz="1200">
                          <a:solidFill>
                            <a:srgbClr val="1E1E1E"/>
                          </a:solidFill>
                          <a:effectLst/>
                          <a:latin typeface="Arial"/>
                          <a:ea typeface="Times New Roman" panose="02020603050405020304" pitchFamily="18" charset="0"/>
                        </a:rPr>
                        <a:t> the scheduled digital exam date</a:t>
                      </a:r>
                      <a:endParaRPr lang="en-US" sz="1200">
                        <a:solidFill>
                          <a:srgbClr val="1E1E1E"/>
                        </a:solidFill>
                        <a:effectLst/>
                        <a:latin typeface="Arial" panose="020B0604020202020204" pitchFamily="34" charset="0"/>
                        <a:ea typeface="Times New Roman" panose="02020603050405020304" pitchFamily="18" charset="0"/>
                      </a:endParaRP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762545219"/>
                  </a:ext>
                </a:extLst>
              </a:tr>
              <a:tr h="281305">
                <a:tc rowSpan="3">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a:t>
                      </a:r>
                    </a:p>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Administration 2</a:t>
                      </a: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1</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679466580"/>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3</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3091220663"/>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3</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a:solidFill>
                            <a:srgbClr val="1E1E1E"/>
                          </a:solidFill>
                          <a:effectLst/>
                          <a:latin typeface="Arial"/>
                          <a:ea typeface="Times New Roman" panose="02020603050405020304" pitchFamily="18" charset="0"/>
                        </a:rPr>
                        <a:t>By 11:59 p.m. EDT </a:t>
                      </a:r>
                      <a:r>
                        <a:rPr lang="en-US" sz="1200" b="1">
                          <a:solidFill>
                            <a:srgbClr val="1E1E1E"/>
                          </a:solidFill>
                          <a:effectLst/>
                          <a:latin typeface="Arial"/>
                          <a:ea typeface="Times New Roman" panose="02020603050405020304" pitchFamily="18" charset="0"/>
                        </a:rPr>
                        <a:t>7 calendar days before</a:t>
                      </a:r>
                      <a:r>
                        <a:rPr lang="en-US" sz="1200">
                          <a:solidFill>
                            <a:srgbClr val="1E1E1E"/>
                          </a:solidFill>
                          <a:effectLst/>
                          <a:latin typeface="Arial"/>
                          <a:ea typeface="Times New Roman" panose="02020603050405020304" pitchFamily="18" charset="0"/>
                        </a:rPr>
                        <a:t> the scheduled digital exam date</a:t>
                      </a:r>
                      <a:endParaRPr lang="en-US" sz="1200">
                        <a:solidFill>
                          <a:srgbClr val="1E1E1E"/>
                        </a:solidFill>
                        <a:effectLst/>
                        <a:latin typeface="Arial" panose="020B0604020202020204" pitchFamily="34" charset="0"/>
                        <a:ea typeface="Times New Roman" panose="02020603050405020304" pitchFamily="18" charset="0"/>
                      </a:endParaRP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828266535"/>
                  </a:ext>
                </a:extLst>
              </a:tr>
              <a:tr h="281305">
                <a:tc rowSpan="2">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a:t>
                      </a:r>
                    </a:p>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Administration 3</a:t>
                      </a: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1</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911124186"/>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2</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546532276"/>
                  </a:ext>
                </a:extLst>
              </a:tr>
              <a:tr h="281305">
                <a:tc rowSpan="2">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a:t>
                      </a:r>
                    </a:p>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Administration 2</a:t>
                      </a: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1</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728500877"/>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3</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a:solidFill>
                            <a:srgbClr val="1E1E1E"/>
                          </a:solidFill>
                          <a:effectLst/>
                          <a:latin typeface="Arial"/>
                          <a:ea typeface="Times New Roman" panose="02020603050405020304" pitchFamily="18" charset="0"/>
                        </a:rPr>
                        <a:t>By 11:59 p.m. EDT </a:t>
                      </a:r>
                      <a:r>
                        <a:rPr lang="en-US" sz="1200" b="1">
                          <a:solidFill>
                            <a:srgbClr val="1E1E1E"/>
                          </a:solidFill>
                          <a:effectLst/>
                          <a:latin typeface="Arial"/>
                          <a:ea typeface="Times New Roman" panose="02020603050405020304" pitchFamily="18" charset="0"/>
                        </a:rPr>
                        <a:t>7 calendar days before</a:t>
                      </a:r>
                      <a:r>
                        <a:rPr lang="en-US" sz="1200">
                          <a:solidFill>
                            <a:srgbClr val="1E1E1E"/>
                          </a:solidFill>
                          <a:effectLst/>
                          <a:latin typeface="Arial"/>
                          <a:ea typeface="Times New Roman" panose="02020603050405020304" pitchFamily="18" charset="0"/>
                        </a:rPr>
                        <a:t> the scheduled digital exam date</a:t>
                      </a:r>
                      <a:endParaRPr lang="en-US" sz="1200">
                        <a:solidFill>
                          <a:srgbClr val="1E1E1E"/>
                        </a:solidFill>
                        <a:effectLst/>
                        <a:latin typeface="Arial" panose="020B0604020202020204" pitchFamily="34" charset="0"/>
                        <a:ea typeface="Times New Roman" panose="02020603050405020304" pitchFamily="18" charset="0"/>
                      </a:endParaRP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567801358"/>
                  </a:ext>
                </a:extLst>
              </a:tr>
              <a:tr h="281305">
                <a:tc rowSpan="3">
                  <a:txBody>
                    <a:bodyPr/>
                    <a:lstStyle/>
                    <a:p>
                      <a:pPr marL="0" marR="0">
                        <a:lnSpc>
                          <a:spcPct val="100000"/>
                        </a:lnSpc>
                        <a:spcBef>
                          <a:spcPts val="0"/>
                        </a:spcBef>
                        <a:spcAft>
                          <a:spcPts val="0"/>
                        </a:spcAft>
                      </a:pPr>
                      <a:r>
                        <a:rPr lang="en-US" sz="1200" b="1" dirty="0">
                          <a:solidFill>
                            <a:srgbClr val="1E1E1E"/>
                          </a:solidFill>
                          <a:effectLst/>
                          <a:latin typeface="Arial"/>
                          <a:ea typeface="Times New Roman" panose="02020603050405020304" pitchFamily="18" charset="0"/>
                        </a:rPr>
                        <a:t>Digital </a:t>
                      </a:r>
                      <a:r>
                        <a:rPr lang="en-US" sz="1200" b="0" dirty="0">
                          <a:solidFill>
                            <a:srgbClr val="1E1E1E"/>
                          </a:solidFill>
                          <a:effectLst/>
                          <a:latin typeface="Arial"/>
                          <a:ea typeface="Times New Roman" panose="02020603050405020304" pitchFamily="18" charset="0"/>
                        </a:rPr>
                        <a:t>Exam</a:t>
                      </a:r>
                      <a:r>
                        <a:rPr lang="en-US" sz="1200" b="1" dirty="0">
                          <a:solidFill>
                            <a:srgbClr val="1E1E1E"/>
                          </a:solidFill>
                          <a:effectLst/>
                          <a:latin typeface="Arial"/>
                          <a:ea typeface="Times New Roman" panose="02020603050405020304" pitchFamily="18" charset="0"/>
                        </a:rPr>
                        <a:t>:</a:t>
                      </a:r>
                    </a:p>
                    <a:p>
                      <a:pPr marL="0" marR="0">
                        <a:lnSpc>
                          <a:spcPct val="100000"/>
                        </a:lnSpc>
                        <a:spcBef>
                          <a:spcPts val="0"/>
                        </a:spcBef>
                        <a:spcAft>
                          <a:spcPts val="0"/>
                        </a:spcAft>
                      </a:pPr>
                      <a:r>
                        <a:rPr lang="en-US" sz="1200" b="1" dirty="0">
                          <a:solidFill>
                            <a:srgbClr val="1E1E1E"/>
                          </a:solidFill>
                          <a:effectLst/>
                          <a:latin typeface="Arial"/>
                          <a:ea typeface="Times New Roman" panose="02020603050405020304" pitchFamily="18" charset="0"/>
                        </a:rPr>
                        <a:t>Administration 3</a:t>
                      </a: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1</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104256285"/>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Paper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2</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200" b="1">
                          <a:solidFill>
                            <a:srgbClr val="1E1E1E"/>
                          </a:solidFill>
                          <a:effectLst/>
                          <a:latin typeface="Arial"/>
                          <a:ea typeface="Times New Roman" panose="02020603050405020304" pitchFamily="18" charset="0"/>
                        </a:rPr>
                        <a:t>April 1</a:t>
                      </a:r>
                      <a:r>
                        <a:rPr lang="en-US" sz="1200">
                          <a:solidFill>
                            <a:srgbClr val="1E1E1E"/>
                          </a:solidFill>
                          <a:effectLst/>
                          <a:latin typeface="Arial"/>
                          <a:ea typeface="Times New Roman" panose="02020603050405020304" pitchFamily="18" charset="0"/>
                        </a:rPr>
                        <a:t> (all locations)*</a:t>
                      </a: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4111769516"/>
                  </a:ext>
                </a:extLst>
              </a:tr>
              <a:tr h="281305">
                <a:tc vMerge="1">
                  <a:txBody>
                    <a:bodyPr/>
                    <a:lstStyle/>
                    <a:p>
                      <a:pPr marL="0" marR="0">
                        <a:lnSpc>
                          <a:spcPct val="100000"/>
                        </a:lnSpc>
                        <a:spcBef>
                          <a:spcPts val="0"/>
                        </a:spcBef>
                        <a:spcAft>
                          <a:spcPts val="0"/>
                        </a:spcAft>
                      </a:pPr>
                      <a:endParaRPr lang="en-US" sz="1200" b="1">
                        <a:solidFill>
                          <a:srgbClr val="1E1E1E"/>
                        </a:solidFill>
                        <a:effectLst/>
                        <a:latin typeface="Arial"/>
                        <a:ea typeface="Times New Roman" panose="02020603050405020304" pitchFamily="18" charset="0"/>
                      </a:endParaRPr>
                    </a:p>
                  </a:txBody>
                  <a:tcPr marL="73025" marR="73025" marT="36830" marB="36830">
                    <a:lnL>
                      <a:noFill/>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b="1">
                          <a:solidFill>
                            <a:srgbClr val="1E1E1E"/>
                          </a:solidFill>
                          <a:effectLst/>
                          <a:latin typeface="Arial"/>
                          <a:ea typeface="Times New Roman" panose="02020603050405020304" pitchFamily="18" charset="0"/>
                        </a:rPr>
                        <a:t>Digital </a:t>
                      </a:r>
                      <a:r>
                        <a:rPr lang="en-US" sz="1200" b="0">
                          <a:solidFill>
                            <a:srgbClr val="1E1E1E"/>
                          </a:solidFill>
                          <a:effectLst/>
                          <a:latin typeface="Arial"/>
                          <a:ea typeface="Times New Roman" panose="02020603050405020304" pitchFamily="18" charset="0"/>
                        </a:rPr>
                        <a:t>Exam</a:t>
                      </a:r>
                      <a:r>
                        <a:rPr lang="en-US" sz="1200" b="1">
                          <a:solidFill>
                            <a:srgbClr val="1E1E1E"/>
                          </a:solidFill>
                          <a:effectLst/>
                          <a:latin typeface="Arial"/>
                          <a:ea typeface="Times New Roman" panose="02020603050405020304" pitchFamily="18" charset="0"/>
                        </a:rPr>
                        <a:t>: Administration 2</a:t>
                      </a:r>
                    </a:p>
                  </a:txBody>
                  <a:tcPr marL="73025" marR="73025" marT="36830" marB="36830">
                    <a:lnL w="12700" cap="flat" cmpd="sng" algn="ctr">
                      <a:solidFill>
                        <a:srgbClr val="C6C6C6"/>
                      </a:solidFill>
                      <a:prstDash val="solid"/>
                      <a:round/>
                      <a:headEnd type="none" w="med" len="med"/>
                      <a:tailEnd type="none" w="med" len="med"/>
                    </a:lnL>
                    <a:lnR w="12700" cap="flat" cmpd="sng" algn="ctr">
                      <a:solidFill>
                        <a:srgbClr val="C6C6C6"/>
                      </a:solidFill>
                      <a:prstDash val="solid"/>
                      <a:round/>
                      <a:headEnd type="none" w="med" len="med"/>
                      <a:tailEnd type="none" w="med" len="med"/>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tc>
                  <a:txBody>
                    <a:bodyPr/>
                    <a:lstStyle/>
                    <a:p>
                      <a:pPr marL="0" marR="0" lvl="0" indent="0" algn="l" defTabSz="931678" rtl="0" eaLnBrk="1" fontAlgn="auto" latinLnBrk="0" hangingPunct="1">
                        <a:lnSpc>
                          <a:spcPct val="110000"/>
                        </a:lnSpc>
                        <a:spcBef>
                          <a:spcPts val="300"/>
                        </a:spcBef>
                        <a:spcAft>
                          <a:spcPts val="300"/>
                        </a:spcAft>
                        <a:buClrTx/>
                        <a:buSzTx/>
                        <a:buFontTx/>
                        <a:buNone/>
                        <a:tabLst/>
                        <a:defRPr/>
                      </a:pPr>
                      <a:r>
                        <a:rPr lang="en-US" sz="1200" dirty="0">
                          <a:solidFill>
                            <a:srgbClr val="1E1E1E"/>
                          </a:solidFill>
                          <a:effectLst/>
                          <a:latin typeface="Arial"/>
                          <a:ea typeface="Times New Roman" panose="02020603050405020304" pitchFamily="18" charset="0"/>
                        </a:rPr>
                        <a:t>By 11:59 p.m. EDT </a:t>
                      </a:r>
                      <a:r>
                        <a:rPr lang="en-US" sz="1200" b="1" dirty="0">
                          <a:solidFill>
                            <a:srgbClr val="1E1E1E"/>
                          </a:solidFill>
                          <a:effectLst/>
                          <a:latin typeface="Arial"/>
                          <a:ea typeface="Times New Roman" panose="02020603050405020304" pitchFamily="18" charset="0"/>
                        </a:rPr>
                        <a:t>7 calendar days before</a:t>
                      </a:r>
                      <a:r>
                        <a:rPr lang="en-US" sz="1200" dirty="0">
                          <a:solidFill>
                            <a:srgbClr val="1E1E1E"/>
                          </a:solidFill>
                          <a:effectLst/>
                          <a:latin typeface="Arial"/>
                          <a:ea typeface="Times New Roman" panose="02020603050405020304" pitchFamily="18" charset="0"/>
                        </a:rPr>
                        <a:t> the scheduled digital exam date</a:t>
                      </a:r>
                      <a:endParaRPr lang="en-US" sz="1200" dirty="0">
                        <a:solidFill>
                          <a:srgbClr val="1E1E1E"/>
                        </a:solidFill>
                        <a:effectLst/>
                        <a:latin typeface="Arial" panose="020B0604020202020204" pitchFamily="34" charset="0"/>
                        <a:ea typeface="Times New Roman" panose="02020603050405020304" pitchFamily="18" charset="0"/>
                      </a:endParaRPr>
                    </a:p>
                  </a:txBody>
                  <a:tcPr marL="73025" marR="73025" marT="36830" marB="36830">
                    <a:lnL w="12700" cap="flat" cmpd="sng" algn="ctr">
                      <a:solidFill>
                        <a:srgbClr val="C6C6C6"/>
                      </a:solidFill>
                      <a:prstDash val="solid"/>
                      <a:round/>
                      <a:headEnd type="none" w="med" len="med"/>
                      <a:tailEnd type="none" w="med" len="med"/>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482685643"/>
                  </a:ext>
                </a:extLst>
              </a:tr>
            </a:tbl>
          </a:graphicData>
        </a:graphic>
      </p:graphicFrame>
      <p:grpSp>
        <p:nvGrpSpPr>
          <p:cNvPr id="13" name="Group 12">
            <a:extLst>
              <a:ext uri="{FF2B5EF4-FFF2-40B4-BE49-F238E27FC236}">
                <a16:creationId xmlns:a16="http://schemas.microsoft.com/office/drawing/2014/main" id="{BE40262F-568B-40F5-B145-30AA680E7FEC}"/>
              </a:ext>
            </a:extLst>
          </p:cNvPr>
          <p:cNvGrpSpPr/>
          <p:nvPr/>
        </p:nvGrpSpPr>
        <p:grpSpPr>
          <a:xfrm>
            <a:off x="6090125" y="6339309"/>
            <a:ext cx="1771448" cy="389160"/>
            <a:chOff x="5898491" y="6339309"/>
            <a:chExt cx="1771448" cy="389160"/>
          </a:xfrm>
        </p:grpSpPr>
        <p:sp>
          <p:nvSpPr>
            <p:cNvPr id="20" name="Rectangle 19">
              <a:extLst>
                <a:ext uri="{FF2B5EF4-FFF2-40B4-BE49-F238E27FC236}">
                  <a16:creationId xmlns:a16="http://schemas.microsoft.com/office/drawing/2014/main" id="{A9F7CFD0-BCD8-499F-A9FA-834AC4A5BFEF}"/>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E666D2B0-78F4-4045-A260-85024A09521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2" name="Picture 21">
              <a:extLst>
                <a:ext uri="{FF2B5EF4-FFF2-40B4-BE49-F238E27FC236}">
                  <a16:creationId xmlns:a16="http://schemas.microsoft.com/office/drawing/2014/main" id="{77E28055-1990-4497-83C1-4F23848E5368}"/>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2" name="TextBox 1">
            <a:extLst>
              <a:ext uri="{FF2B5EF4-FFF2-40B4-BE49-F238E27FC236}">
                <a16:creationId xmlns:a16="http://schemas.microsoft.com/office/drawing/2014/main" id="{6D98781B-F0E5-E142-9E0A-ACE4541E5C11}"/>
              </a:ext>
            </a:extLst>
          </p:cNvPr>
          <p:cNvSpPr txBox="1"/>
          <p:nvPr/>
        </p:nvSpPr>
        <p:spPr>
          <a:xfrm>
            <a:off x="232758" y="734694"/>
            <a:ext cx="1337459" cy="4292387"/>
          </a:xfrm>
          <a:prstGeom prst="rect">
            <a:avLst/>
          </a:prstGeom>
          <a:noFill/>
        </p:spPr>
        <p:txBody>
          <a:bodyPr wrap="square" lIns="36000" tIns="36000" rIns="36000" bIns="36000" rtlCol="0">
            <a:noAutofit/>
          </a:bodyPr>
          <a:lstStyle/>
          <a:p>
            <a:pPr lvl="0"/>
            <a:r>
              <a:rPr lang="en-US" sz="1000" b="1">
                <a:latin typeface="Arial" panose="020B0604020202020204" pitchFamily="34" charset="0"/>
                <a:cs typeface="Arial" panose="020B0604020202020204" pitchFamily="34" charset="0"/>
              </a:rPr>
              <a:t>Paper Makeup Deadlines</a:t>
            </a:r>
            <a:r>
              <a:rPr lang="en-US" sz="1000">
                <a:latin typeface="Arial" panose="020B0604020202020204" pitchFamily="34" charset="0"/>
                <a:cs typeface="Arial" panose="020B0604020202020204" pitchFamily="34" charset="0"/>
              </a:rPr>
              <a:t>: </a:t>
            </a:r>
          </a:p>
          <a:p>
            <a:pPr lvl="0"/>
            <a:r>
              <a:rPr lang="en-US" sz="1000">
                <a:latin typeface="Arial" panose="020B0604020202020204" pitchFamily="34" charset="0"/>
                <a:cs typeface="Arial" panose="020B0604020202020204" pitchFamily="34" charset="0"/>
              </a:rPr>
              <a:t>If something unexpected occurs that requires a school to move students to a different paper and pencil exam date—such as an illness, incident, or unforeseen school closure—then schools may switch an existing exam order to a different available paper and pencil date by these deadlines: </a:t>
            </a:r>
          </a:p>
          <a:p>
            <a:pPr lvl="0"/>
            <a:endParaRPr lang="en-US" sz="1000" b="1">
              <a:latin typeface="Arial" panose="020B0604020202020204" pitchFamily="34" charset="0"/>
              <a:cs typeface="Arial" panose="020B0604020202020204" pitchFamily="34" charset="0"/>
            </a:endParaRPr>
          </a:p>
          <a:p>
            <a:pPr lvl="0"/>
            <a:r>
              <a:rPr lang="en-US" sz="1000" b="1">
                <a:latin typeface="Arial" panose="020B0604020202020204" pitchFamily="34" charset="0"/>
                <a:cs typeface="Arial" panose="020B0604020202020204" pitchFamily="34" charset="0"/>
              </a:rPr>
              <a:t>*Paper</a:t>
            </a:r>
            <a:r>
              <a:rPr lang="en-US" sz="1000">
                <a:latin typeface="Arial" panose="020B0604020202020204" pitchFamily="34" charset="0"/>
                <a:cs typeface="Arial" panose="020B0604020202020204" pitchFamily="34" charset="0"/>
              </a:rPr>
              <a:t> Exam </a:t>
            </a:r>
            <a:r>
              <a:rPr lang="en-US" sz="1000" b="1">
                <a:latin typeface="Arial" panose="020B0604020202020204" pitchFamily="34" charset="0"/>
                <a:cs typeface="Arial" panose="020B0604020202020204" pitchFamily="34" charset="0"/>
              </a:rPr>
              <a:t>Administration 2</a:t>
            </a:r>
            <a:r>
              <a:rPr lang="en-US" sz="1000">
                <a:latin typeface="Arial" panose="020B0604020202020204" pitchFamily="34" charset="0"/>
                <a:cs typeface="Arial" panose="020B0604020202020204" pitchFamily="34" charset="0"/>
              </a:rPr>
              <a:t>: </a:t>
            </a:r>
          </a:p>
          <a:p>
            <a:pPr lvl="0"/>
            <a:endParaRPr lang="en-US" sz="1000" b="1">
              <a:latin typeface="Arial" panose="020B0604020202020204" pitchFamily="34" charset="0"/>
              <a:cs typeface="Arial" panose="020B0604020202020204" pitchFamily="34" charset="0"/>
            </a:endParaRPr>
          </a:p>
          <a:p>
            <a:pPr lvl="0"/>
            <a:r>
              <a:rPr lang="en-US" sz="1000" b="1">
                <a:latin typeface="Arial" panose="020B0604020202020204" pitchFamily="34" charset="0"/>
                <a:cs typeface="Arial" panose="020B0604020202020204" pitchFamily="34" charset="0"/>
              </a:rPr>
              <a:t>May 7</a:t>
            </a:r>
            <a:r>
              <a:rPr lang="en-US" sz="1000">
                <a:latin typeface="Arial" panose="020B0604020202020204" pitchFamily="34" charset="0"/>
                <a:cs typeface="Arial" panose="020B0604020202020204" pitchFamily="34" charset="0"/>
              </a:rPr>
              <a:t> (outside U.S.); </a:t>
            </a:r>
            <a:r>
              <a:rPr lang="en-US" sz="1000" b="1">
                <a:latin typeface="Arial" panose="020B0604020202020204" pitchFamily="34" charset="0"/>
                <a:cs typeface="Arial" panose="020B0604020202020204" pitchFamily="34" charset="0"/>
              </a:rPr>
              <a:t>May 14</a:t>
            </a:r>
            <a:r>
              <a:rPr lang="en-US" sz="1000">
                <a:latin typeface="Arial" panose="020B0604020202020204" pitchFamily="34" charset="0"/>
                <a:cs typeface="Arial" panose="020B0604020202020204" pitchFamily="34" charset="0"/>
              </a:rPr>
              <a:t> (U.S.)</a:t>
            </a:r>
          </a:p>
          <a:p>
            <a:pPr lvl="0"/>
            <a:endParaRPr lang="en-US" sz="1000">
              <a:latin typeface="Arial" panose="020B0604020202020204" pitchFamily="34" charset="0"/>
              <a:cs typeface="Arial" panose="020B0604020202020204" pitchFamily="34" charset="0"/>
            </a:endParaRPr>
          </a:p>
          <a:p>
            <a:pPr lvl="0"/>
            <a:r>
              <a:rPr lang="en-US" sz="1000" b="1">
                <a:latin typeface="Arial" panose="020B0604020202020204" pitchFamily="34" charset="0"/>
                <a:cs typeface="Arial" panose="020B0604020202020204" pitchFamily="34" charset="0"/>
              </a:rPr>
              <a:t>**Paper</a:t>
            </a:r>
            <a:r>
              <a:rPr lang="en-US" sz="1000">
                <a:latin typeface="Arial" panose="020B0604020202020204" pitchFamily="34" charset="0"/>
                <a:cs typeface="Arial" panose="020B0604020202020204" pitchFamily="34" charset="0"/>
              </a:rPr>
              <a:t> Exam:</a:t>
            </a:r>
          </a:p>
          <a:p>
            <a:pPr lvl="0"/>
            <a:r>
              <a:rPr lang="en-US" sz="1000" b="1">
                <a:latin typeface="Arial" panose="020B0604020202020204" pitchFamily="34" charset="0"/>
                <a:cs typeface="Arial" panose="020B0604020202020204" pitchFamily="34" charset="0"/>
              </a:rPr>
              <a:t>Administration 3</a:t>
            </a:r>
            <a:r>
              <a:rPr lang="en-US" sz="1000">
                <a:latin typeface="Arial" panose="020B0604020202020204" pitchFamily="34" charset="0"/>
                <a:cs typeface="Arial" panose="020B0604020202020204" pitchFamily="34" charset="0"/>
              </a:rPr>
              <a:t>: </a:t>
            </a:r>
          </a:p>
          <a:p>
            <a:pPr lvl="0"/>
            <a:endParaRPr lang="en-US" sz="1000" b="1">
              <a:latin typeface="Arial" panose="020B0604020202020204" pitchFamily="34" charset="0"/>
              <a:cs typeface="Arial" panose="020B0604020202020204" pitchFamily="34" charset="0"/>
            </a:endParaRPr>
          </a:p>
          <a:p>
            <a:pPr lvl="0"/>
            <a:r>
              <a:rPr lang="en-US" sz="1000" b="1">
                <a:latin typeface="Arial" panose="020B0604020202020204" pitchFamily="34" charset="0"/>
                <a:cs typeface="Arial" panose="020B0604020202020204" pitchFamily="34" charset="0"/>
              </a:rPr>
              <a:t>May 26</a:t>
            </a:r>
            <a:r>
              <a:rPr lang="en-US" sz="1000">
                <a:latin typeface="Arial" panose="020B0604020202020204" pitchFamily="34" charset="0"/>
                <a:cs typeface="Arial" panose="020B0604020202020204" pitchFamily="34" charset="0"/>
              </a:rPr>
              <a:t> (all locations)</a:t>
            </a:r>
          </a:p>
        </p:txBody>
      </p:sp>
      <p:sp>
        <p:nvSpPr>
          <p:cNvPr id="5" name="TextBox 4">
            <a:extLst>
              <a:ext uri="{FF2B5EF4-FFF2-40B4-BE49-F238E27FC236}">
                <a16:creationId xmlns:a16="http://schemas.microsoft.com/office/drawing/2014/main" id="{94022051-F117-2B45-91EF-98492F060D88}"/>
              </a:ext>
            </a:extLst>
          </p:cNvPr>
          <p:cNvSpPr txBox="1"/>
          <p:nvPr/>
        </p:nvSpPr>
        <p:spPr>
          <a:xfrm>
            <a:off x="2117661" y="5933340"/>
            <a:ext cx="9335586" cy="257369"/>
          </a:xfrm>
          <a:prstGeom prst="rect">
            <a:avLst/>
          </a:prstGeom>
          <a:noFill/>
        </p:spPr>
        <p:txBody>
          <a:bodyPr wrap="square" lIns="36000" tIns="36000" rIns="36000" bIns="36000" rtlCol="0">
            <a:spAutoFit/>
          </a:bodyPr>
          <a:lstStyle/>
          <a:p>
            <a:r>
              <a:rPr lang="en-US" sz="1200" b="1" dirty="0">
                <a:latin typeface="Arial" panose="020B0604020202020204" pitchFamily="34" charset="0"/>
                <a:cs typeface="Arial" panose="020B0604020202020204" pitchFamily="34" charset="0"/>
              </a:rPr>
              <a:t>Note</a:t>
            </a:r>
            <a:r>
              <a:rPr lang="en-US" sz="1200" dirty="0">
                <a:latin typeface="Arial" panose="020B0604020202020204" pitchFamily="34" charset="0"/>
                <a:cs typeface="Arial" panose="020B0604020202020204" pitchFamily="34" charset="0"/>
              </a:rPr>
              <a:t>: All references to paper exams includes Chinese and Japanese exams.</a:t>
            </a:r>
          </a:p>
        </p:txBody>
      </p:sp>
    </p:spTree>
    <p:extLst>
      <p:ext uri="{BB962C8B-B14F-4D97-AF65-F5344CB8AC3E}">
        <p14:creationId xmlns:p14="http://schemas.microsoft.com/office/powerpoint/2010/main" val="3072446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A6E8-4609-494D-9D36-52FE91BDDFCA}"/>
              </a:ext>
            </a:extLst>
          </p:cNvPr>
          <p:cNvSpPr>
            <a:spLocks noGrp="1"/>
          </p:cNvSpPr>
          <p:nvPr>
            <p:ph type="title"/>
          </p:nvPr>
        </p:nvSpPr>
        <p:spPr/>
        <p:txBody>
          <a:bodyPr/>
          <a:lstStyle/>
          <a:p>
            <a:r>
              <a:rPr lang="en-US"/>
              <a:t>Presentations About This Year’s AP Exams</a:t>
            </a:r>
          </a:p>
        </p:txBody>
      </p:sp>
      <p:sp>
        <p:nvSpPr>
          <p:cNvPr id="3" name="Text Placeholder 2">
            <a:extLst>
              <a:ext uri="{FF2B5EF4-FFF2-40B4-BE49-F238E27FC236}">
                <a16:creationId xmlns:a16="http://schemas.microsoft.com/office/drawing/2014/main" id="{53499ED4-020D-4764-98D2-6B687A604F0C}"/>
              </a:ext>
            </a:extLst>
          </p:cNvPr>
          <p:cNvSpPr>
            <a:spLocks noGrp="1"/>
          </p:cNvSpPr>
          <p:nvPr>
            <p:ph type="body" sz="quarter" idx="10"/>
          </p:nvPr>
        </p:nvSpPr>
        <p:spPr>
          <a:xfrm>
            <a:off x="887123" y="4257232"/>
            <a:ext cx="5043604" cy="1973474"/>
          </a:xfrm>
        </p:spPr>
        <p:txBody>
          <a:bodyPr>
            <a:normAutofit fontScale="85000" lnSpcReduction="20000"/>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
                <a:cs typeface="Arial"/>
              </a:rPr>
              <a:t>February 2021:</a:t>
            </a:r>
          </a:p>
          <a:p>
            <a:pPr marL="0" indent="0" defTabSz="914400" fontAlgn="auto">
              <a:lnSpc>
                <a:spcPct val="110000"/>
              </a:lnSpc>
              <a:spcBef>
                <a:spcPts val="0"/>
              </a:spcBef>
              <a:spcAft>
                <a:spcPts val="0"/>
              </a:spcAft>
              <a:buClrTx/>
              <a:buSzTx/>
              <a:buNone/>
              <a:defRPr/>
            </a:pPr>
            <a:r>
              <a:rPr kumimoji="0" lang="en-US" sz="1800" b="0" i="0" u="none" strike="noStrike" kern="1200" cap="none" spc="0" normalizeH="0" baseline="0" noProof="0">
                <a:ln>
                  <a:noFill/>
                </a:ln>
                <a:solidFill>
                  <a:srgbClr val="1E1E1E"/>
                </a:solidFill>
                <a:effectLst/>
                <a:uLnTx/>
                <a:uFillTx/>
                <a:latin typeface="Arial"/>
                <a:cs typeface="Arial"/>
              </a:rPr>
              <a:t>Presentation that gives an overview of the testing options for </a:t>
            </a:r>
            <a:r>
              <a:rPr lang="en-US" sz="1800" noProof="0">
                <a:solidFill>
                  <a:srgbClr val="1E1E1E"/>
                </a:solidFill>
                <a:latin typeface="Arial"/>
                <a:cs typeface="Arial"/>
              </a:rPr>
              <a:t>2021 so</a:t>
            </a:r>
            <a:r>
              <a:rPr kumimoji="0" lang="en-US" sz="1800" b="0" i="0" u="none" strike="noStrike" kern="1200" cap="none" spc="0" normalizeH="0" baseline="0" noProof="0">
                <a:ln>
                  <a:noFill/>
                </a:ln>
                <a:solidFill>
                  <a:srgbClr val="1E1E1E"/>
                </a:solidFill>
                <a:effectLst/>
                <a:uLnTx/>
                <a:uFillTx/>
                <a:latin typeface="Arial"/>
                <a:cs typeface="Arial"/>
              </a:rPr>
              <a:t> that school and district leaders have the details needed to make decisions for this year’s AP Exam administration</a:t>
            </a:r>
            <a:r>
              <a:rPr lang="en-US" sz="1800" noProof="0">
                <a:latin typeface="Arial"/>
                <a:cs typeface="Arial"/>
              </a:rPr>
              <a:t>. </a:t>
            </a:r>
          </a:p>
          <a:p>
            <a:pPr marL="0" indent="0" defTabSz="914400" fontAlgn="auto">
              <a:lnSpc>
                <a:spcPct val="110000"/>
              </a:lnSpc>
              <a:spcBef>
                <a:spcPts val="0"/>
              </a:spcBef>
              <a:spcAft>
                <a:spcPts val="0"/>
              </a:spcAft>
              <a:buClrTx/>
              <a:buSzTx/>
              <a:buNone/>
              <a:defRPr/>
            </a:pPr>
            <a:r>
              <a:rPr lang="en-US" sz="1800" b="1" noProof="0" err="1">
                <a:solidFill>
                  <a:schemeClr val="accent3"/>
                </a:solidFill>
                <a:latin typeface="Arial"/>
                <a:cs typeface="Arial"/>
              </a:rPr>
              <a:t>cb.org</a:t>
            </a:r>
            <a:r>
              <a:rPr lang="en-US" sz="1800" b="1" noProof="0">
                <a:solidFill>
                  <a:schemeClr val="accent3"/>
                </a:solidFill>
                <a:latin typeface="Arial"/>
                <a:cs typeface="Arial"/>
              </a:rPr>
              <a:t>/ap2021examsoverview</a:t>
            </a:r>
            <a:endParaRPr lang="en-US" sz="1800" b="1" i="0"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
                <a:cs typeface="Arial"/>
              </a:rPr>
              <a:t>Announcement: </a:t>
            </a:r>
            <a:r>
              <a:rPr kumimoji="0" lang="en-US" sz="1800" b="0" i="0" u="none" strike="noStrike" kern="1200" cap="none" spc="0" normalizeH="0" baseline="0" noProof="0">
                <a:ln>
                  <a:noFill/>
                </a:ln>
                <a:solidFill>
                  <a:srgbClr val="1E1E1E"/>
                </a:solidFill>
                <a:effectLst/>
                <a:uLnTx/>
                <a:uFillTx/>
                <a:latin typeface="Arial"/>
                <a:cs typeface="Arial"/>
              </a:rPr>
              <a:t>February 4</a:t>
            </a:r>
            <a:endParaRPr lang="en-US" sz="1800" b="0" i="0" u="none" strike="noStrike" kern="1200" cap="none" spc="0" normalizeH="0" baseline="0" noProof="0">
              <a:ln>
                <a:noFill/>
              </a:ln>
              <a:solidFill>
                <a:srgbClr val="1E1E1E"/>
              </a:solidFill>
              <a:effectLst/>
              <a:uLnTx/>
              <a:uFillTx/>
              <a:latin typeface="Arial"/>
              <a:cs typeface="Arial"/>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cs typeface="Arial"/>
              </a:rPr>
              <a:t>Webinar for Administrators: </a:t>
            </a:r>
            <a:r>
              <a:rPr kumimoji="0" lang="en-US" sz="1800" b="0" i="0" u="none" strike="noStrike" kern="1200" cap="none" spc="0" normalizeH="0" baseline="0" noProof="0">
                <a:ln>
                  <a:noFill/>
                </a:ln>
                <a:effectLst/>
                <a:uLnTx/>
                <a:uFillTx/>
                <a:latin typeface="Arial"/>
                <a:cs typeface="Arial"/>
              </a:rPr>
              <a:t>February 11</a:t>
            </a:r>
            <a:endParaRPr lang="en-US" sz="1800" b="0" i="0" u="none" strike="noStrike" kern="1200" cap="none" spc="0" normalizeH="0" baseline="0" noProof="0">
              <a:ln>
                <a:noFill/>
              </a:ln>
              <a:effectLst/>
              <a:uLnTx/>
              <a:uFillTx/>
              <a:latin typeface="Arial"/>
              <a:cs typeface="Arial"/>
            </a:endParaRPr>
          </a:p>
        </p:txBody>
      </p:sp>
      <p:sp>
        <p:nvSpPr>
          <p:cNvPr id="4" name="Subtitle 3">
            <a:extLst>
              <a:ext uri="{FF2B5EF4-FFF2-40B4-BE49-F238E27FC236}">
                <a16:creationId xmlns:a16="http://schemas.microsoft.com/office/drawing/2014/main" id="{7215976D-E4C1-4B2F-926D-1D8B57234804}"/>
              </a:ext>
            </a:extLst>
          </p:cNvPr>
          <p:cNvSpPr>
            <a:spLocks noGrp="1"/>
          </p:cNvSpPr>
          <p:nvPr>
            <p:ph type="subTitle" idx="1"/>
          </p:nvPr>
        </p:nvSpPr>
        <p:spPr/>
        <p:txBody>
          <a:bodyPr/>
          <a:lstStyle/>
          <a:p>
            <a:r>
              <a:rPr lang="en-US" altLang="zh-CN" sz="1800">
                <a:latin typeface="Arial"/>
                <a:cs typeface="Arial"/>
              </a:rPr>
              <a:t>Highlights for school and district leaders</a:t>
            </a:r>
          </a:p>
        </p:txBody>
      </p:sp>
      <p:pic>
        <p:nvPicPr>
          <p:cNvPr id="8" name="Picture 7">
            <a:extLst>
              <a:ext uri="{FF2B5EF4-FFF2-40B4-BE49-F238E27FC236}">
                <a16:creationId xmlns:a16="http://schemas.microsoft.com/office/drawing/2014/main" id="{FD7069F1-503D-4F9C-A71C-6C64AC0ADF3C}"/>
              </a:ext>
            </a:extLst>
          </p:cNvPr>
          <p:cNvPicPr>
            <a:picLocks noChangeAspect="1"/>
          </p:cNvPicPr>
          <p:nvPr/>
        </p:nvPicPr>
        <p:blipFill>
          <a:blip r:embed="rId3"/>
          <a:stretch>
            <a:fillRect/>
          </a:stretch>
        </p:blipFill>
        <p:spPr>
          <a:xfrm>
            <a:off x="887122" y="1718538"/>
            <a:ext cx="4844247" cy="2459134"/>
          </a:xfrm>
          <a:prstGeom prst="rect">
            <a:avLst/>
          </a:prstGeom>
        </p:spPr>
      </p:pic>
      <p:pic>
        <p:nvPicPr>
          <p:cNvPr id="11" name="Picture 10">
            <a:extLst>
              <a:ext uri="{FF2B5EF4-FFF2-40B4-BE49-F238E27FC236}">
                <a16:creationId xmlns:a16="http://schemas.microsoft.com/office/drawing/2014/main" id="{0CA7F121-AC36-FC42-B397-2F3C48F3011D}"/>
              </a:ext>
            </a:extLst>
          </p:cNvPr>
          <p:cNvPicPr>
            <a:picLocks noChangeAspect="1"/>
          </p:cNvPicPr>
          <p:nvPr/>
        </p:nvPicPr>
        <p:blipFill>
          <a:blip r:embed="rId4"/>
          <a:stretch>
            <a:fillRect/>
          </a:stretch>
        </p:blipFill>
        <p:spPr>
          <a:xfrm>
            <a:off x="6261275" y="1718538"/>
            <a:ext cx="4845043" cy="2459134"/>
          </a:xfrm>
          <a:prstGeom prst="rect">
            <a:avLst/>
          </a:prstGeom>
        </p:spPr>
      </p:pic>
      <p:sp>
        <p:nvSpPr>
          <p:cNvPr id="12" name="Text Placeholder 2">
            <a:extLst>
              <a:ext uri="{FF2B5EF4-FFF2-40B4-BE49-F238E27FC236}">
                <a16:creationId xmlns:a16="http://schemas.microsoft.com/office/drawing/2014/main" id="{E60B0454-6952-724E-9A64-2B82779BC010}"/>
              </a:ext>
            </a:extLst>
          </p:cNvPr>
          <p:cNvSpPr txBox="1">
            <a:spLocks/>
          </p:cNvSpPr>
          <p:nvPr/>
        </p:nvSpPr>
        <p:spPr>
          <a:xfrm>
            <a:off x="6261275" y="4257232"/>
            <a:ext cx="5043604" cy="1973474"/>
          </a:xfrm>
          <a:prstGeom prst="rect">
            <a:avLst/>
          </a:prstGeom>
        </p:spPr>
        <p:txBody>
          <a:bodyPr vert="horz" lIns="91440" tIns="45720" rIns="91440" bIns="45720" rtlCol="0" anchor="t" anchorCtr="0">
            <a:normAutofit fontScale="85000" lnSpcReduction="20000"/>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defTabSz="914400" fontAlgn="auto">
              <a:lnSpc>
                <a:spcPct val="110000"/>
              </a:lnSpc>
              <a:spcBef>
                <a:spcPts val="0"/>
              </a:spcBef>
              <a:spcAft>
                <a:spcPts val="0"/>
              </a:spcAft>
              <a:buClrTx/>
              <a:buSzTx/>
              <a:buFontTx/>
              <a:buNone/>
              <a:defRPr/>
            </a:pPr>
            <a:r>
              <a:rPr lang="en-US" sz="1800" b="1" noProof="0">
                <a:solidFill>
                  <a:srgbClr val="1E1E1E"/>
                </a:solidFill>
                <a:latin typeface="Arial"/>
                <a:cs typeface="Arial"/>
              </a:rPr>
              <a:t>March 2021:</a:t>
            </a:r>
          </a:p>
          <a:p>
            <a:pPr marL="0" indent="0" defTabSz="914400" fontAlgn="auto">
              <a:lnSpc>
                <a:spcPct val="110000"/>
              </a:lnSpc>
              <a:spcBef>
                <a:spcPts val="0"/>
              </a:spcBef>
              <a:spcAft>
                <a:spcPts val="0"/>
              </a:spcAft>
              <a:buClrTx/>
              <a:buSzTx/>
              <a:buFont typeface="Verdana" pitchFamily="34" charset="0"/>
              <a:buNone/>
              <a:defRPr/>
            </a:pPr>
            <a:r>
              <a:rPr lang="en-US" sz="1800" noProof="0">
                <a:solidFill>
                  <a:srgbClr val="1E1E1E"/>
                </a:solidFill>
                <a:latin typeface="Arial"/>
                <a:cs typeface="Arial"/>
              </a:rPr>
              <a:t>Presentation that highlights key takeaways from the </a:t>
            </a:r>
            <a:r>
              <a:rPr lang="en-US" sz="1800" i="1" noProof="0">
                <a:solidFill>
                  <a:srgbClr val="1E1E1E"/>
                </a:solidFill>
                <a:latin typeface="Arial"/>
                <a:cs typeface="Arial"/>
              </a:rPr>
              <a:t>AP Digital Testing Guide</a:t>
            </a:r>
            <a:r>
              <a:rPr lang="en-US" sz="1800" noProof="0">
                <a:solidFill>
                  <a:srgbClr val="1E1E1E"/>
                </a:solidFill>
                <a:latin typeface="Arial"/>
                <a:cs typeface="Arial"/>
              </a:rPr>
              <a:t> so that school and district leaders can support AP coordinators and technology staff. </a:t>
            </a:r>
          </a:p>
          <a:p>
            <a:pPr marL="0" indent="0" defTabSz="914400" fontAlgn="auto">
              <a:lnSpc>
                <a:spcPct val="110000"/>
              </a:lnSpc>
              <a:spcBef>
                <a:spcPts val="0"/>
              </a:spcBef>
              <a:spcAft>
                <a:spcPts val="0"/>
              </a:spcAft>
              <a:buClrTx/>
              <a:buSzTx/>
              <a:buFont typeface="Verdana" pitchFamily="34" charset="0"/>
              <a:buNone/>
              <a:defRPr/>
            </a:pPr>
            <a:r>
              <a:rPr lang="en-US" sz="1800" b="1" noProof="0" err="1">
                <a:solidFill>
                  <a:schemeClr val="accent3"/>
                </a:solidFill>
                <a:latin typeface="Arial"/>
                <a:cs typeface="Arial"/>
              </a:rPr>
              <a:t>cb.org</a:t>
            </a:r>
            <a:r>
              <a:rPr lang="en-US" sz="1800" b="1" noProof="0">
                <a:solidFill>
                  <a:schemeClr val="accent3"/>
                </a:solidFill>
                <a:latin typeface="Arial"/>
                <a:cs typeface="Arial"/>
              </a:rPr>
              <a:t>/ap2021digitaltakeaways</a:t>
            </a:r>
            <a:endParaRPr lang="en-US" sz="1800" b="1" noProof="0">
              <a:solidFill>
                <a:schemeClr val="accent3"/>
              </a:solidFill>
            </a:endParaRPr>
          </a:p>
          <a:p>
            <a:pPr marL="0" indent="0" defTabSz="914400" fontAlgn="auto">
              <a:lnSpc>
                <a:spcPct val="110000"/>
              </a:lnSpc>
              <a:spcBef>
                <a:spcPts val="0"/>
              </a:spcBef>
              <a:spcAft>
                <a:spcPts val="0"/>
              </a:spcAft>
              <a:buClrTx/>
              <a:buSzTx/>
              <a:buFontTx/>
              <a:buNone/>
              <a:defRPr/>
            </a:pPr>
            <a:endParaRPr lang="en-US" sz="1800" b="1" noProof="0">
              <a:solidFill>
                <a:srgbClr val="1E1E1E"/>
              </a:solidFill>
            </a:endParaRPr>
          </a:p>
          <a:p>
            <a:pPr marL="0" indent="0" defTabSz="914400" fontAlgn="auto">
              <a:lnSpc>
                <a:spcPct val="110000"/>
              </a:lnSpc>
              <a:spcBef>
                <a:spcPts val="0"/>
              </a:spcBef>
              <a:spcAft>
                <a:spcPts val="0"/>
              </a:spcAft>
              <a:buClrTx/>
              <a:buSzTx/>
              <a:buFontTx/>
              <a:buNone/>
              <a:defRPr/>
            </a:pPr>
            <a:endParaRPr lang="en-US" sz="1800" b="1" noProof="0">
              <a:solidFill>
                <a:srgbClr val="1E1E1E"/>
              </a:solidFill>
            </a:endParaRPr>
          </a:p>
          <a:p>
            <a:pPr marL="0" indent="0" defTabSz="914400" fontAlgn="auto">
              <a:lnSpc>
                <a:spcPct val="110000"/>
              </a:lnSpc>
              <a:spcBef>
                <a:spcPts val="0"/>
              </a:spcBef>
              <a:spcAft>
                <a:spcPts val="0"/>
              </a:spcAft>
              <a:buClrTx/>
              <a:buSzTx/>
              <a:buFontTx/>
              <a:buNone/>
              <a:defRPr/>
            </a:pPr>
            <a:r>
              <a:rPr lang="en-US" sz="1800" b="1" noProof="0">
                <a:solidFill>
                  <a:srgbClr val="1E1E1E"/>
                </a:solidFill>
                <a:latin typeface="Arial"/>
                <a:cs typeface="Arial"/>
              </a:rPr>
              <a:t>Announcement: </a:t>
            </a:r>
            <a:r>
              <a:rPr lang="en-US" sz="1800" noProof="0">
                <a:solidFill>
                  <a:srgbClr val="1E1E1E"/>
                </a:solidFill>
                <a:latin typeface="Arial"/>
                <a:cs typeface="Arial"/>
              </a:rPr>
              <a:t>March 2</a:t>
            </a:r>
          </a:p>
          <a:p>
            <a:pPr marL="0" indent="0" defTabSz="914400" fontAlgn="auto">
              <a:lnSpc>
                <a:spcPct val="110000"/>
              </a:lnSpc>
              <a:spcBef>
                <a:spcPts val="0"/>
              </a:spcBef>
              <a:spcAft>
                <a:spcPts val="0"/>
              </a:spcAft>
              <a:buClrTx/>
              <a:buSzTx/>
              <a:buFontTx/>
              <a:buNone/>
              <a:defRPr/>
            </a:pPr>
            <a:r>
              <a:rPr lang="en-US" sz="1800" b="1" noProof="0">
                <a:latin typeface="Arial"/>
                <a:cs typeface="Arial"/>
              </a:rPr>
              <a:t>Webinar for Administrators: </a:t>
            </a:r>
            <a:r>
              <a:rPr lang="en-US" sz="1800" noProof="0">
                <a:latin typeface="Arial"/>
                <a:cs typeface="Arial"/>
              </a:rPr>
              <a:t>March 4</a:t>
            </a:r>
          </a:p>
        </p:txBody>
      </p:sp>
    </p:spTree>
    <p:extLst>
      <p:ext uri="{BB962C8B-B14F-4D97-AF65-F5344CB8AC3E}">
        <p14:creationId xmlns:p14="http://schemas.microsoft.com/office/powerpoint/2010/main" val="395309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33AA6-E71E-409E-B7CF-1EA0E7C0E6E4}"/>
              </a:ext>
            </a:extLst>
          </p:cNvPr>
          <p:cNvSpPr>
            <a:spLocks noGrp="1"/>
          </p:cNvSpPr>
          <p:nvPr>
            <p:ph type="body" sz="quarter" idx="10"/>
          </p:nvPr>
        </p:nvSpPr>
        <p:spPr>
          <a:xfrm>
            <a:off x="2116905" y="1740544"/>
            <a:ext cx="9274349" cy="3048431"/>
          </a:xfrm>
        </p:spPr>
        <p:txBody>
          <a:bodyPr numCol="2" spcCol="365760">
            <a:normAutofit/>
          </a:bodyPr>
          <a:lstStyle/>
          <a:p>
            <a:pPr marL="0" indent="0">
              <a:buNone/>
            </a:pPr>
            <a:r>
              <a:rPr lang="en-US" sz="1500" b="1" dirty="0">
                <a:latin typeface="Arial"/>
                <a:cs typeface="Arial"/>
              </a:rPr>
              <a:t>SCENARIO A</a:t>
            </a:r>
          </a:p>
          <a:p>
            <a:pPr marL="0" indent="0">
              <a:spcBef>
                <a:spcPts val="600"/>
              </a:spcBef>
              <a:buNone/>
            </a:pPr>
            <a:r>
              <a:rPr lang="en-US" sz="1500" dirty="0">
                <a:latin typeface="Arial"/>
                <a:cs typeface="Arial"/>
              </a:rPr>
              <a:t>An AP coordinator needs to switch a student from the paper and pencil exam for AP Art History during Administration 1 to the digital exam for AP Art History during Administration 2, which is scheduled for </a:t>
            </a:r>
            <a:r>
              <a:rPr lang="en-US" sz="1500" b="1" dirty="0">
                <a:latin typeface="Arial"/>
                <a:cs typeface="Arial"/>
              </a:rPr>
              <a:t>May 19 </a:t>
            </a:r>
            <a:r>
              <a:rPr lang="en-US" sz="1500" dirty="0">
                <a:latin typeface="Arial"/>
                <a:cs typeface="Arial"/>
              </a:rPr>
              <a:t>at 4 p.m. EDT.</a:t>
            </a:r>
          </a:p>
          <a:p>
            <a:pPr marL="0" indent="0">
              <a:spcBef>
                <a:spcPts val="600"/>
              </a:spcBef>
              <a:buNone/>
            </a:pPr>
            <a:endParaRPr lang="en-US" sz="1500" dirty="0">
              <a:latin typeface="Arial"/>
              <a:cs typeface="Arial"/>
            </a:endParaRPr>
          </a:p>
          <a:p>
            <a:pPr marL="0" indent="0">
              <a:buNone/>
            </a:pPr>
            <a:r>
              <a:rPr lang="en-US" altLang="zh-CN" sz="1700" b="1" dirty="0">
                <a:solidFill>
                  <a:schemeClr val="accent3"/>
                </a:solidFill>
                <a:cs typeface="Arial"/>
              </a:rPr>
              <a:t>What's the deadline for the AP coordinator to make this switch and assign the student to Administration 2 for AP Art History?</a:t>
            </a:r>
          </a:p>
          <a:p>
            <a:pPr marL="0" indent="0">
              <a:spcBef>
                <a:spcPts val="48"/>
              </a:spcBef>
              <a:buNone/>
            </a:pPr>
            <a:r>
              <a:rPr lang="en-US" sz="1500" b="1" dirty="0">
                <a:latin typeface="Arial"/>
                <a:cs typeface="Arial"/>
              </a:rPr>
              <a:t>SOLUTION</a:t>
            </a:r>
            <a:endParaRPr lang="en-US" sz="1500" dirty="0"/>
          </a:p>
          <a:p>
            <a:pPr marL="0" indent="0">
              <a:spcBef>
                <a:spcPts val="600"/>
              </a:spcBef>
              <a:buNone/>
            </a:pPr>
            <a:r>
              <a:rPr lang="en-US" sz="1500" dirty="0">
                <a:latin typeface="Arial"/>
                <a:cs typeface="Arial"/>
              </a:rPr>
              <a:t>The deadline for the AP coordinator to assign the student to AP Art History for Administration 2 is </a:t>
            </a:r>
            <a:r>
              <a:rPr lang="en-US" sz="1500" b="1" dirty="0">
                <a:latin typeface="Arial"/>
                <a:cs typeface="Arial"/>
              </a:rPr>
              <a:t>May 12</a:t>
            </a:r>
            <a:r>
              <a:rPr lang="en-US" sz="1500" dirty="0">
                <a:latin typeface="Arial"/>
                <a:cs typeface="Arial"/>
              </a:rPr>
              <a:t> at 11:59 p.m. EDT because that's </a:t>
            </a:r>
            <a:r>
              <a:rPr lang="en-US" sz="1500" b="1" dirty="0">
                <a:latin typeface="Arial"/>
                <a:cs typeface="Arial"/>
              </a:rPr>
              <a:t>7 calendar days before</a:t>
            </a:r>
            <a:r>
              <a:rPr lang="en-US" sz="1500" dirty="0">
                <a:latin typeface="Arial"/>
                <a:cs typeface="Arial"/>
              </a:rPr>
              <a:t> the scheduled digital exam date. </a:t>
            </a:r>
            <a:endParaRPr lang="en-US" sz="1500" dirty="0"/>
          </a:p>
        </p:txBody>
      </p:sp>
      <p:sp>
        <p:nvSpPr>
          <p:cNvPr id="4" name="Title 3">
            <a:extLst>
              <a:ext uri="{FF2B5EF4-FFF2-40B4-BE49-F238E27FC236}">
                <a16:creationId xmlns:a16="http://schemas.microsoft.com/office/drawing/2014/main" id="{694D6E01-D4D4-48C6-B129-F2BABF087E78}"/>
              </a:ext>
            </a:extLst>
          </p:cNvPr>
          <p:cNvSpPr>
            <a:spLocks noGrp="1"/>
          </p:cNvSpPr>
          <p:nvPr>
            <p:ph type="title"/>
          </p:nvPr>
        </p:nvSpPr>
        <p:spPr/>
        <p:txBody>
          <a:bodyPr/>
          <a:lstStyle/>
          <a:p>
            <a:r>
              <a:rPr lang="en-US" sz="3200"/>
              <a:t>Scenario A</a:t>
            </a:r>
          </a:p>
        </p:txBody>
      </p:sp>
      <p:grpSp>
        <p:nvGrpSpPr>
          <p:cNvPr id="9" name="Group 8">
            <a:extLst>
              <a:ext uri="{FF2B5EF4-FFF2-40B4-BE49-F238E27FC236}">
                <a16:creationId xmlns:a16="http://schemas.microsoft.com/office/drawing/2014/main" id="{2A10AD73-0EF1-41AA-AD82-047A4B8C0D76}"/>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09F04BB0-ACD3-4BF4-8DF0-C5626F2727F5}"/>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430C093-602F-4583-9752-01879BCE274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3" name="Picture 12">
              <a:extLst>
                <a:ext uri="{FF2B5EF4-FFF2-40B4-BE49-F238E27FC236}">
                  <a16:creationId xmlns:a16="http://schemas.microsoft.com/office/drawing/2014/main" id="{58BA312C-B484-499C-94AB-7DC3BF090A39}"/>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14" name="Subtitle 2">
            <a:extLst>
              <a:ext uri="{FF2B5EF4-FFF2-40B4-BE49-F238E27FC236}">
                <a16:creationId xmlns:a16="http://schemas.microsoft.com/office/drawing/2014/main" id="{0F48A823-3FC3-C34D-BC1B-E82FC84A56AF}"/>
              </a:ext>
            </a:extLst>
          </p:cNvPr>
          <p:cNvSpPr>
            <a:spLocks noGrp="1"/>
          </p:cNvSpPr>
          <p:nvPr>
            <p:ph type="subTitle" idx="1"/>
          </p:nvPr>
        </p:nvSpPr>
        <p:spPr>
          <a:xfrm>
            <a:off x="2117661" y="1078726"/>
            <a:ext cx="8201996" cy="534662"/>
          </a:xfrm>
        </p:spPr>
        <p:txBody>
          <a:bodyPr/>
          <a:lstStyle/>
          <a:p>
            <a:r>
              <a:rPr lang="en-US" sz="1800">
                <a:cs typeface="Arial"/>
              </a:rPr>
              <a:t>An example for moving students from paper to digital </a:t>
            </a:r>
          </a:p>
        </p:txBody>
      </p:sp>
    </p:spTree>
    <p:extLst>
      <p:ext uri="{BB962C8B-B14F-4D97-AF65-F5344CB8AC3E}">
        <p14:creationId xmlns:p14="http://schemas.microsoft.com/office/powerpoint/2010/main" val="29733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D6E01-D4D4-48C6-B129-F2BABF087E78}"/>
              </a:ext>
            </a:extLst>
          </p:cNvPr>
          <p:cNvSpPr>
            <a:spLocks noGrp="1"/>
          </p:cNvSpPr>
          <p:nvPr>
            <p:ph type="title"/>
          </p:nvPr>
        </p:nvSpPr>
        <p:spPr/>
        <p:txBody>
          <a:bodyPr/>
          <a:lstStyle/>
          <a:p>
            <a:r>
              <a:rPr lang="en-US" sz="3200"/>
              <a:t>Scenario B</a:t>
            </a:r>
          </a:p>
        </p:txBody>
      </p:sp>
      <p:grpSp>
        <p:nvGrpSpPr>
          <p:cNvPr id="9" name="Group 8">
            <a:extLst>
              <a:ext uri="{FF2B5EF4-FFF2-40B4-BE49-F238E27FC236}">
                <a16:creationId xmlns:a16="http://schemas.microsoft.com/office/drawing/2014/main" id="{2A10AD73-0EF1-41AA-AD82-047A4B8C0D76}"/>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09F04BB0-ACD3-4BF4-8DF0-C5626F2727F5}"/>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430C093-602F-4583-9752-01879BCE274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3" name="Picture 12">
              <a:extLst>
                <a:ext uri="{FF2B5EF4-FFF2-40B4-BE49-F238E27FC236}">
                  <a16:creationId xmlns:a16="http://schemas.microsoft.com/office/drawing/2014/main" id="{58BA312C-B484-499C-94AB-7DC3BF090A39}"/>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14" name="Subtitle 2">
            <a:extLst>
              <a:ext uri="{FF2B5EF4-FFF2-40B4-BE49-F238E27FC236}">
                <a16:creationId xmlns:a16="http://schemas.microsoft.com/office/drawing/2014/main" id="{0F48A823-3FC3-C34D-BC1B-E82FC84A56AF}"/>
              </a:ext>
            </a:extLst>
          </p:cNvPr>
          <p:cNvSpPr>
            <a:spLocks noGrp="1"/>
          </p:cNvSpPr>
          <p:nvPr>
            <p:ph type="subTitle" idx="1"/>
          </p:nvPr>
        </p:nvSpPr>
        <p:spPr>
          <a:xfrm>
            <a:off x="2117661" y="1078726"/>
            <a:ext cx="8201996" cy="534662"/>
          </a:xfrm>
        </p:spPr>
        <p:txBody>
          <a:bodyPr/>
          <a:lstStyle/>
          <a:p>
            <a:r>
              <a:rPr lang="en-US" sz="1800">
                <a:cs typeface="Arial"/>
              </a:rPr>
              <a:t>An example for moving students from paper to paper </a:t>
            </a:r>
          </a:p>
        </p:txBody>
      </p:sp>
      <p:sp>
        <p:nvSpPr>
          <p:cNvPr id="15" name="Text Placeholder 1">
            <a:extLst>
              <a:ext uri="{FF2B5EF4-FFF2-40B4-BE49-F238E27FC236}">
                <a16:creationId xmlns:a16="http://schemas.microsoft.com/office/drawing/2014/main" id="{0B8C1E20-A64B-344E-9B21-0DE4B9D349D0}"/>
              </a:ext>
            </a:extLst>
          </p:cNvPr>
          <p:cNvSpPr txBox="1">
            <a:spLocks/>
          </p:cNvSpPr>
          <p:nvPr/>
        </p:nvSpPr>
        <p:spPr>
          <a:xfrm>
            <a:off x="2116905" y="1761105"/>
            <a:ext cx="9579039" cy="3616807"/>
          </a:xfrm>
          <a:prstGeom prst="rect">
            <a:avLst/>
          </a:prstGeom>
        </p:spPr>
        <p:txBody>
          <a:bodyPr vert="horz" lIns="91440" tIns="45720" rIns="91440" bIns="45720" numCol="2"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buFont typeface="Verdana" pitchFamily="34" charset="0"/>
              <a:buNone/>
            </a:pPr>
            <a:r>
              <a:rPr lang="en-US" sz="1500" b="1">
                <a:latin typeface="Arial"/>
                <a:cs typeface="Arial"/>
              </a:rPr>
              <a:t>SCENARIO B</a:t>
            </a:r>
          </a:p>
          <a:p>
            <a:pPr marL="0" indent="0">
              <a:buFont typeface="Verdana" pitchFamily="34" charset="0"/>
              <a:buNone/>
            </a:pPr>
            <a:r>
              <a:rPr lang="en-US" sz="1500">
                <a:latin typeface="Arial"/>
                <a:cs typeface="Arial"/>
              </a:rPr>
              <a:t>An AP coordinator at a school in the United States needs to switch a student from the paper and pencil exam for AP Calculus AB during Administration 1 to the paper and pencil exam for AP Calculus AB during Administration 2. During Administration 2, AP Calculus AB exam is scheduled for </a:t>
            </a:r>
            <a:r>
              <a:rPr lang="en-US" sz="1500" b="1">
                <a:latin typeface="Arial"/>
                <a:cs typeface="Arial"/>
              </a:rPr>
              <a:t>May 24 </a:t>
            </a:r>
            <a:r>
              <a:rPr lang="en-US" sz="1500">
                <a:latin typeface="Arial"/>
                <a:cs typeface="Arial"/>
              </a:rPr>
              <a:t>at 8 a.m. local time.</a:t>
            </a:r>
          </a:p>
          <a:p>
            <a:pPr marL="0" indent="0">
              <a:buFont typeface="Verdana" pitchFamily="34" charset="0"/>
              <a:buNone/>
            </a:pPr>
            <a:endParaRPr lang="en-US" sz="1500">
              <a:latin typeface="Arial"/>
              <a:cs typeface="Arial"/>
            </a:endParaRPr>
          </a:p>
          <a:p>
            <a:pPr marL="0" indent="0">
              <a:buFont typeface="Verdana" pitchFamily="34" charset="0"/>
              <a:buNone/>
            </a:pPr>
            <a:r>
              <a:rPr lang="en-US" altLang="zh-CN" sz="1700" b="1">
                <a:solidFill>
                  <a:schemeClr val="accent3"/>
                </a:solidFill>
                <a:cs typeface="Arial"/>
              </a:rPr>
              <a:t>What's the deadline for the AP coordinator to make this switch and assign the student to Administration 2 for AP Calculus AB for an exam in the United States?</a:t>
            </a:r>
          </a:p>
          <a:p>
            <a:pPr marL="0" indent="0">
              <a:buFont typeface="Verdana" pitchFamily="34" charset="0"/>
              <a:buNone/>
            </a:pPr>
            <a:endParaRPr lang="en-US" sz="1500" b="1">
              <a:latin typeface="Arial"/>
              <a:cs typeface="Arial"/>
            </a:endParaRPr>
          </a:p>
          <a:p>
            <a:pPr marL="0" indent="0">
              <a:buFont typeface="Verdana" pitchFamily="34" charset="0"/>
              <a:buNone/>
            </a:pPr>
            <a:endParaRPr lang="en-US" sz="1500" b="1">
              <a:latin typeface="Arial"/>
              <a:cs typeface="Arial"/>
            </a:endParaRPr>
          </a:p>
          <a:p>
            <a:pPr marL="0" indent="0">
              <a:buFont typeface="Verdana" pitchFamily="34" charset="0"/>
              <a:buNone/>
            </a:pPr>
            <a:endParaRPr lang="en-US" sz="1500" b="1">
              <a:latin typeface="Arial"/>
              <a:cs typeface="Arial"/>
            </a:endParaRPr>
          </a:p>
          <a:p>
            <a:pPr marL="0" indent="0">
              <a:buFont typeface="Verdana" pitchFamily="34" charset="0"/>
              <a:buNone/>
            </a:pPr>
            <a:endParaRPr lang="en-US" sz="1500" b="1">
              <a:latin typeface="Arial"/>
              <a:cs typeface="Arial"/>
            </a:endParaRPr>
          </a:p>
          <a:p>
            <a:pPr marL="0" indent="0">
              <a:buFont typeface="Verdana" pitchFamily="34" charset="0"/>
              <a:buNone/>
            </a:pPr>
            <a:endParaRPr lang="en-US" sz="1500" b="1">
              <a:latin typeface="Arial"/>
              <a:cs typeface="Arial"/>
            </a:endParaRPr>
          </a:p>
          <a:p>
            <a:pPr marL="0" indent="0">
              <a:buFont typeface="Verdana" pitchFamily="34" charset="0"/>
              <a:buNone/>
            </a:pPr>
            <a:r>
              <a:rPr lang="en-US" sz="1500" b="1">
                <a:latin typeface="Arial"/>
                <a:cs typeface="Arial"/>
              </a:rPr>
              <a:t>SOLUTION </a:t>
            </a:r>
          </a:p>
          <a:p>
            <a:pPr marL="0" indent="0">
              <a:buFont typeface="Verdana" pitchFamily="34" charset="0"/>
              <a:buNone/>
            </a:pPr>
            <a:r>
              <a:rPr lang="en-US" sz="1500">
                <a:latin typeface="Arial"/>
                <a:cs typeface="Arial"/>
              </a:rPr>
              <a:t>The deadline for the AP coordinator to assign the student to AP Calculus AB for Administration 2 is </a:t>
            </a:r>
            <a:r>
              <a:rPr lang="en-US" sz="1500" b="1">
                <a:latin typeface="Arial"/>
                <a:cs typeface="Arial"/>
              </a:rPr>
              <a:t>April 1</a:t>
            </a:r>
            <a:r>
              <a:rPr lang="en-US" sz="1500">
                <a:latin typeface="Arial"/>
                <a:cs typeface="Arial"/>
              </a:rPr>
              <a:t> because that's the deadline to assign a student to paper and pencil exams or Chinese and Japanese exams for any administration.</a:t>
            </a:r>
          </a:p>
          <a:p>
            <a:pPr marL="0" lvl="0" indent="0" defTabSz="914400" fontAlgn="auto">
              <a:spcBef>
                <a:spcPts val="0"/>
              </a:spcBef>
              <a:spcAft>
                <a:spcPts val="0"/>
              </a:spcAft>
              <a:buClrTx/>
              <a:buSzTx/>
              <a:buNone/>
            </a:pPr>
            <a:endParaRPr lang="en-US" sz="1500" noProof="0">
              <a:solidFill>
                <a:srgbClr val="1E1E1E"/>
              </a:solidFill>
            </a:endParaRPr>
          </a:p>
          <a:p>
            <a:pPr marL="0" lvl="0" indent="0" defTabSz="914400" fontAlgn="auto">
              <a:spcBef>
                <a:spcPts val="0"/>
              </a:spcBef>
              <a:spcAft>
                <a:spcPts val="0"/>
              </a:spcAft>
              <a:buClrTx/>
              <a:buSzTx/>
              <a:buNone/>
            </a:pPr>
            <a:r>
              <a:rPr lang="en-US" sz="1500" b="1" noProof="0">
                <a:solidFill>
                  <a:srgbClr val="1E1E1E"/>
                </a:solidFill>
              </a:rPr>
              <a:t>Paper Makeup Deadline: </a:t>
            </a:r>
          </a:p>
          <a:p>
            <a:pPr marL="0" lvl="0" indent="0" defTabSz="914400" fontAlgn="auto">
              <a:spcBef>
                <a:spcPts val="0"/>
              </a:spcBef>
              <a:spcAft>
                <a:spcPts val="0"/>
              </a:spcAft>
              <a:buClrTx/>
              <a:buSzTx/>
              <a:buNone/>
            </a:pPr>
            <a:r>
              <a:rPr lang="en-US" sz="1500" noProof="0">
                <a:solidFill>
                  <a:srgbClr val="1E1E1E"/>
                </a:solidFill>
              </a:rPr>
              <a:t>If something unexpected occurs that requires a school to move students to a different paper and pencil exam date—such as an illness, incident, or unforeseen school closure—then schools may switch an existing exam order to a different available paper and pencil date in AP Registration and Ordering by</a:t>
            </a:r>
            <a:r>
              <a:rPr lang="en-US" sz="1500" b="1" noProof="0">
                <a:solidFill>
                  <a:srgbClr val="1E1E1E"/>
                </a:solidFill>
              </a:rPr>
              <a:t> May 7</a:t>
            </a:r>
            <a:r>
              <a:rPr lang="en-US" sz="1500" noProof="0">
                <a:solidFill>
                  <a:srgbClr val="1E1E1E"/>
                </a:solidFill>
              </a:rPr>
              <a:t> (outside U.S.) and </a:t>
            </a:r>
            <a:r>
              <a:rPr lang="en-US" sz="1500" b="1" noProof="0">
                <a:solidFill>
                  <a:srgbClr val="1E1E1E"/>
                </a:solidFill>
              </a:rPr>
              <a:t>May 14</a:t>
            </a:r>
            <a:r>
              <a:rPr lang="en-US" sz="1500" noProof="0">
                <a:solidFill>
                  <a:srgbClr val="1E1E1E"/>
                </a:solidFill>
              </a:rPr>
              <a:t> (U.S.) for Administration 2 and </a:t>
            </a:r>
            <a:r>
              <a:rPr lang="en-US" sz="1500" b="1" noProof="0">
                <a:solidFill>
                  <a:srgbClr val="1E1E1E"/>
                </a:solidFill>
              </a:rPr>
              <a:t>May 26 </a:t>
            </a:r>
            <a:r>
              <a:rPr lang="en-US" sz="1500" noProof="0">
                <a:solidFill>
                  <a:srgbClr val="1E1E1E"/>
                </a:solidFill>
              </a:rPr>
              <a:t>(all locations) for Administration 3.</a:t>
            </a:r>
          </a:p>
          <a:p>
            <a:pPr marL="0" indent="0">
              <a:buFont typeface="Verdana" pitchFamily="34" charset="0"/>
              <a:buNone/>
            </a:pPr>
            <a:r>
              <a:rPr lang="en-US" sz="1500">
                <a:latin typeface="Arial"/>
                <a:cs typeface="Arial"/>
              </a:rPr>
              <a:t> </a:t>
            </a:r>
            <a:endParaRPr lang="en-US" sz="1500"/>
          </a:p>
          <a:p>
            <a:pPr marL="0" indent="0">
              <a:buFont typeface="Verdana" pitchFamily="34" charset="0"/>
              <a:buNone/>
            </a:pPr>
            <a:endParaRPr lang="en-US" sz="1500" b="1"/>
          </a:p>
        </p:txBody>
      </p:sp>
    </p:spTree>
    <p:extLst>
      <p:ext uri="{BB962C8B-B14F-4D97-AF65-F5344CB8AC3E}">
        <p14:creationId xmlns:p14="http://schemas.microsoft.com/office/powerpoint/2010/main" val="10017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D6E01-D4D4-48C6-B129-F2BABF087E78}"/>
              </a:ext>
            </a:extLst>
          </p:cNvPr>
          <p:cNvSpPr>
            <a:spLocks noGrp="1"/>
          </p:cNvSpPr>
          <p:nvPr>
            <p:ph type="title"/>
          </p:nvPr>
        </p:nvSpPr>
        <p:spPr/>
        <p:txBody>
          <a:bodyPr/>
          <a:lstStyle/>
          <a:p>
            <a:r>
              <a:rPr lang="en-US" sz="3200"/>
              <a:t>Scenario C</a:t>
            </a:r>
          </a:p>
        </p:txBody>
      </p:sp>
      <p:grpSp>
        <p:nvGrpSpPr>
          <p:cNvPr id="9" name="Group 8">
            <a:extLst>
              <a:ext uri="{FF2B5EF4-FFF2-40B4-BE49-F238E27FC236}">
                <a16:creationId xmlns:a16="http://schemas.microsoft.com/office/drawing/2014/main" id="{2A10AD73-0EF1-41AA-AD82-047A4B8C0D76}"/>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09F04BB0-ACD3-4BF4-8DF0-C5626F2727F5}"/>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430C093-602F-4583-9752-01879BCE274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3" name="Picture 12">
              <a:extLst>
                <a:ext uri="{FF2B5EF4-FFF2-40B4-BE49-F238E27FC236}">
                  <a16:creationId xmlns:a16="http://schemas.microsoft.com/office/drawing/2014/main" id="{58BA312C-B484-499C-94AB-7DC3BF090A39}"/>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14" name="Subtitle 2">
            <a:extLst>
              <a:ext uri="{FF2B5EF4-FFF2-40B4-BE49-F238E27FC236}">
                <a16:creationId xmlns:a16="http://schemas.microsoft.com/office/drawing/2014/main" id="{0F48A823-3FC3-C34D-BC1B-E82FC84A56AF}"/>
              </a:ext>
            </a:extLst>
          </p:cNvPr>
          <p:cNvSpPr>
            <a:spLocks noGrp="1"/>
          </p:cNvSpPr>
          <p:nvPr>
            <p:ph type="subTitle" idx="1"/>
          </p:nvPr>
        </p:nvSpPr>
        <p:spPr>
          <a:xfrm>
            <a:off x="2117660" y="1078726"/>
            <a:ext cx="8436685" cy="534662"/>
          </a:xfrm>
        </p:spPr>
        <p:txBody>
          <a:bodyPr/>
          <a:lstStyle/>
          <a:p>
            <a:r>
              <a:rPr lang="en-US" sz="1800">
                <a:cs typeface="Arial"/>
              </a:rPr>
              <a:t>An example for moving students from later exam date to an earlier exam date</a:t>
            </a:r>
          </a:p>
        </p:txBody>
      </p:sp>
      <p:sp>
        <p:nvSpPr>
          <p:cNvPr id="15" name="Text Placeholder 1">
            <a:extLst>
              <a:ext uri="{FF2B5EF4-FFF2-40B4-BE49-F238E27FC236}">
                <a16:creationId xmlns:a16="http://schemas.microsoft.com/office/drawing/2014/main" id="{0B8C1E20-A64B-344E-9B21-0DE4B9D349D0}"/>
              </a:ext>
            </a:extLst>
          </p:cNvPr>
          <p:cNvSpPr txBox="1">
            <a:spLocks/>
          </p:cNvSpPr>
          <p:nvPr/>
        </p:nvSpPr>
        <p:spPr>
          <a:xfrm>
            <a:off x="2116905" y="1761104"/>
            <a:ext cx="9579039" cy="4018169"/>
          </a:xfrm>
          <a:prstGeom prst="rect">
            <a:avLst/>
          </a:prstGeom>
        </p:spPr>
        <p:txBody>
          <a:bodyPr vert="horz" lIns="91440" tIns="45720" rIns="91440" bIns="45720" numCol="2"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buFont typeface="Verdana" pitchFamily="34" charset="0"/>
              <a:buNone/>
            </a:pPr>
            <a:r>
              <a:rPr lang="en-US" sz="1500" b="1" dirty="0">
                <a:latin typeface="Arial"/>
                <a:cs typeface="Arial"/>
              </a:rPr>
              <a:t>SCENARIO C</a:t>
            </a:r>
          </a:p>
          <a:p>
            <a:pPr marL="0" indent="0">
              <a:buNone/>
            </a:pPr>
            <a:r>
              <a:rPr lang="en-US" sz="1500" dirty="0">
                <a:latin typeface="Arial"/>
                <a:cs typeface="Arial"/>
              </a:rPr>
              <a:t>An AP coordinator at a school in the United States needs to switch a student from the digital exam for AP English Literature and Composition during Administration 2 to the paper and pencil exam for AP English Literature and Composition during Administration 1. During Administration 1, the AP English Literature and Composition Exam is scheduled for </a:t>
            </a:r>
            <a:r>
              <a:rPr lang="en-US" sz="1500" b="1" dirty="0">
                <a:latin typeface="Arial"/>
                <a:cs typeface="Arial"/>
              </a:rPr>
              <a:t>May 5</a:t>
            </a:r>
            <a:r>
              <a:rPr lang="en-US" sz="1500" dirty="0">
                <a:latin typeface="Arial"/>
                <a:cs typeface="Arial"/>
              </a:rPr>
              <a:t> at 8 a.m. local time.</a:t>
            </a:r>
          </a:p>
          <a:p>
            <a:pPr marL="0" indent="0">
              <a:buFont typeface="Verdana" pitchFamily="34" charset="0"/>
              <a:buNone/>
            </a:pPr>
            <a:endParaRPr lang="en-US" sz="1500" dirty="0">
              <a:latin typeface="Arial"/>
              <a:cs typeface="Arial"/>
            </a:endParaRPr>
          </a:p>
          <a:p>
            <a:pPr marL="0" indent="0">
              <a:buNone/>
            </a:pPr>
            <a:r>
              <a:rPr lang="en-US" altLang="zh-CN" sz="1700" b="1" dirty="0">
                <a:solidFill>
                  <a:schemeClr val="accent3"/>
                </a:solidFill>
                <a:cs typeface="Arial"/>
              </a:rPr>
              <a:t>What's the deadline for the AP coordinator to make this switch and assign the student to Administration 1 for AP English Literature and Composition for an exam in the United States?</a:t>
            </a:r>
            <a:endParaRPr lang="en-US" sz="1500" b="1" dirty="0">
              <a:latin typeface="Arial"/>
              <a:cs typeface="Arial"/>
            </a:endParaRPr>
          </a:p>
          <a:p>
            <a:pPr marL="0" indent="0">
              <a:buFont typeface="Verdana" pitchFamily="34" charset="0"/>
              <a:buNone/>
            </a:pPr>
            <a:r>
              <a:rPr lang="en-US" sz="1500" b="1" dirty="0">
                <a:latin typeface="Arial"/>
                <a:cs typeface="Arial"/>
              </a:rPr>
              <a:t>SOLUTION </a:t>
            </a:r>
          </a:p>
          <a:p>
            <a:pPr marL="0" indent="0">
              <a:buNone/>
            </a:pPr>
            <a:r>
              <a:rPr lang="en-US" sz="1500" dirty="0">
                <a:latin typeface="Arial"/>
                <a:cs typeface="Arial"/>
              </a:rPr>
              <a:t>The deadline for the AP coordinator to assign the student to AP English Literature and Composition for Administration 1 is </a:t>
            </a:r>
            <a:r>
              <a:rPr lang="en-US" sz="1500" b="1" dirty="0">
                <a:latin typeface="Arial"/>
                <a:cs typeface="Arial"/>
              </a:rPr>
              <a:t>April 1</a:t>
            </a:r>
            <a:r>
              <a:rPr lang="en-US" sz="1500" dirty="0">
                <a:latin typeface="Arial"/>
                <a:cs typeface="Arial"/>
              </a:rPr>
              <a:t> because that's the deadline to indicate a student’s intent to take paper and pencil exams or Chinese and Japanese exams for any administration.</a:t>
            </a:r>
          </a:p>
          <a:p>
            <a:pPr marL="0" indent="0">
              <a:buNone/>
            </a:pPr>
            <a:r>
              <a:rPr lang="en-US" sz="1500" dirty="0">
                <a:latin typeface="Arial"/>
                <a:cs typeface="Arial"/>
              </a:rPr>
              <a:t>Paper and pencil exams in Administration 1 cannot be ordered after </a:t>
            </a:r>
            <a:r>
              <a:rPr lang="en-US" sz="1500" b="1" dirty="0">
                <a:latin typeface="Arial"/>
                <a:cs typeface="Arial"/>
              </a:rPr>
              <a:t>April 1</a:t>
            </a:r>
            <a:r>
              <a:rPr lang="en-US" sz="1500" dirty="0">
                <a:latin typeface="Arial"/>
                <a:cs typeface="Arial"/>
              </a:rPr>
              <a:t>. </a:t>
            </a:r>
          </a:p>
        </p:txBody>
      </p:sp>
    </p:spTree>
    <p:extLst>
      <p:ext uri="{BB962C8B-B14F-4D97-AF65-F5344CB8AC3E}">
        <p14:creationId xmlns:p14="http://schemas.microsoft.com/office/powerpoint/2010/main" val="42323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75572-3A3E-412F-A503-825285E8F3DE}"/>
              </a:ext>
            </a:extLst>
          </p:cNvPr>
          <p:cNvSpPr>
            <a:spLocks noGrp="1"/>
          </p:cNvSpPr>
          <p:nvPr>
            <p:ph type="body" sz="quarter" idx="10"/>
          </p:nvPr>
        </p:nvSpPr>
        <p:spPr>
          <a:xfrm>
            <a:off x="2117661" y="4209963"/>
            <a:ext cx="9794487" cy="2129346"/>
          </a:xfrm>
        </p:spPr>
        <p:txBody>
          <a:bodyPr>
            <a:normAutofit/>
          </a:bodyPr>
          <a:lstStyle/>
          <a:p>
            <a:pPr marL="0" indent="0">
              <a:spcBef>
                <a:spcPts val="300"/>
              </a:spcBef>
              <a:buNone/>
            </a:pPr>
            <a:r>
              <a:rPr lang="en-US" sz="1600">
                <a:latin typeface="Arial"/>
                <a:cs typeface="Arial"/>
              </a:rPr>
              <a:t>Watch the AP Quick Start video to see how AP coordinators can:</a:t>
            </a:r>
          </a:p>
          <a:p>
            <a:pPr marL="257175" indent="-257175">
              <a:spcBef>
                <a:spcPts val="300"/>
              </a:spcBef>
              <a:buFont typeface="Arial" panose="020B0604020202020204" pitchFamily="34" charset="0"/>
              <a:buChar char="•"/>
            </a:pPr>
            <a:r>
              <a:rPr lang="en-US" sz="1600" b="1">
                <a:solidFill>
                  <a:schemeClr val="accent3"/>
                </a:solidFill>
                <a:latin typeface="Arial"/>
                <a:cs typeface="Arial"/>
              </a:rPr>
              <a:t>Move</a:t>
            </a:r>
            <a:r>
              <a:rPr lang="en-US" sz="1600">
                <a:latin typeface="Arial"/>
                <a:cs typeface="Arial"/>
              </a:rPr>
              <a:t> </a:t>
            </a:r>
            <a:r>
              <a:rPr lang="en-US" sz="1600" b="1">
                <a:solidFill>
                  <a:schemeClr val="accent3"/>
                </a:solidFill>
                <a:latin typeface="Arial"/>
                <a:cs typeface="Arial"/>
              </a:rPr>
              <a:t>a student </a:t>
            </a:r>
            <a:r>
              <a:rPr lang="en-US" sz="1600">
                <a:latin typeface="Arial"/>
                <a:cs typeface="Arial"/>
              </a:rPr>
              <a:t>from Administration 1 to Administration 2.</a:t>
            </a:r>
            <a:endParaRPr lang="en-US" sz="1600"/>
          </a:p>
          <a:p>
            <a:pPr marL="257175" indent="-257175">
              <a:spcBef>
                <a:spcPts val="300"/>
              </a:spcBef>
              <a:buFont typeface="Arial" panose="020B0604020202020204" pitchFamily="34" charset="0"/>
              <a:buChar char="•"/>
            </a:pPr>
            <a:r>
              <a:rPr lang="en-US" sz="1600" b="1">
                <a:solidFill>
                  <a:schemeClr val="accent3"/>
                </a:solidFill>
                <a:latin typeface="Arial"/>
                <a:cs typeface="Arial"/>
              </a:rPr>
              <a:t>Move</a:t>
            </a:r>
            <a:r>
              <a:rPr lang="en-US" sz="1600">
                <a:latin typeface="Arial"/>
                <a:cs typeface="Arial"/>
              </a:rPr>
              <a:t> </a:t>
            </a:r>
            <a:r>
              <a:rPr lang="en-US" sz="1600" b="1">
                <a:solidFill>
                  <a:schemeClr val="accent3"/>
                </a:solidFill>
                <a:latin typeface="Arial"/>
                <a:cs typeface="Arial"/>
              </a:rPr>
              <a:t>one full section </a:t>
            </a:r>
            <a:r>
              <a:rPr lang="en-US" sz="1600">
                <a:latin typeface="Arial"/>
                <a:cs typeface="Arial"/>
              </a:rPr>
              <a:t>of an AP course from Administration 1 to Administration 2.</a:t>
            </a:r>
            <a:endParaRPr lang="en-US" sz="1600"/>
          </a:p>
          <a:p>
            <a:pPr marL="257175" indent="-257175">
              <a:spcBef>
                <a:spcPts val="300"/>
              </a:spcBef>
              <a:buFont typeface="Arial" panose="020B0604020202020204" pitchFamily="34" charset="0"/>
              <a:buChar char="•"/>
            </a:pPr>
            <a:r>
              <a:rPr lang="en-US" sz="1600" b="1">
                <a:solidFill>
                  <a:schemeClr val="accent3"/>
                </a:solidFill>
                <a:latin typeface="Arial"/>
                <a:cs typeface="Arial"/>
              </a:rPr>
              <a:t>Move an entire AP course </a:t>
            </a:r>
            <a:r>
              <a:rPr lang="en-US" sz="1600">
                <a:latin typeface="Arial"/>
                <a:cs typeface="Arial"/>
              </a:rPr>
              <a:t>(all students and sections) from Administration 1 to Administration 2.</a:t>
            </a:r>
            <a:endParaRPr lang="en-US" sz="1600"/>
          </a:p>
          <a:p>
            <a:pPr marL="257175" indent="-257175">
              <a:spcBef>
                <a:spcPts val="300"/>
              </a:spcBef>
              <a:buFont typeface="Arial" panose="020B0604020202020204" pitchFamily="34" charset="0"/>
              <a:buChar char="•"/>
            </a:pPr>
            <a:r>
              <a:rPr lang="en-US" sz="1600" b="1">
                <a:solidFill>
                  <a:schemeClr val="accent3"/>
                </a:solidFill>
                <a:latin typeface="Arial"/>
                <a:cs typeface="Arial"/>
              </a:rPr>
              <a:t>Manage testing accommodations </a:t>
            </a:r>
            <a:r>
              <a:rPr lang="en-US" sz="1600">
                <a:latin typeface="Arial"/>
                <a:cs typeface="Arial"/>
              </a:rPr>
              <a:t>when moving a student with approved accommodations from a paper and pencil exam to a digital exam.</a:t>
            </a:r>
            <a:endParaRPr lang="en-US" sz="1600"/>
          </a:p>
        </p:txBody>
      </p:sp>
      <p:sp>
        <p:nvSpPr>
          <p:cNvPr id="3" name="Subtitle 2">
            <a:extLst>
              <a:ext uri="{FF2B5EF4-FFF2-40B4-BE49-F238E27FC236}">
                <a16:creationId xmlns:a16="http://schemas.microsoft.com/office/drawing/2014/main" id="{87A6EBA4-F010-47D1-8977-77F1CBE0777C}"/>
              </a:ext>
            </a:extLst>
          </p:cNvPr>
          <p:cNvSpPr>
            <a:spLocks noGrp="1"/>
          </p:cNvSpPr>
          <p:nvPr>
            <p:ph type="subTitle" idx="1"/>
          </p:nvPr>
        </p:nvSpPr>
        <p:spPr>
          <a:xfrm>
            <a:off x="2117661" y="1078726"/>
            <a:ext cx="8201996" cy="534662"/>
          </a:xfrm>
        </p:spPr>
        <p:txBody>
          <a:bodyPr/>
          <a:lstStyle/>
          <a:p>
            <a:r>
              <a:rPr lang="en-US" sz="1800">
                <a:latin typeface="Arial" panose="020B0604020202020204" pitchFamily="34" charset="0"/>
              </a:rPr>
              <a:t>How to move students to later exam dates in AP Registration and Ordering</a:t>
            </a:r>
          </a:p>
        </p:txBody>
      </p:sp>
      <p:sp>
        <p:nvSpPr>
          <p:cNvPr id="4" name="Title 3">
            <a:extLst>
              <a:ext uri="{FF2B5EF4-FFF2-40B4-BE49-F238E27FC236}">
                <a16:creationId xmlns:a16="http://schemas.microsoft.com/office/drawing/2014/main" id="{86CACCD0-B16A-4F41-AE17-A5AB937AD7B9}"/>
              </a:ext>
            </a:extLst>
          </p:cNvPr>
          <p:cNvSpPr>
            <a:spLocks noGrp="1"/>
          </p:cNvSpPr>
          <p:nvPr>
            <p:ph type="title"/>
          </p:nvPr>
        </p:nvSpPr>
        <p:spPr/>
        <p:txBody>
          <a:bodyPr/>
          <a:lstStyle/>
          <a:p>
            <a:r>
              <a:rPr lang="en-US" sz="3400">
                <a:latin typeface="Arial"/>
                <a:cs typeface="Arial"/>
              </a:rPr>
              <a:t>Here’s What That Looks Like</a:t>
            </a:r>
          </a:p>
        </p:txBody>
      </p:sp>
      <p:pic>
        <p:nvPicPr>
          <p:cNvPr id="12" name="Picture 11">
            <a:extLst>
              <a:ext uri="{FF2B5EF4-FFF2-40B4-BE49-F238E27FC236}">
                <a16:creationId xmlns:a16="http://schemas.microsoft.com/office/drawing/2014/main" id="{337870F8-08B5-4FAD-83E3-BF8501B6ADAF}"/>
              </a:ext>
            </a:extLst>
          </p:cNvPr>
          <p:cNvPicPr>
            <a:picLocks noChangeAspect="1"/>
          </p:cNvPicPr>
          <p:nvPr/>
        </p:nvPicPr>
        <p:blipFill>
          <a:blip r:embed="rId3"/>
          <a:stretch>
            <a:fillRect/>
          </a:stretch>
        </p:blipFill>
        <p:spPr>
          <a:xfrm>
            <a:off x="10167974" y="5873236"/>
            <a:ext cx="194107" cy="242634"/>
          </a:xfrm>
          <a:prstGeom prst="rect">
            <a:avLst/>
          </a:prstGeom>
        </p:spPr>
      </p:pic>
      <p:pic>
        <p:nvPicPr>
          <p:cNvPr id="9" name="Picture 8">
            <a:hlinkClick r:id="rId4"/>
            <a:extLst>
              <a:ext uri="{FF2B5EF4-FFF2-40B4-BE49-F238E27FC236}">
                <a16:creationId xmlns:a16="http://schemas.microsoft.com/office/drawing/2014/main" id="{3BA2D463-D960-F642-90BD-F4A40CF67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017" y="1740545"/>
            <a:ext cx="3884650" cy="2185115"/>
          </a:xfrm>
          <a:prstGeom prst="rect">
            <a:avLst/>
          </a:prstGeom>
          <a:ln>
            <a:solidFill>
              <a:schemeClr val="bg1">
                <a:lumMod val="90000"/>
              </a:schemeClr>
            </a:solidFill>
          </a:ln>
        </p:spPr>
      </p:pic>
      <p:grpSp>
        <p:nvGrpSpPr>
          <p:cNvPr id="11" name="Group 10">
            <a:extLst>
              <a:ext uri="{FF2B5EF4-FFF2-40B4-BE49-F238E27FC236}">
                <a16:creationId xmlns:a16="http://schemas.microsoft.com/office/drawing/2014/main" id="{8A348C3B-E120-470C-8100-A14DEF916A5C}"/>
              </a:ext>
            </a:extLst>
          </p:cNvPr>
          <p:cNvGrpSpPr/>
          <p:nvPr/>
        </p:nvGrpSpPr>
        <p:grpSpPr>
          <a:xfrm>
            <a:off x="6090125" y="6339309"/>
            <a:ext cx="1771448" cy="389160"/>
            <a:chOff x="5898491" y="6339309"/>
            <a:chExt cx="1771448" cy="389160"/>
          </a:xfrm>
        </p:grpSpPr>
        <p:sp>
          <p:nvSpPr>
            <p:cNvPr id="15" name="Rectangle 14">
              <a:extLst>
                <a:ext uri="{FF2B5EF4-FFF2-40B4-BE49-F238E27FC236}">
                  <a16:creationId xmlns:a16="http://schemas.microsoft.com/office/drawing/2014/main" id="{48EC65FB-0B53-4F3D-8C36-990E3610B634}"/>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49C4AB79-95F5-4631-B2D3-FCFA5D9D444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9" name="Picture 18">
              <a:extLst>
                <a:ext uri="{FF2B5EF4-FFF2-40B4-BE49-F238E27FC236}">
                  <a16:creationId xmlns:a16="http://schemas.microsoft.com/office/drawing/2014/main" id="{2B7CB109-6B4F-4CA8-90EE-6A5191DF55DA}"/>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14" name="TextBox 13">
            <a:extLst>
              <a:ext uri="{FF2B5EF4-FFF2-40B4-BE49-F238E27FC236}">
                <a16:creationId xmlns:a16="http://schemas.microsoft.com/office/drawing/2014/main" id="{8F9E327F-3B26-7B46-B72A-1024D5CE7868}"/>
              </a:ext>
            </a:extLst>
          </p:cNvPr>
          <p:cNvSpPr txBox="1"/>
          <p:nvPr/>
        </p:nvSpPr>
        <p:spPr>
          <a:xfrm>
            <a:off x="7410621" y="2518589"/>
            <a:ext cx="3605062" cy="626701"/>
          </a:xfrm>
          <a:prstGeom prst="rect">
            <a:avLst/>
          </a:prstGeom>
          <a:noFill/>
        </p:spPr>
        <p:txBody>
          <a:bodyPr wrap="square" lIns="36000" tIns="36000" rIns="36000" bIns="36000" rtlCol="0" anchor="t">
            <a:spAutoFit/>
          </a:bodyPr>
          <a:lstStyle/>
          <a:p>
            <a:r>
              <a:rPr lang="en-US" b="1">
                <a:latin typeface="Arial" panose="020B0604020202020204" pitchFamily="34" charset="0"/>
                <a:cs typeface="Arial" panose="020B0604020202020204" pitchFamily="34" charset="0"/>
              </a:rPr>
              <a:t>Watch the AP </a:t>
            </a:r>
            <a:r>
              <a:rPr lang="en-US" b="1" i="1">
                <a:latin typeface="Arial" panose="020B0604020202020204" pitchFamily="34" charset="0"/>
                <a:cs typeface="Arial" panose="020B0604020202020204" pitchFamily="34" charset="0"/>
              </a:rPr>
              <a:t>Quick Start</a:t>
            </a:r>
          </a:p>
          <a:p>
            <a:r>
              <a:rPr lang="en-US" b="1">
                <a:solidFill>
                  <a:schemeClr val="accent3"/>
                </a:solidFill>
                <a:latin typeface="Arial" panose="020B0604020202020204" pitchFamily="34" charset="0"/>
                <a:cs typeface="Arial" panose="020B0604020202020204" pitchFamily="34" charset="0"/>
              </a:rPr>
              <a:t>youtu.be/6n2FAkdLfrg</a:t>
            </a:r>
          </a:p>
        </p:txBody>
      </p:sp>
      <p:pic>
        <p:nvPicPr>
          <p:cNvPr id="13" name="Picture 12">
            <a:extLst>
              <a:ext uri="{FF2B5EF4-FFF2-40B4-BE49-F238E27FC236}">
                <a16:creationId xmlns:a16="http://schemas.microsoft.com/office/drawing/2014/main" id="{367361B5-1A1B-684F-AC25-07AA764F7302}"/>
              </a:ext>
            </a:extLst>
          </p:cNvPr>
          <p:cNvPicPr>
            <a:picLocks noChangeAspect="1"/>
          </p:cNvPicPr>
          <p:nvPr/>
        </p:nvPicPr>
        <p:blipFill>
          <a:blip r:embed="rId6">
            <a:alphaModFix/>
          </a:blip>
          <a:stretch>
            <a:fillRect/>
          </a:stretch>
        </p:blipFill>
        <p:spPr>
          <a:xfrm>
            <a:off x="6569719" y="2480277"/>
            <a:ext cx="705650" cy="705650"/>
          </a:xfrm>
          <a:prstGeom prst="rect">
            <a:avLst/>
          </a:prstGeom>
        </p:spPr>
      </p:pic>
    </p:spTree>
    <p:extLst>
      <p:ext uri="{BB962C8B-B14F-4D97-AF65-F5344CB8AC3E}">
        <p14:creationId xmlns:p14="http://schemas.microsoft.com/office/powerpoint/2010/main" val="310546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926CF1-7B1B-4704-978D-7C71C11D0B31}"/>
              </a:ext>
            </a:extLst>
          </p:cNvPr>
          <p:cNvSpPr>
            <a:spLocks noGrp="1"/>
          </p:cNvSpPr>
          <p:nvPr>
            <p:ph type="subTitle" idx="1"/>
          </p:nvPr>
        </p:nvSpPr>
        <p:spPr>
          <a:xfrm>
            <a:off x="2117661" y="1000491"/>
            <a:ext cx="6511242" cy="534662"/>
          </a:xfrm>
        </p:spPr>
        <p:txBody>
          <a:bodyPr/>
          <a:lstStyle/>
          <a:p>
            <a:r>
              <a:rPr lang="en-US" sz="1800">
                <a:latin typeface="Arial" panose="020B0604020202020204" pitchFamily="34" charset="0"/>
              </a:rPr>
              <a:t>Actions in AP Registration and Ordering</a:t>
            </a:r>
          </a:p>
        </p:txBody>
      </p:sp>
      <p:sp>
        <p:nvSpPr>
          <p:cNvPr id="4" name="Title 3">
            <a:extLst>
              <a:ext uri="{FF2B5EF4-FFF2-40B4-BE49-F238E27FC236}">
                <a16:creationId xmlns:a16="http://schemas.microsoft.com/office/drawing/2014/main" id="{DA091D31-4C09-47EB-97DF-172A8F7D2694}"/>
              </a:ext>
            </a:extLst>
          </p:cNvPr>
          <p:cNvSpPr>
            <a:spLocks noGrp="1"/>
          </p:cNvSpPr>
          <p:nvPr>
            <p:ph type="title"/>
          </p:nvPr>
        </p:nvSpPr>
        <p:spPr/>
        <p:txBody>
          <a:bodyPr/>
          <a:lstStyle/>
          <a:p>
            <a:r>
              <a:rPr lang="en-US"/>
              <a:t>Changing a Student’s Exam Date</a:t>
            </a:r>
          </a:p>
        </p:txBody>
      </p:sp>
      <p:graphicFrame>
        <p:nvGraphicFramePr>
          <p:cNvPr id="2" name="Table 4">
            <a:extLst>
              <a:ext uri="{FF2B5EF4-FFF2-40B4-BE49-F238E27FC236}">
                <a16:creationId xmlns:a16="http://schemas.microsoft.com/office/drawing/2014/main" id="{9931F1D2-625C-496A-8FE6-EDCF987FE95E}"/>
              </a:ext>
            </a:extLst>
          </p:cNvPr>
          <p:cNvGraphicFramePr>
            <a:graphicFrameLocks noGrp="1"/>
          </p:cNvGraphicFramePr>
          <p:nvPr>
            <p:extLst>
              <p:ext uri="{D42A27DB-BD31-4B8C-83A1-F6EECF244321}">
                <p14:modId xmlns:p14="http://schemas.microsoft.com/office/powerpoint/2010/main" val="2161270129"/>
              </p:ext>
            </p:extLst>
          </p:nvPr>
        </p:nvGraphicFramePr>
        <p:xfrm>
          <a:off x="2117661" y="1467214"/>
          <a:ext cx="9579039" cy="3771798"/>
        </p:xfrm>
        <a:graphic>
          <a:graphicData uri="http://schemas.openxmlformats.org/drawingml/2006/table">
            <a:tbl>
              <a:tblPr firstRow="1" bandRow="1">
                <a:tableStyleId>{F5AB1C69-6EDB-4FF4-983F-18BD219EF322}</a:tableStyleId>
              </a:tblPr>
              <a:tblGrid>
                <a:gridCol w="3193013">
                  <a:extLst>
                    <a:ext uri="{9D8B030D-6E8A-4147-A177-3AD203B41FA5}">
                      <a16:colId xmlns:a16="http://schemas.microsoft.com/office/drawing/2014/main" val="4181648182"/>
                    </a:ext>
                  </a:extLst>
                </a:gridCol>
                <a:gridCol w="3193013">
                  <a:extLst>
                    <a:ext uri="{9D8B030D-6E8A-4147-A177-3AD203B41FA5}">
                      <a16:colId xmlns:a16="http://schemas.microsoft.com/office/drawing/2014/main" val="3492791963"/>
                    </a:ext>
                  </a:extLst>
                </a:gridCol>
                <a:gridCol w="3193013">
                  <a:extLst>
                    <a:ext uri="{9D8B030D-6E8A-4147-A177-3AD203B41FA5}">
                      <a16:colId xmlns:a16="http://schemas.microsoft.com/office/drawing/2014/main" val="1939311847"/>
                    </a:ext>
                  </a:extLst>
                </a:gridCol>
              </a:tblGrid>
              <a:tr h="646971">
                <a:tc>
                  <a:txBody>
                    <a:bodyPr/>
                    <a:lstStyle/>
                    <a:p>
                      <a:pPr marL="465455" marR="0" lvl="1" indent="0" algn="l" defTabSz="931678"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2"/>
                          </a:solidFill>
                          <a:effectLst/>
                          <a:uLnTx/>
                          <a:uFillTx/>
                          <a:latin typeface="Arial"/>
                          <a:cs typeface="Arial"/>
                        </a:rPr>
                        <a:t>Switch a Student’s</a:t>
                      </a:r>
                      <a:br>
                        <a:rPr kumimoji="0" lang="en-US" sz="1200" b="1" u="none" strike="noStrike" kern="1200" cap="none" spc="0" normalizeH="0" baseline="0" noProof="0">
                          <a:ln>
                            <a:noFill/>
                          </a:ln>
                          <a:solidFill>
                            <a:srgbClr val="FFFFFF"/>
                          </a:solidFill>
                          <a:effectLst/>
                          <a:uLnTx/>
                          <a:uFillTx/>
                          <a:latin typeface="Arial"/>
                          <a:cs typeface="Arial"/>
                        </a:rPr>
                      </a:br>
                      <a:r>
                        <a:rPr kumimoji="0" lang="en-US" sz="1200" b="1" u="none" strike="noStrike" kern="1200" cap="none" spc="0" normalizeH="0" baseline="0" noProof="0">
                          <a:ln>
                            <a:noFill/>
                          </a:ln>
                          <a:solidFill>
                            <a:schemeClr val="tx2"/>
                          </a:solidFill>
                          <a:effectLst/>
                          <a:uLnTx/>
                          <a:uFillTx/>
                          <a:latin typeface="Arial"/>
                          <a:cs typeface="Arial"/>
                        </a:rPr>
                        <a:t>Exam Date in APRO</a:t>
                      </a:r>
                      <a:endParaRPr kumimoji="0" lang="en-US" sz="1200" b="1" i="0" u="none" strike="noStrike" kern="1200" cap="none" spc="0" normalizeH="0" baseline="0" noProof="0">
                        <a:ln>
                          <a:noFill/>
                        </a:ln>
                        <a:solidFill>
                          <a:schemeClr val="tx2"/>
                        </a:solidFill>
                        <a:effectLst/>
                        <a:uLnTx/>
                        <a:uFillTx/>
                        <a:latin typeface="Arial"/>
                        <a:cs typeface="Arial"/>
                      </a:endParaRPr>
                    </a:p>
                  </a:txBody>
                  <a:tcPr marT="9144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465455" marR="0" lvl="1" indent="0" algn="l" defTabSz="931678"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2"/>
                          </a:solidFill>
                          <a:effectLst/>
                          <a:uLnTx/>
                          <a:uFillTx/>
                          <a:latin typeface="Arial"/>
                          <a:cs typeface="Arial"/>
                        </a:rPr>
                        <a:t>Indicate Reasons for</a:t>
                      </a:r>
                      <a:br>
                        <a:rPr kumimoji="0" lang="en-US" sz="1200" b="1" u="none" strike="noStrike" kern="1200" cap="none" spc="0" normalizeH="0" baseline="0" noProof="0">
                          <a:ln>
                            <a:noFill/>
                          </a:ln>
                          <a:solidFill>
                            <a:srgbClr val="FFFFFF"/>
                          </a:solidFill>
                          <a:effectLst/>
                          <a:uLnTx/>
                          <a:uFillTx/>
                          <a:latin typeface="Arial"/>
                          <a:cs typeface="Arial"/>
                        </a:rPr>
                      </a:br>
                      <a:r>
                        <a:rPr kumimoji="0" lang="en-US" sz="1200" b="1" u="none" strike="noStrike" kern="1200" cap="none" spc="0" normalizeH="0" baseline="0" noProof="0">
                          <a:ln>
                            <a:noFill/>
                          </a:ln>
                          <a:solidFill>
                            <a:schemeClr val="tx2"/>
                          </a:solidFill>
                          <a:effectLst/>
                          <a:uLnTx/>
                          <a:uFillTx/>
                          <a:latin typeface="Arial"/>
                          <a:cs typeface="Arial"/>
                        </a:rPr>
                        <a:t>Changing Exam Date</a:t>
                      </a:r>
                      <a:endParaRPr kumimoji="0" lang="en-US" sz="1200" b="1" i="0" u="none" strike="noStrike" kern="1200" cap="none" spc="0" normalizeH="0" baseline="0" noProof="0">
                        <a:ln>
                          <a:noFill/>
                        </a:ln>
                        <a:solidFill>
                          <a:schemeClr val="tx2"/>
                        </a:solidFill>
                        <a:effectLst/>
                        <a:uLnTx/>
                        <a:uFillTx/>
                        <a:latin typeface="Arial"/>
                        <a:cs typeface="Arial"/>
                      </a:endParaRPr>
                    </a:p>
                  </a:txBody>
                  <a:tcPr marT="9144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465455" marR="0" lvl="1" indent="0" algn="l" defTabSz="931678" rtl="0" eaLnBrk="1" fontAlgn="auto" latinLnBrk="0" hangingPunct="1">
                        <a:lnSpc>
                          <a:spcPct val="100000"/>
                        </a:lnSpc>
                        <a:spcBef>
                          <a:spcPts val="0"/>
                        </a:spcBef>
                        <a:spcAft>
                          <a:spcPts val="0"/>
                        </a:spcAft>
                        <a:buClrTx/>
                        <a:buSzTx/>
                        <a:buFontTx/>
                        <a:buNone/>
                        <a:tabLst/>
                        <a:defRPr/>
                      </a:pPr>
                      <a:r>
                        <a:rPr lang="en-US" sz="1200" b="1">
                          <a:solidFill>
                            <a:schemeClr val="tx2"/>
                          </a:solidFill>
                          <a:latin typeface="Arial"/>
                          <a:cs typeface="Arial"/>
                        </a:rPr>
                        <a:t>Confirm Accommodations for Digital Exams (if applicable)</a:t>
                      </a:r>
                      <a:endParaRPr lang="en-US" sz="1200">
                        <a:solidFill>
                          <a:schemeClr val="tx2"/>
                        </a:solidFill>
                        <a:latin typeface="Arial"/>
                        <a:cs typeface="Arial"/>
                      </a:endParaRPr>
                    </a:p>
                  </a:txBody>
                  <a:tcPr marT="9144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91835233"/>
                  </a:ext>
                </a:extLst>
              </a:tr>
              <a:tr h="3124827">
                <a:tc>
                  <a:txBody>
                    <a:bodyPr/>
                    <a:lstStyle/>
                    <a:p>
                      <a:pPr marL="0" indent="0">
                        <a:spcBef>
                          <a:spcPts val="600"/>
                        </a:spcBef>
                        <a:spcAft>
                          <a:spcPts val="600"/>
                        </a:spcAft>
                        <a:buNone/>
                      </a:pPr>
                      <a:r>
                        <a:rPr lang="en-US" sz="1200">
                          <a:latin typeface="Arial"/>
                          <a:cs typeface="Arial"/>
                        </a:rPr>
                        <a:t>To switch a student’s exam date:</a:t>
                      </a:r>
                    </a:p>
                    <a:p>
                      <a:pPr marL="342900" indent="-342900">
                        <a:spcAft>
                          <a:spcPts val="600"/>
                        </a:spcAft>
                        <a:buAutoNum type="arabicPeriod"/>
                      </a:pPr>
                      <a:r>
                        <a:rPr lang="en-US" sz="1200" b="1">
                          <a:latin typeface="Arial"/>
                          <a:cs typeface="Arial"/>
                        </a:rPr>
                        <a:t>Find the Student in APRO: </a:t>
                      </a:r>
                      <a:r>
                        <a:rPr lang="en-US" sz="1200">
                          <a:latin typeface="Arial"/>
                          <a:cs typeface="Arial"/>
                        </a:rPr>
                        <a:t>Go to the student roster in APRO.</a:t>
                      </a:r>
                    </a:p>
                    <a:p>
                      <a:pPr marL="342900" indent="-342900">
                        <a:spcAft>
                          <a:spcPts val="600"/>
                        </a:spcAft>
                        <a:buAutoNum type="arabicPeriod"/>
                      </a:pPr>
                      <a:r>
                        <a:rPr lang="en-US" sz="1200" b="1">
                          <a:latin typeface="Arial"/>
                          <a:cs typeface="Arial"/>
                        </a:rPr>
                        <a:t>Select New Exam Date: </a:t>
                      </a:r>
                      <a:r>
                        <a:rPr lang="en-US" sz="1200">
                          <a:latin typeface="Arial"/>
                          <a:cs typeface="Arial"/>
                        </a:rPr>
                        <a:t>From the Exam Date column, select the new exam date. </a:t>
                      </a:r>
                    </a:p>
                    <a:p>
                      <a:pPr marL="342900" indent="-342900">
                        <a:spcAft>
                          <a:spcPts val="600"/>
                        </a:spcAft>
                        <a:buAutoNum type="arabicPeriod"/>
                      </a:pPr>
                      <a:r>
                        <a:rPr lang="en-US" sz="1200" b="1">
                          <a:latin typeface="Arial"/>
                          <a:cs typeface="Arial"/>
                        </a:rPr>
                        <a:t>Provide Details</a:t>
                      </a:r>
                      <a:r>
                        <a:rPr lang="en-US" sz="1200">
                          <a:latin typeface="Arial"/>
                          <a:cs typeface="Arial"/>
                        </a:rPr>
                        <a:t>: After selecting the new exam date, a screen will </a:t>
                      </a:r>
                      <a:r>
                        <a:rPr lang="en-US" sz="1200">
                          <a:solidFill>
                            <a:schemeClr val="tx1"/>
                          </a:solidFill>
                          <a:latin typeface="Arial"/>
                          <a:cs typeface="Arial"/>
                        </a:rPr>
                        <a:t>pop up asking </a:t>
                      </a:r>
                      <a:r>
                        <a:rPr lang="en-US" sz="1200">
                          <a:latin typeface="Arial"/>
                          <a:cs typeface="Arial"/>
                        </a:rPr>
                        <a:t>for additional details to finalize the change.</a:t>
                      </a:r>
                    </a:p>
                    <a:p>
                      <a:pPr marL="342900" indent="-342900">
                        <a:spcAft>
                          <a:spcPts val="600"/>
                        </a:spcAft>
                        <a:buFont typeface="Verdana" pitchFamily="34" charset="0"/>
                        <a:buAutoNum type="arabicPeriod"/>
                      </a:pPr>
                      <a:r>
                        <a:rPr lang="en-US" sz="1200" b="1">
                          <a:latin typeface="Arial"/>
                          <a:cs typeface="Arial"/>
                        </a:rPr>
                        <a:t>Submit Changes: </a:t>
                      </a:r>
                      <a:r>
                        <a:rPr lang="en-US" sz="1200">
                          <a:latin typeface="Arial"/>
                          <a:cs typeface="Arial"/>
                        </a:rPr>
                        <a:t>After making changes to any exam dates, go to the </a:t>
                      </a:r>
                      <a:r>
                        <a:rPr lang="en-US" sz="1200">
                          <a:solidFill>
                            <a:schemeClr val="tx1"/>
                          </a:solidFill>
                          <a:latin typeface="Arial"/>
                          <a:cs typeface="Arial"/>
                        </a:rPr>
                        <a:t>Orders page. Submit </a:t>
                      </a:r>
                      <a:r>
                        <a:rPr lang="en-US" sz="1200">
                          <a:latin typeface="Arial"/>
                          <a:cs typeface="Arial"/>
                        </a:rPr>
                        <a:t>the changes.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17145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1200" b="0" u="none" strike="noStrike" kern="1200" cap="none" spc="0" normalizeH="0" baseline="0" noProof="0">
                          <a:ln>
                            <a:noFill/>
                          </a:ln>
                          <a:solidFill>
                            <a:schemeClr val="tx1"/>
                          </a:solidFill>
                          <a:effectLst/>
                          <a:uLnTx/>
                          <a:uFillTx/>
                          <a:latin typeface="Arial"/>
                          <a:cs typeface="Arial"/>
                        </a:rPr>
                        <a:t>Most reasons for late testing dates </a:t>
                      </a:r>
                      <a:r>
                        <a:rPr lang="en-US" sz="1200" b="0" u="none" strike="noStrike" kern="1200" cap="none" spc="0" normalizeH="0" baseline="0" noProof="0">
                          <a:ln>
                            <a:noFill/>
                          </a:ln>
                          <a:solidFill>
                            <a:schemeClr val="tx1"/>
                          </a:solidFill>
                          <a:effectLst/>
                          <a:uLnTx/>
                          <a:uFillTx/>
                          <a:latin typeface="Arial"/>
                          <a:cs typeface="Arial"/>
                        </a:rPr>
                        <a:t>don't</a:t>
                      </a:r>
                      <a:r>
                        <a:rPr kumimoji="0" lang="en-US" sz="1200" b="0" u="none" strike="noStrike" kern="1200" cap="none" spc="0" normalizeH="0" baseline="0" noProof="0">
                          <a:ln>
                            <a:noFill/>
                          </a:ln>
                          <a:solidFill>
                            <a:schemeClr val="tx1"/>
                          </a:solidFill>
                          <a:effectLst/>
                          <a:uLnTx/>
                          <a:uFillTx/>
                          <a:latin typeface="Arial"/>
                          <a:cs typeface="Arial"/>
                        </a:rPr>
                        <a:t> incur</a:t>
                      </a:r>
                      <a:r>
                        <a:rPr kumimoji="0" lang="en-US" sz="1200" b="0" u="none" strike="noStrike" kern="1200" cap="none" spc="0" normalizeH="0" noProof="0">
                          <a:ln>
                            <a:noFill/>
                          </a:ln>
                          <a:solidFill>
                            <a:schemeClr val="tx1"/>
                          </a:solidFill>
                          <a:effectLst/>
                          <a:uLnTx/>
                          <a:uFillTx/>
                          <a:latin typeface="Arial"/>
                          <a:cs typeface="Arial"/>
                        </a:rPr>
                        <a:t> an additional fee</a:t>
                      </a:r>
                      <a:r>
                        <a:rPr kumimoji="0" lang="en-US" sz="1200" b="0" u="none" strike="noStrike" kern="1200" cap="none" spc="0" normalizeH="0" baseline="0" noProof="0">
                          <a:ln>
                            <a:noFill/>
                          </a:ln>
                          <a:solidFill>
                            <a:schemeClr val="tx1"/>
                          </a:solidFill>
                          <a:effectLst/>
                          <a:uLnTx/>
                          <a:uFillTx/>
                          <a:latin typeface="Arial"/>
                          <a:cs typeface="Arial"/>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solidFill>
                            <a:schemeClr val="tx1"/>
                          </a:solidFill>
                          <a:latin typeface="Arial"/>
                          <a:cs typeface="Arial"/>
                        </a:rPr>
                        <a:t>A new reason has been added to address this year’s circumstances:</a:t>
                      </a:r>
                    </a:p>
                    <a:p>
                      <a:pPr marL="406400" lvl="1" indent="-177800">
                        <a:spcAft>
                          <a:spcPts val="600"/>
                        </a:spcAft>
                        <a:buFont typeface="Courier New" panose="02070309020205020404" pitchFamily="49" charset="0"/>
                        <a:buChar char="o"/>
                      </a:pPr>
                      <a:r>
                        <a:rPr lang="en-US" sz="1200" b="1">
                          <a:solidFill>
                            <a:schemeClr val="tx1"/>
                          </a:solidFill>
                          <a:latin typeface="Arial"/>
                          <a:cs typeface="Arial"/>
                        </a:rPr>
                        <a:t>Covid-19: social distancing requirements or lost instruction time</a:t>
                      </a:r>
                      <a:endParaRPr lang="en-US" sz="1200">
                        <a:latin typeface="Arial"/>
                        <a:cs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u="none" strike="noStrike" kern="1200" cap="none" spc="0" normalizeH="0" baseline="0" noProof="0">
                          <a:ln>
                            <a:noFill/>
                          </a:ln>
                          <a:solidFill>
                            <a:schemeClr val="tx1"/>
                          </a:solidFill>
                          <a:effectLst/>
                          <a:uLnTx/>
                          <a:uFillTx/>
                          <a:latin typeface="Arial"/>
                          <a:cs typeface="Arial"/>
                        </a:rPr>
                        <a:t>Review Accommodations: </a:t>
                      </a:r>
                      <a:r>
                        <a:rPr kumimoji="0" lang="en-US" sz="1200" b="0" u="none" strike="noStrike" kern="1200" cap="none" spc="0" normalizeH="0" baseline="0" noProof="0">
                          <a:ln>
                            <a:noFill/>
                          </a:ln>
                          <a:solidFill>
                            <a:schemeClr val="tx1"/>
                          </a:solidFill>
                          <a:effectLst/>
                          <a:uLnTx/>
                          <a:uFillTx/>
                          <a:latin typeface="Arial"/>
                          <a:cs typeface="Arial"/>
                        </a:rPr>
                        <a:t>When assigning a student to a digital exam in APRO, coordinators will be</a:t>
                      </a:r>
                      <a:r>
                        <a:rPr kumimoji="0" lang="en-US" sz="1200" b="0" u="none" strike="noStrike" kern="1200" cap="none" spc="0" normalizeH="0" noProof="0">
                          <a:ln>
                            <a:noFill/>
                          </a:ln>
                          <a:solidFill>
                            <a:schemeClr val="tx1"/>
                          </a:solidFill>
                          <a:effectLst/>
                          <a:uLnTx/>
                          <a:uFillTx/>
                          <a:latin typeface="Arial"/>
                          <a:cs typeface="Arial"/>
                        </a:rPr>
                        <a:t> prompted to review accommodations information.</a:t>
                      </a:r>
                    </a:p>
                    <a:p>
                      <a:pPr marL="171450" marR="0" lvl="0" indent="-171450" algn="l" rtl="0" eaLnBrk="1" fontAlgn="auto" latinLnBrk="0" hangingPunct="1">
                        <a:lnSpc>
                          <a:spcPct val="100000"/>
                        </a:lnSpc>
                        <a:spcBef>
                          <a:spcPts val="0"/>
                        </a:spcBef>
                        <a:spcAft>
                          <a:spcPts val="600"/>
                        </a:spcAft>
                        <a:buClrTx/>
                        <a:buSzTx/>
                        <a:buFont typeface="Arial" panose="020B0604020202020204" pitchFamily="34" charset="0"/>
                        <a:buChar char="•"/>
                      </a:pPr>
                      <a:r>
                        <a:rPr kumimoji="0" lang="en-US" sz="1200" b="1" u="none" strike="noStrike" kern="1200" cap="none" spc="0" normalizeH="0" baseline="0" noProof="0">
                          <a:ln>
                            <a:noFill/>
                          </a:ln>
                          <a:solidFill>
                            <a:schemeClr val="tx1"/>
                          </a:solidFill>
                          <a:effectLst/>
                          <a:uLnTx/>
                          <a:uFillTx/>
                          <a:latin typeface="Arial"/>
                          <a:cs typeface="Arial"/>
                        </a:rPr>
                        <a:t>Confirm Accommodations: </a:t>
                      </a:r>
                      <a:r>
                        <a:rPr kumimoji="0" lang="en-US" sz="1200" b="0" u="none" strike="noStrike" kern="1200" cap="none" spc="0" normalizeH="0" baseline="0" noProof="0">
                          <a:ln>
                            <a:noFill/>
                          </a:ln>
                          <a:solidFill>
                            <a:schemeClr val="tx1"/>
                          </a:solidFill>
                          <a:effectLst/>
                          <a:uLnTx/>
                          <a:uFillTx/>
                          <a:latin typeface="Arial"/>
                          <a:cs typeface="Arial"/>
                        </a:rPr>
                        <a:t>AP coordinators </a:t>
                      </a:r>
                      <a:r>
                        <a:rPr kumimoji="0" lang="en-US" sz="1200" b="0" u="none" strike="noStrike" kern="1200" cap="none" spc="0" normalizeH="0" noProof="0">
                          <a:ln>
                            <a:noFill/>
                          </a:ln>
                          <a:solidFill>
                            <a:schemeClr val="tx1"/>
                          </a:solidFill>
                          <a:effectLst/>
                          <a:uLnTx/>
                          <a:uFillTx/>
                          <a:latin typeface="Arial"/>
                          <a:cs typeface="Arial"/>
                        </a:rPr>
                        <a:t>must confirm </a:t>
                      </a:r>
                      <a:r>
                        <a:rPr lang="en-US" sz="1200" b="0" u="none" strike="noStrike" kern="1200" cap="none" spc="0" normalizeH="0" noProof="0">
                          <a:ln>
                            <a:noFill/>
                          </a:ln>
                          <a:solidFill>
                            <a:schemeClr val="tx1"/>
                          </a:solidFill>
                          <a:effectLst/>
                          <a:uLnTx/>
                          <a:uFillTx/>
                          <a:latin typeface="Arial"/>
                          <a:cs typeface="Arial"/>
                        </a:rPr>
                        <a:t>the student’s</a:t>
                      </a:r>
                      <a:r>
                        <a:rPr kumimoji="0" lang="en-US" sz="1200" b="0" u="none" strike="noStrike" kern="1200" cap="none" spc="0" normalizeH="0" noProof="0">
                          <a:ln>
                            <a:noFill/>
                          </a:ln>
                          <a:solidFill>
                            <a:schemeClr val="tx1"/>
                          </a:solidFill>
                          <a:effectLst/>
                          <a:uLnTx/>
                          <a:uFillTx/>
                          <a:latin typeface="Arial"/>
                          <a:cs typeface="Arial"/>
                        </a:rPr>
                        <a:t> accommodations for digital exams no later than 7 calendar days before the scheduled digital exam date.</a:t>
                      </a:r>
                    </a:p>
                    <a:p>
                      <a:pPr marL="171450" marR="0" lvl="0" indent="-171450" algn="l" rtl="0" eaLnBrk="1" fontAlgn="auto" latinLnBrk="0" hangingPunct="1">
                        <a:lnSpc>
                          <a:spcPct val="100000"/>
                        </a:lnSpc>
                        <a:spcBef>
                          <a:spcPts val="0"/>
                        </a:spcBef>
                        <a:spcAft>
                          <a:spcPts val="600"/>
                        </a:spcAft>
                        <a:buClrTx/>
                        <a:buSzTx/>
                        <a:buFont typeface="Arial" panose="020B0604020202020204" pitchFamily="34" charset="0"/>
                        <a:buChar char="•"/>
                      </a:pPr>
                      <a:r>
                        <a:rPr lang="en-US" sz="1200" b="1" baseline="0">
                          <a:solidFill>
                            <a:schemeClr val="tx1"/>
                          </a:solidFill>
                          <a:latin typeface="Arial"/>
                          <a:cs typeface="Arial"/>
                        </a:rPr>
                        <a:t>Note: </a:t>
                      </a:r>
                      <a:r>
                        <a:rPr lang="en-US" sz="1200" baseline="0">
                          <a:solidFill>
                            <a:schemeClr val="tx1"/>
                          </a:solidFill>
                          <a:latin typeface="Arial"/>
                          <a:cs typeface="Arial"/>
                        </a:rPr>
                        <a:t>Special format exam orders will be removed when the student is moved to a digital exam and the order is submitted.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41191951"/>
                  </a:ext>
                </a:extLst>
              </a:tr>
            </a:tbl>
          </a:graphicData>
        </a:graphic>
      </p:graphicFrame>
      <p:sp>
        <p:nvSpPr>
          <p:cNvPr id="9" name="TextBox 8">
            <a:extLst>
              <a:ext uri="{FF2B5EF4-FFF2-40B4-BE49-F238E27FC236}">
                <a16:creationId xmlns:a16="http://schemas.microsoft.com/office/drawing/2014/main" id="{8D7488F6-F00E-4D1B-A575-04C776542A5D}"/>
              </a:ext>
            </a:extLst>
          </p:cNvPr>
          <p:cNvSpPr txBox="1"/>
          <p:nvPr/>
        </p:nvSpPr>
        <p:spPr>
          <a:xfrm>
            <a:off x="2736105" y="5442009"/>
            <a:ext cx="9026807" cy="646331"/>
          </a:xfrm>
          <a:prstGeom prst="rect">
            <a:avLst/>
          </a:prstGeom>
          <a:noFill/>
        </p:spPr>
        <p:txBody>
          <a:bodyPr wrap="square" lIns="91440" tIns="45720" rIns="91440" bIns="45720" anchor="t">
            <a:spAutoFit/>
          </a:bodyPr>
          <a:lstStyle/>
          <a:p>
            <a:pPr>
              <a:defRPr/>
            </a:pPr>
            <a:r>
              <a:rPr kumimoji="0" lang="en-US" sz="1200" b="1" i="0" u="none" strike="noStrike" kern="1200" cap="none" spc="0" normalizeH="0" baseline="0" noProof="0">
                <a:ln>
                  <a:noFill/>
                </a:ln>
                <a:solidFill>
                  <a:srgbClr val="1E1E1E"/>
                </a:solidFill>
                <a:effectLst/>
                <a:uLnTx/>
                <a:uFillTx/>
                <a:latin typeface="Arial"/>
                <a:cs typeface="Arial"/>
              </a:rPr>
              <a:t>IMPORTANT:</a:t>
            </a:r>
            <a:r>
              <a:rPr lang="en-US" sz="1200" b="1">
                <a:solidFill>
                  <a:srgbClr val="1E1E1E"/>
                </a:solidFill>
                <a:latin typeface="Arial"/>
                <a:cs typeface="Arial"/>
              </a:rPr>
              <a:t> </a:t>
            </a:r>
            <a:endParaRPr kumimoji="0" lang="en-US" sz="12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rgbClr val="1E1E1E"/>
                </a:solidFill>
                <a:effectLst/>
                <a:uLnTx/>
                <a:uFillTx/>
                <a:latin typeface="Arial"/>
                <a:cs typeface="Arial"/>
              </a:rPr>
              <a:t>Students must be made aware of the exam type they’re taking and</a:t>
            </a:r>
            <a:r>
              <a:rPr lang="en-US" sz="1200">
                <a:solidFill>
                  <a:srgbClr val="1E1E1E"/>
                </a:solidFill>
                <a:latin typeface="Arial"/>
                <a:cs typeface="Arial"/>
              </a:rPr>
              <a:t> </a:t>
            </a:r>
            <a:r>
              <a:rPr kumimoji="0" lang="en-US" sz="1200" u="none" strike="noStrike" kern="1200" cap="none" spc="0" normalizeH="0" baseline="0" noProof="0">
                <a:ln>
                  <a:noFill/>
                </a:ln>
                <a:solidFill>
                  <a:srgbClr val="1E1E1E"/>
                </a:solidFill>
                <a:effectLst/>
                <a:uLnTx/>
                <a:uFillTx/>
                <a:latin typeface="Arial"/>
                <a:cs typeface="Arial"/>
              </a:rPr>
              <a:t>the date, start time, </a:t>
            </a:r>
            <a:r>
              <a:rPr kumimoji="0" lang="en-US" sz="1200" u="none" strike="noStrike" kern="1200" cap="none" spc="0" normalizeH="0" baseline="0" noProof="0">
                <a:ln>
                  <a:noFill/>
                </a:ln>
                <a:effectLst/>
                <a:uLnTx/>
                <a:uFillTx/>
                <a:latin typeface="Arial"/>
                <a:cs typeface="Arial"/>
              </a:rPr>
              <a:t>and </a:t>
            </a:r>
            <a:r>
              <a:rPr lang="en-US" sz="1200">
                <a:latin typeface="Arial"/>
                <a:cs typeface="Arial"/>
              </a:rPr>
              <a:t>check-in</a:t>
            </a:r>
            <a:r>
              <a:rPr kumimoji="0" lang="en-US" sz="1200" u="none" strike="noStrike" kern="1200" cap="none" spc="0" normalizeH="0" baseline="0" noProof="0">
                <a:ln>
                  <a:noFill/>
                </a:ln>
                <a:effectLst/>
                <a:uLnTx/>
                <a:uFillTx/>
                <a:latin typeface="Arial"/>
                <a:cs typeface="Arial"/>
              </a:rPr>
              <a:t> time </a:t>
            </a:r>
            <a:r>
              <a:rPr kumimoji="0" lang="en-US" sz="1200" u="none" strike="noStrike" kern="1200" cap="none" spc="0" normalizeH="0" baseline="0" noProof="0">
                <a:ln>
                  <a:noFill/>
                </a:ln>
                <a:solidFill>
                  <a:srgbClr val="1E1E1E"/>
                </a:solidFill>
                <a:effectLst/>
                <a:uLnTx/>
                <a:uFillTx/>
                <a:latin typeface="Arial"/>
                <a:cs typeface="Arial"/>
              </a:rPr>
              <a:t>(or arrival time).</a:t>
            </a:r>
            <a:endParaRPr lang="en-US" sz="1200" u="none" strike="noStrike" kern="1200" cap="none" spc="0" normalizeH="0" baseline="0" noProof="0">
              <a:ln>
                <a:noFill/>
              </a:ln>
              <a:solidFill>
                <a:srgbClr val="1E1E1E"/>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1E1E1E"/>
                </a:solidFill>
                <a:latin typeface="Arial"/>
                <a:cs typeface="Arial"/>
              </a:rPr>
              <a:t>AP coordinators must submit any unsubmitted changes to their order.</a:t>
            </a:r>
            <a:endParaRPr lang="en-US" sz="1200" u="none" strike="noStrike" kern="1200" cap="none" spc="0" normalizeH="0" baseline="0" noProof="0">
              <a:ln>
                <a:noFill/>
              </a:ln>
              <a:solidFill>
                <a:srgbClr val="1E1E1E"/>
              </a:solidFill>
              <a:effectLst/>
              <a:uLnTx/>
              <a:uFillTx/>
              <a:latin typeface="Arial"/>
              <a:cs typeface="Arial"/>
            </a:endParaRPr>
          </a:p>
        </p:txBody>
      </p:sp>
      <p:grpSp>
        <p:nvGrpSpPr>
          <p:cNvPr id="12" name="Group 11">
            <a:extLst>
              <a:ext uri="{FF2B5EF4-FFF2-40B4-BE49-F238E27FC236}">
                <a16:creationId xmlns:a16="http://schemas.microsoft.com/office/drawing/2014/main" id="{5C7B28AB-DD0B-F542-9592-AC9A10FE3FEF}"/>
              </a:ext>
            </a:extLst>
          </p:cNvPr>
          <p:cNvGrpSpPr/>
          <p:nvPr/>
        </p:nvGrpSpPr>
        <p:grpSpPr>
          <a:xfrm>
            <a:off x="2117661" y="5551918"/>
            <a:ext cx="619142" cy="611178"/>
            <a:chOff x="2759232" y="1878092"/>
            <a:chExt cx="732345" cy="734949"/>
          </a:xfrm>
        </p:grpSpPr>
        <p:sp>
          <p:nvSpPr>
            <p:cNvPr id="13" name="Oval 12">
              <a:extLst>
                <a:ext uri="{FF2B5EF4-FFF2-40B4-BE49-F238E27FC236}">
                  <a16:creationId xmlns:a16="http://schemas.microsoft.com/office/drawing/2014/main" id="{FA6650B8-B1F3-854D-9B2D-579BB306E6EB}"/>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14" name="Picture 13">
              <a:extLst>
                <a:ext uri="{FF2B5EF4-FFF2-40B4-BE49-F238E27FC236}">
                  <a16:creationId xmlns:a16="http://schemas.microsoft.com/office/drawing/2014/main" id="{B7B9F06E-2F6C-BB4C-8085-344FE70FC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pic>
        <p:nvPicPr>
          <p:cNvPr id="15" name="Picture 14">
            <a:extLst>
              <a:ext uri="{FF2B5EF4-FFF2-40B4-BE49-F238E27FC236}">
                <a16:creationId xmlns:a16="http://schemas.microsoft.com/office/drawing/2014/main" id="{0C66DC11-6137-464D-9B22-BEC4C8AC7976}"/>
              </a:ext>
            </a:extLst>
          </p:cNvPr>
          <p:cNvPicPr>
            <a:picLocks noChangeAspect="1"/>
          </p:cNvPicPr>
          <p:nvPr/>
        </p:nvPicPr>
        <p:blipFill>
          <a:blip r:embed="rId4"/>
          <a:stretch>
            <a:fillRect/>
          </a:stretch>
        </p:blipFill>
        <p:spPr>
          <a:xfrm>
            <a:off x="5462994" y="1584075"/>
            <a:ext cx="203200" cy="203200"/>
          </a:xfrm>
          <a:prstGeom prst="rect">
            <a:avLst/>
          </a:prstGeom>
        </p:spPr>
      </p:pic>
      <p:pic>
        <p:nvPicPr>
          <p:cNvPr id="16" name="Picture 15">
            <a:extLst>
              <a:ext uri="{FF2B5EF4-FFF2-40B4-BE49-F238E27FC236}">
                <a16:creationId xmlns:a16="http://schemas.microsoft.com/office/drawing/2014/main" id="{6AF40CBC-823A-1F47-B7F3-614122802140}"/>
              </a:ext>
            </a:extLst>
          </p:cNvPr>
          <p:cNvPicPr>
            <a:picLocks noChangeAspect="1"/>
          </p:cNvPicPr>
          <p:nvPr/>
        </p:nvPicPr>
        <p:blipFill>
          <a:blip r:embed="rId5"/>
          <a:stretch>
            <a:fillRect/>
          </a:stretch>
        </p:blipFill>
        <p:spPr>
          <a:xfrm>
            <a:off x="8739338" y="1595717"/>
            <a:ext cx="203200" cy="203200"/>
          </a:xfrm>
          <a:prstGeom prst="rect">
            <a:avLst/>
          </a:prstGeom>
        </p:spPr>
      </p:pic>
      <p:pic>
        <p:nvPicPr>
          <p:cNvPr id="17" name="Picture 16">
            <a:extLst>
              <a:ext uri="{FF2B5EF4-FFF2-40B4-BE49-F238E27FC236}">
                <a16:creationId xmlns:a16="http://schemas.microsoft.com/office/drawing/2014/main" id="{E7C6957B-1D7D-D64A-932F-7969C16A3B29}"/>
              </a:ext>
            </a:extLst>
          </p:cNvPr>
          <p:cNvPicPr>
            <a:picLocks noChangeAspect="1"/>
          </p:cNvPicPr>
          <p:nvPr/>
        </p:nvPicPr>
        <p:blipFill>
          <a:blip r:embed="rId6"/>
          <a:stretch>
            <a:fillRect/>
          </a:stretch>
        </p:blipFill>
        <p:spPr>
          <a:xfrm>
            <a:off x="2325283" y="1584075"/>
            <a:ext cx="203200" cy="203200"/>
          </a:xfrm>
          <a:prstGeom prst="rect">
            <a:avLst/>
          </a:prstGeom>
        </p:spPr>
      </p:pic>
      <p:grpSp>
        <p:nvGrpSpPr>
          <p:cNvPr id="22" name="Group 21">
            <a:extLst>
              <a:ext uri="{FF2B5EF4-FFF2-40B4-BE49-F238E27FC236}">
                <a16:creationId xmlns:a16="http://schemas.microsoft.com/office/drawing/2014/main" id="{3D1CF1CC-FBCC-46DE-89B4-B1ABC83A1FE1}"/>
              </a:ext>
            </a:extLst>
          </p:cNvPr>
          <p:cNvGrpSpPr/>
          <p:nvPr/>
        </p:nvGrpSpPr>
        <p:grpSpPr>
          <a:xfrm>
            <a:off x="6090125" y="6339309"/>
            <a:ext cx="1771448" cy="389160"/>
            <a:chOff x="5898491" y="6339309"/>
            <a:chExt cx="1771448" cy="389160"/>
          </a:xfrm>
        </p:grpSpPr>
        <p:sp>
          <p:nvSpPr>
            <p:cNvPr id="23" name="Rectangle 22">
              <a:extLst>
                <a:ext uri="{FF2B5EF4-FFF2-40B4-BE49-F238E27FC236}">
                  <a16:creationId xmlns:a16="http://schemas.microsoft.com/office/drawing/2014/main" id="{09F0205A-DC07-49D5-800C-BBCBADE1D90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EE4B864-B7A7-4711-ABB1-C9825CAB4CA8}"/>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5" name="Picture 24">
              <a:extLst>
                <a:ext uri="{FF2B5EF4-FFF2-40B4-BE49-F238E27FC236}">
                  <a16:creationId xmlns:a16="http://schemas.microsoft.com/office/drawing/2014/main" id="{3F0AF0FD-4A92-4683-9F9B-F5CE66C664FB}"/>
                </a:ext>
              </a:extLst>
            </p:cNvPr>
            <p:cNvPicPr>
              <a:picLocks noChangeAspect="1"/>
            </p:cNvPicPr>
            <p:nvPr/>
          </p:nvPicPr>
          <p:blipFill>
            <a:blip r:embed="rId7"/>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1125342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488920"/>
            <a:ext cx="8266197" cy="1562892"/>
          </a:xfrm>
        </p:spPr>
        <p:txBody>
          <a:bodyPr/>
          <a:lstStyle/>
          <a:p>
            <a:r>
              <a:rPr lang="en-US" sz="6800">
                <a:latin typeface="Arial"/>
                <a:cs typeface="Arial"/>
              </a:rPr>
              <a:t>Readiness Steps for Students</a:t>
            </a:r>
          </a:p>
        </p:txBody>
      </p:sp>
      <p:sp>
        <p:nvSpPr>
          <p:cNvPr id="7" name="Rectangle 6">
            <a:extLst>
              <a:ext uri="{FF2B5EF4-FFF2-40B4-BE49-F238E27FC236}">
                <a16:creationId xmlns:a16="http://schemas.microsoft.com/office/drawing/2014/main" id="{4E4F9BAD-62ED-B946-897C-E0BBA3DF358D}"/>
              </a:ext>
            </a:extLst>
          </p:cNvPr>
          <p:cNvSpPr/>
          <p:nvPr/>
        </p:nvSpPr>
        <p:spPr>
          <a:xfrm>
            <a:off x="0" y="567654"/>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Tree>
    <p:extLst>
      <p:ext uri="{BB962C8B-B14F-4D97-AF65-F5344CB8AC3E}">
        <p14:creationId xmlns:p14="http://schemas.microsoft.com/office/powerpoint/2010/main" val="2360937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E3569B4-02E4-447B-AEC8-235A47CA4043}"/>
              </a:ext>
            </a:extLst>
          </p:cNvPr>
          <p:cNvSpPr>
            <a:spLocks noGrp="1"/>
          </p:cNvSpPr>
          <p:nvPr>
            <p:ph type="subTitle" idx="1"/>
          </p:nvPr>
        </p:nvSpPr>
        <p:spPr>
          <a:xfrm>
            <a:off x="2117661" y="997080"/>
            <a:ext cx="6511242" cy="534662"/>
          </a:xfrm>
        </p:spPr>
        <p:txBody>
          <a:bodyPr/>
          <a:lstStyle/>
          <a:p>
            <a:r>
              <a:rPr lang="en-US" sz="1800">
                <a:latin typeface="Arial" panose="020B0604020202020204" pitchFamily="34" charset="0"/>
              </a:rPr>
              <a:t>Taking digital AP Exams</a:t>
            </a:r>
          </a:p>
        </p:txBody>
      </p:sp>
      <p:sp>
        <p:nvSpPr>
          <p:cNvPr id="19" name="Title 18"/>
          <p:cNvSpPr>
            <a:spLocks noGrp="1"/>
          </p:cNvSpPr>
          <p:nvPr>
            <p:ph type="title"/>
          </p:nvPr>
        </p:nvSpPr>
        <p:spPr/>
        <p:txBody>
          <a:bodyPr/>
          <a:lstStyle/>
          <a:p>
            <a:r>
              <a:rPr lang="en-US"/>
              <a:t>4 Readiness Steps for Students</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defTabSz="868131"/>
            <a:endParaRPr lang="en-US" sz="100">
              <a:solidFill>
                <a:srgbClr val="FFFFFF"/>
              </a:solidFill>
              <a:latin typeface="Roboto"/>
            </a:endParaRPr>
          </a:p>
        </p:txBody>
      </p:sp>
      <p:pic>
        <p:nvPicPr>
          <p:cNvPr id="3" name="Picture 7">
            <a:extLst>
              <a:ext uri="{FF2B5EF4-FFF2-40B4-BE49-F238E27FC236}">
                <a16:creationId xmlns:a16="http://schemas.microsoft.com/office/drawing/2014/main" id="{969764A8-7D18-47F0-B3D1-94F3E1D280F6}"/>
              </a:ext>
            </a:extLst>
          </p:cNvPr>
          <p:cNvPicPr>
            <a:picLocks noChangeAspect="1"/>
          </p:cNvPicPr>
          <p:nvPr/>
        </p:nvPicPr>
        <p:blipFill>
          <a:blip r:embed="rId3"/>
          <a:stretch>
            <a:fillRect/>
          </a:stretch>
        </p:blipFill>
        <p:spPr>
          <a:xfrm>
            <a:off x="2150979" y="1741134"/>
            <a:ext cx="9700193" cy="3636777"/>
          </a:xfrm>
          <a:prstGeom prst="rect">
            <a:avLst/>
          </a:prstGeom>
        </p:spPr>
      </p:pic>
    </p:spTree>
    <p:extLst>
      <p:ext uri="{BB962C8B-B14F-4D97-AF65-F5344CB8AC3E}">
        <p14:creationId xmlns:p14="http://schemas.microsoft.com/office/powerpoint/2010/main" val="3431980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a:xfrm>
            <a:off x="2117661" y="1669784"/>
            <a:ext cx="6511242" cy="534662"/>
          </a:xfrm>
        </p:spPr>
        <p:txBody>
          <a:bodyPr/>
          <a:lstStyle/>
          <a:p>
            <a:r>
              <a:rPr lang="en-US" sz="1800">
                <a:latin typeface="Arial" panose="020B0604020202020204" pitchFamily="34" charset="0"/>
              </a:rPr>
              <a:t>Student steps before exam day: Starting April 8</a:t>
            </a: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a:xfrm>
            <a:off x="2117661" y="538394"/>
            <a:ext cx="8189917" cy="359029"/>
          </a:xfrm>
        </p:spPr>
        <p:txBody>
          <a:bodyPr/>
          <a:lstStyle/>
          <a:p>
            <a:r>
              <a:rPr lang="en-US" sz="3600">
                <a:latin typeface="Arial"/>
                <a:cs typeface="Arial"/>
              </a:rPr>
              <a:t>Step 1: Download and Install the Digital Testing Application</a:t>
            </a:r>
            <a:endParaRPr lang="en-US"/>
          </a:p>
        </p:txBody>
      </p:sp>
      <p:sp>
        <p:nvSpPr>
          <p:cNvPr id="6" name="TextBox 5">
            <a:extLst>
              <a:ext uri="{FF2B5EF4-FFF2-40B4-BE49-F238E27FC236}">
                <a16:creationId xmlns:a16="http://schemas.microsoft.com/office/drawing/2014/main" id="{D4BF8239-9FF0-457A-ABA9-8B9D63F70E1F}"/>
              </a:ext>
            </a:extLst>
          </p:cNvPr>
          <p:cNvSpPr txBox="1"/>
          <p:nvPr/>
        </p:nvSpPr>
        <p:spPr>
          <a:xfrm>
            <a:off x="2117661" y="2374669"/>
            <a:ext cx="6979844" cy="2216880"/>
          </a:xfrm>
          <a:prstGeom prst="rect">
            <a:avLst/>
          </a:prstGeom>
          <a:noFill/>
        </p:spPr>
        <p:txBody>
          <a:bodyPr wrap="square" lIns="36000" tIns="36000" rIns="36000" bIns="36000" rtlCol="0" anchor="t">
            <a:spAutoFit/>
          </a:bodyPr>
          <a:lstStyle/>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When: </a:t>
            </a: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Starting April 8, students can download </a:t>
            </a:r>
            <a:r>
              <a:rPr lang="en-US">
                <a:solidFill>
                  <a:srgbClr val="1E1E1E"/>
                </a:solidFill>
                <a:latin typeface="Arial" panose="020B0604020202020204" pitchFamily="34" charset="0"/>
                <a:cs typeface="Arial" panose="020B0604020202020204" pitchFamily="34" charset="0"/>
              </a:rPr>
              <a:t>the digital testing </a:t>
            </a:r>
            <a:r>
              <a:rPr lang="en-US">
                <a:latin typeface="Arial" panose="020B0604020202020204" pitchFamily="34" charset="0"/>
                <a:cs typeface="Arial" panose="020B0604020202020204" pitchFamily="34" charset="0"/>
              </a:rPr>
              <a:t>application, </a:t>
            </a:r>
            <a:r>
              <a:rPr kumimoji="0" lang="en-US" sz="1800" b="0" i="0" u="none" strike="noStrike" kern="1200" cap="none" spc="0" normalizeH="0" baseline="0" noProof="0">
                <a:ln>
                  <a:noFill/>
                </a:ln>
                <a:effectLst/>
                <a:uLnTx/>
                <a:uFillTx/>
                <a:latin typeface="Arial" panose="020B0604020202020204" pitchFamily="34" charset="0"/>
                <a:cs typeface="Arial" panose="020B0604020202020204" pitchFamily="34" charset="0"/>
              </a:rPr>
              <a:t>or </a:t>
            </a: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the application can be pushed to school- or district-managed devices.</a:t>
            </a:r>
          </a:p>
          <a:p>
            <a:pPr marL="342900" indent="-342900">
              <a:spcBef>
                <a:spcPts val="800"/>
              </a:spcBef>
              <a:buFont typeface="Arial" panose="020B0604020202020204" pitchFamily="34" charset="0"/>
              <a:buChar char="•"/>
              <a:defRPr/>
            </a:pPr>
            <a:r>
              <a:rPr kumimoji="0" lang="en-US" sz="18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How: </a:t>
            </a:r>
            <a:r>
              <a:rPr lang="en-US">
                <a:solidFill>
                  <a:srgbClr val="1E1E1E"/>
                </a:solidFill>
                <a:latin typeface="Arial" panose="020B0604020202020204" pitchFamily="34" charset="0"/>
                <a:cs typeface="Arial" panose="020B0604020202020204" pitchFamily="34" charset="0"/>
              </a:rPr>
              <a:t>Instructions for downloading and installing the digital testing application vary for school-managed devices and student-managed devices. </a:t>
            </a:r>
          </a:p>
          <a:p>
            <a:pPr marR="0" lvl="0" algn="l" defTabSz="914400" rtl="0" eaLnBrk="1" fontAlgn="auto" latinLnBrk="0" hangingPunct="1">
              <a:lnSpc>
                <a:spcPct val="100000"/>
              </a:lnSpc>
              <a:spcBef>
                <a:spcPts val="800"/>
              </a:spcBef>
              <a:spcAft>
                <a:spcPts val="0"/>
              </a:spcAft>
              <a:buClrTx/>
              <a:buSzTx/>
              <a:tabLst/>
              <a:defRPr/>
            </a:pPr>
            <a:endPar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6BB25F-FDBE-4CD3-8479-E98C568A3FC9}"/>
              </a:ext>
            </a:extLst>
          </p:cNvPr>
          <p:cNvSpPr txBox="1"/>
          <p:nvPr/>
        </p:nvSpPr>
        <p:spPr>
          <a:xfrm>
            <a:off x="2914375" y="5186900"/>
            <a:ext cx="6979844" cy="738664"/>
          </a:xfrm>
          <a:prstGeom prst="rect">
            <a:avLst/>
          </a:prstGeom>
          <a:noFill/>
        </p:spPr>
        <p:txBody>
          <a:bodyPr wrap="square" lIns="91440" tIns="45720" rIns="91440" bIns="45720" anchor="t">
            <a:spAutoFit/>
          </a:bodyPr>
          <a:lstStyle/>
          <a:p>
            <a:pPr>
              <a:defRPr/>
            </a:pPr>
            <a:r>
              <a:rPr kumimoji="0" lang="en-US" sz="1400" b="1" u="none" strike="noStrike" kern="1200" cap="none" spc="0" normalizeH="0" baseline="0" noProof="0">
                <a:ln>
                  <a:noFill/>
                </a:ln>
                <a:solidFill>
                  <a:srgbClr val="1E1E1E"/>
                </a:solidFill>
                <a:effectLst/>
                <a:uLnTx/>
                <a:uFillTx/>
                <a:latin typeface="Arial"/>
                <a:cs typeface="Arial"/>
              </a:rPr>
              <a:t>IMPORTANT: </a:t>
            </a:r>
          </a:p>
          <a:p>
            <a:pPr marL="285750" indent="-285750">
              <a:buFont typeface="Arial" panose="020B0604020202020204" pitchFamily="34" charset="0"/>
              <a:buChar char="•"/>
              <a:defRPr/>
            </a:pPr>
            <a:r>
              <a:rPr kumimoji="0" lang="en-US" sz="1400" b="0" u="none" strike="noStrike" kern="1200" cap="none" spc="0" normalizeH="0" baseline="0" noProof="0">
                <a:ln>
                  <a:noFill/>
                </a:ln>
                <a:solidFill>
                  <a:srgbClr val="1E1E1E"/>
                </a:solidFill>
                <a:effectLst/>
                <a:uLnTx/>
                <a:uFillTx/>
                <a:latin typeface="Arial"/>
                <a:ea typeface="Roboto" panose="02000000000000000000" pitchFamily="2" charset="0"/>
                <a:cs typeface="Arial"/>
              </a:rPr>
              <a:t>We recommend all students registered for paper and pencil exams complete this step, in the event they need to take a makeup exam </a:t>
            </a:r>
            <a:r>
              <a:rPr lang="en-US" sz="1400">
                <a:latin typeface="Arial"/>
                <a:ea typeface="Roboto" panose="02000000000000000000" pitchFamily="2" charset="0"/>
                <a:cs typeface="Arial"/>
              </a:rPr>
              <a:t>that's</a:t>
            </a:r>
            <a:r>
              <a:rPr lang="en-US" sz="1400">
                <a:solidFill>
                  <a:srgbClr val="1E1E1E"/>
                </a:solidFill>
                <a:latin typeface="Arial"/>
                <a:ea typeface="Roboto" panose="02000000000000000000" pitchFamily="2" charset="0"/>
                <a:cs typeface="Arial"/>
              </a:rPr>
              <a:t> only</a:t>
            </a:r>
            <a:r>
              <a:rPr kumimoji="0" lang="en-US" sz="1400" b="0" u="none" strike="noStrike" kern="1200" cap="none" spc="0" normalizeH="0" baseline="0" noProof="0">
                <a:ln>
                  <a:noFill/>
                </a:ln>
                <a:solidFill>
                  <a:srgbClr val="1E1E1E"/>
                </a:solidFill>
                <a:effectLst/>
                <a:uLnTx/>
                <a:uFillTx/>
                <a:latin typeface="Arial"/>
                <a:ea typeface="Roboto" panose="02000000000000000000" pitchFamily="2" charset="0"/>
                <a:cs typeface="Arial"/>
              </a:rPr>
              <a:t> offered digitally.</a:t>
            </a:r>
          </a:p>
        </p:txBody>
      </p:sp>
      <p:grpSp>
        <p:nvGrpSpPr>
          <p:cNvPr id="11" name="Group 10">
            <a:extLst>
              <a:ext uri="{FF2B5EF4-FFF2-40B4-BE49-F238E27FC236}">
                <a16:creationId xmlns:a16="http://schemas.microsoft.com/office/drawing/2014/main" id="{40F1F2B7-708A-44CB-920E-2A992E8676A9}"/>
              </a:ext>
            </a:extLst>
          </p:cNvPr>
          <p:cNvGrpSpPr/>
          <p:nvPr/>
        </p:nvGrpSpPr>
        <p:grpSpPr>
          <a:xfrm>
            <a:off x="6090125" y="6339309"/>
            <a:ext cx="1771448" cy="389160"/>
            <a:chOff x="5898491" y="6339309"/>
            <a:chExt cx="1771448" cy="389160"/>
          </a:xfrm>
        </p:grpSpPr>
        <p:sp>
          <p:nvSpPr>
            <p:cNvPr id="12" name="Rectangle 11">
              <a:extLst>
                <a:ext uri="{FF2B5EF4-FFF2-40B4-BE49-F238E27FC236}">
                  <a16:creationId xmlns:a16="http://schemas.microsoft.com/office/drawing/2014/main" id="{657C66A9-FAC7-4854-94EA-394FCAFE359C}"/>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3C6CB45E-2510-4A2E-A5A9-E5A9E63C7DE6}"/>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4" name="Picture 13">
              <a:extLst>
                <a:ext uri="{FF2B5EF4-FFF2-40B4-BE49-F238E27FC236}">
                  <a16:creationId xmlns:a16="http://schemas.microsoft.com/office/drawing/2014/main" id="{56DFE002-451A-45A2-82F9-6BDFC2C34DD7}"/>
                </a:ext>
              </a:extLst>
            </p:cNvPr>
            <p:cNvPicPr>
              <a:picLocks noChangeAspect="1"/>
            </p:cNvPicPr>
            <p:nvPr/>
          </p:nvPicPr>
          <p:blipFill>
            <a:blip r:embed="rId3"/>
            <a:stretch>
              <a:fillRect/>
            </a:stretch>
          </p:blipFill>
          <p:spPr>
            <a:xfrm>
              <a:off x="6002374" y="6403007"/>
              <a:ext cx="194107" cy="242634"/>
            </a:xfrm>
            <a:prstGeom prst="rect">
              <a:avLst/>
            </a:prstGeom>
          </p:spPr>
        </p:pic>
      </p:grpSp>
      <p:pic>
        <p:nvPicPr>
          <p:cNvPr id="16" name="Picture 15" descr="Graphical user interface, application&#10;&#10;Description automatically generated">
            <a:extLst>
              <a:ext uri="{FF2B5EF4-FFF2-40B4-BE49-F238E27FC236}">
                <a16:creationId xmlns:a16="http://schemas.microsoft.com/office/drawing/2014/main" id="{93DF3906-9790-B249-942A-124FFE402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20" y="508000"/>
            <a:ext cx="1231900" cy="2984500"/>
          </a:xfrm>
          <a:prstGeom prst="rect">
            <a:avLst/>
          </a:prstGeom>
        </p:spPr>
      </p:pic>
      <p:grpSp>
        <p:nvGrpSpPr>
          <p:cNvPr id="15" name="Group 14">
            <a:extLst>
              <a:ext uri="{FF2B5EF4-FFF2-40B4-BE49-F238E27FC236}">
                <a16:creationId xmlns:a16="http://schemas.microsoft.com/office/drawing/2014/main" id="{2E78AF94-302D-B14D-8840-224195A599C9}"/>
              </a:ext>
            </a:extLst>
          </p:cNvPr>
          <p:cNvGrpSpPr/>
          <p:nvPr/>
        </p:nvGrpSpPr>
        <p:grpSpPr>
          <a:xfrm>
            <a:off x="2117661" y="5186900"/>
            <a:ext cx="695316" cy="697788"/>
            <a:chOff x="2759232" y="1878092"/>
            <a:chExt cx="732345" cy="734949"/>
          </a:xfrm>
        </p:grpSpPr>
        <p:sp>
          <p:nvSpPr>
            <p:cNvPr id="17" name="Oval 16">
              <a:extLst>
                <a:ext uri="{FF2B5EF4-FFF2-40B4-BE49-F238E27FC236}">
                  <a16:creationId xmlns:a16="http://schemas.microsoft.com/office/drawing/2014/main" id="{038E5EDA-A073-A04E-8BCF-F63A4284ADB0}"/>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18" name="Picture 17">
              <a:extLst>
                <a:ext uri="{FF2B5EF4-FFF2-40B4-BE49-F238E27FC236}">
                  <a16:creationId xmlns:a16="http://schemas.microsoft.com/office/drawing/2014/main" id="{EFE57993-E7D8-654F-9042-1AFFD3140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spTree>
    <p:extLst>
      <p:ext uri="{BB962C8B-B14F-4D97-AF65-F5344CB8AC3E}">
        <p14:creationId xmlns:p14="http://schemas.microsoft.com/office/powerpoint/2010/main" val="167548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1: Download and Install the Digital Testing App</a:t>
            </a:r>
          </a:p>
        </p:txBody>
      </p:sp>
      <p:sp>
        <p:nvSpPr>
          <p:cNvPr id="7" name="Rectangle 6">
            <a:extLst>
              <a:ext uri="{FF2B5EF4-FFF2-40B4-BE49-F238E27FC236}">
                <a16:creationId xmlns:a16="http://schemas.microsoft.com/office/drawing/2014/main" id="{150B323C-EDED-492F-B5A5-6E73DF290527}"/>
              </a:ext>
            </a:extLst>
          </p:cNvPr>
          <p:cNvSpPr/>
          <p:nvPr/>
        </p:nvSpPr>
        <p:spPr>
          <a:xfrm>
            <a:off x="228600" y="1392656"/>
            <a:ext cx="11487150" cy="375554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6" name="TextBox 5">
            <a:extLst>
              <a:ext uri="{FF2B5EF4-FFF2-40B4-BE49-F238E27FC236}">
                <a16:creationId xmlns:a16="http://schemas.microsoft.com/office/drawing/2014/main" id="{D4BF8239-9FF0-457A-ABA9-8B9D63F70E1F}"/>
              </a:ext>
            </a:extLst>
          </p:cNvPr>
          <p:cNvSpPr txBox="1"/>
          <p:nvPr/>
        </p:nvSpPr>
        <p:spPr>
          <a:xfrm>
            <a:off x="6456536" y="4110354"/>
            <a:ext cx="3562988" cy="765200"/>
          </a:xfrm>
          <a:prstGeom prst="rect">
            <a:avLst/>
          </a:prstGeom>
          <a:noFill/>
        </p:spPr>
        <p:txBody>
          <a:bodyPr wrap="square" lIns="36000" tIns="36000" rIns="36000" bIns="3600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dirty="0">
                <a:ln>
                  <a:noFill/>
                </a:ln>
                <a:solidFill>
                  <a:srgbClr val="1E1E1E"/>
                </a:solidFill>
                <a:effectLst/>
                <a:uLnTx/>
                <a:uFillTx/>
                <a:latin typeface="Arial"/>
                <a:cs typeface="Arial"/>
              </a:rPr>
              <a:t>April 8</a:t>
            </a:r>
            <a:r>
              <a:rPr lang="en-US" sz="1500" dirty="0">
                <a:solidFill>
                  <a:srgbClr val="1E1E1E"/>
                </a:solidFill>
                <a:latin typeface="Arial"/>
                <a:cs typeface="Arial"/>
              </a:rPr>
              <a:t>. </a:t>
            </a:r>
            <a:r>
              <a:rPr kumimoji="0" lang="en-US" sz="1500" b="0" i="0" u="none" strike="noStrike" kern="1200" cap="none" spc="0" normalizeH="0" baseline="0" noProof="0" dirty="0">
                <a:ln>
                  <a:noFill/>
                </a:ln>
                <a:solidFill>
                  <a:srgbClr val="1E1E1E"/>
                </a:solidFill>
                <a:effectLst/>
                <a:uLnTx/>
                <a:uFillTx/>
                <a:latin typeface="Arial"/>
                <a:cs typeface="Arial"/>
              </a:rPr>
              <a:t>Additional instructions for downloading the app on </a:t>
            </a:r>
          </a:p>
          <a:p>
            <a:pPr marR="0" lvl="0" algn="ctr" defTabSz="914400" rtl="0" eaLnBrk="1" fontAlgn="auto" latinLnBrk="0" hangingPunct="1">
              <a:lnSpc>
                <a:spcPct val="100000"/>
              </a:lnSpc>
              <a:spcBef>
                <a:spcPts val="0"/>
              </a:spcBef>
              <a:spcAft>
                <a:spcPts val="0"/>
              </a:spcAft>
              <a:buClrTx/>
              <a:buSzTx/>
              <a:tabLst/>
              <a:defRPr/>
            </a:pPr>
            <a:r>
              <a:rPr kumimoji="0" lang="en-US" sz="1500" b="0" i="0" u="none" strike="noStrike" kern="1200" cap="none" spc="0" normalizeH="0" baseline="0" noProof="0" dirty="0">
                <a:ln>
                  <a:noFill/>
                </a:ln>
                <a:solidFill>
                  <a:srgbClr val="1E1E1E"/>
                </a:solidFill>
                <a:effectLst/>
                <a:uLnTx/>
                <a:uFillTx/>
                <a:latin typeface="Arial"/>
                <a:cs typeface="Arial"/>
              </a:rPr>
              <a:t>personal (</a:t>
            </a:r>
            <a:r>
              <a:rPr lang="en-US" sz="1500" dirty="0">
                <a:latin typeface="Arial"/>
                <a:cs typeface="Arial"/>
              </a:rPr>
              <a:t>non-school-managed</a:t>
            </a:r>
            <a:r>
              <a:rPr kumimoji="0" lang="en-US" sz="1500" b="0" i="0" u="none" strike="noStrike" kern="1200" cap="none" spc="0" normalizeH="0" baseline="0" noProof="0" dirty="0">
                <a:ln>
                  <a:noFill/>
                </a:ln>
                <a:solidFill>
                  <a:srgbClr val="1E1E1E"/>
                </a:solidFill>
                <a:effectLst/>
                <a:uLnTx/>
                <a:uFillTx/>
                <a:latin typeface="Arial"/>
                <a:cs typeface="Arial"/>
              </a:rPr>
              <a:t>) devices.</a:t>
            </a:r>
          </a:p>
        </p:txBody>
      </p:sp>
      <p:pic>
        <p:nvPicPr>
          <p:cNvPr id="8" name="Picture 7">
            <a:extLst>
              <a:ext uri="{FF2B5EF4-FFF2-40B4-BE49-F238E27FC236}">
                <a16:creationId xmlns:a16="http://schemas.microsoft.com/office/drawing/2014/main" id="{7011D4C2-EFD7-4556-A0D0-3C86666BD72D}"/>
              </a:ext>
            </a:extLst>
          </p:cNvPr>
          <p:cNvPicPr>
            <a:picLocks noChangeAspect="1"/>
          </p:cNvPicPr>
          <p:nvPr/>
        </p:nvPicPr>
        <p:blipFill>
          <a:blip r:embed="rId3"/>
          <a:stretch>
            <a:fillRect/>
          </a:stretch>
        </p:blipFill>
        <p:spPr>
          <a:xfrm>
            <a:off x="2050714" y="2502498"/>
            <a:ext cx="2177333" cy="1409602"/>
          </a:xfrm>
          <a:prstGeom prst="rect">
            <a:avLst/>
          </a:prstGeom>
        </p:spPr>
      </p:pic>
      <p:sp>
        <p:nvSpPr>
          <p:cNvPr id="2" name="TextBox 1">
            <a:extLst>
              <a:ext uri="{FF2B5EF4-FFF2-40B4-BE49-F238E27FC236}">
                <a16:creationId xmlns:a16="http://schemas.microsoft.com/office/drawing/2014/main" id="{1BF9586D-F980-47BF-88F2-79D11B0F43B2}"/>
              </a:ext>
            </a:extLst>
          </p:cNvPr>
          <p:cNvSpPr txBox="1"/>
          <p:nvPr/>
        </p:nvSpPr>
        <p:spPr>
          <a:xfrm>
            <a:off x="1374244" y="1736293"/>
            <a:ext cx="3530275" cy="626701"/>
          </a:xfrm>
          <a:prstGeom prst="rect">
            <a:avLst/>
          </a:prstGeom>
          <a:noFill/>
        </p:spPr>
        <p:txBody>
          <a:bodyPr wrap="square" lIns="36000" tIns="36000" rIns="36000" bIns="36000" rtlCol="0">
            <a:spAutoFit/>
          </a:bodyPr>
          <a:lstStyle/>
          <a:p>
            <a:pPr algn="ctr"/>
            <a:r>
              <a:rPr lang="en-US" b="1" dirty="0">
                <a:latin typeface="Arial" panose="020B0604020202020204" pitchFamily="34" charset="0"/>
                <a:cs typeface="Arial" panose="020B0604020202020204" pitchFamily="34" charset="0"/>
              </a:rPr>
              <a:t>School-managed </a:t>
            </a:r>
          </a:p>
          <a:p>
            <a:pPr algn="ctr"/>
            <a:r>
              <a:rPr lang="en-US" dirty="0">
                <a:latin typeface="Arial" panose="020B0604020202020204" pitchFamily="34" charset="0"/>
                <a:cs typeface="Arial" panose="020B0604020202020204" pitchFamily="34" charset="0"/>
              </a:rPr>
              <a:t>Mac, PC, Chromebook</a:t>
            </a:r>
          </a:p>
        </p:txBody>
      </p:sp>
      <p:sp>
        <p:nvSpPr>
          <p:cNvPr id="12" name="TextBox 11">
            <a:extLst>
              <a:ext uri="{FF2B5EF4-FFF2-40B4-BE49-F238E27FC236}">
                <a16:creationId xmlns:a16="http://schemas.microsoft.com/office/drawing/2014/main" id="{DAFDBC60-7829-44D3-AB2A-EDA32EBD5E96}"/>
              </a:ext>
            </a:extLst>
          </p:cNvPr>
          <p:cNvSpPr txBox="1"/>
          <p:nvPr/>
        </p:nvSpPr>
        <p:spPr>
          <a:xfrm>
            <a:off x="6307955" y="1736293"/>
            <a:ext cx="3562988" cy="626701"/>
          </a:xfrm>
          <a:prstGeom prst="rect">
            <a:avLst/>
          </a:prstGeom>
          <a:noFill/>
        </p:spPr>
        <p:txBody>
          <a:bodyPr wrap="square" lIns="36000" tIns="36000" rIns="36000" bIns="36000" rtlCol="0">
            <a:spAutoFit/>
          </a:bodyPr>
          <a:lstStyle/>
          <a:p>
            <a:pPr algn="ctr"/>
            <a:r>
              <a:rPr lang="en-US" b="1">
                <a:latin typeface="Arial" panose="020B0604020202020204" pitchFamily="34" charset="0"/>
                <a:cs typeface="Arial" panose="020B0604020202020204" pitchFamily="34" charset="0"/>
              </a:rPr>
              <a:t>Personal, Student-managed</a:t>
            </a:r>
            <a:br>
              <a:rPr lang="en-US" b="1">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Mac, PC</a:t>
            </a:r>
          </a:p>
        </p:txBody>
      </p:sp>
      <p:sp>
        <p:nvSpPr>
          <p:cNvPr id="13" name="TextBox 12">
            <a:extLst>
              <a:ext uri="{FF2B5EF4-FFF2-40B4-BE49-F238E27FC236}">
                <a16:creationId xmlns:a16="http://schemas.microsoft.com/office/drawing/2014/main" id="{07B70F68-B67D-4DBD-8879-3310211689A3}"/>
              </a:ext>
            </a:extLst>
          </p:cNvPr>
          <p:cNvSpPr txBox="1"/>
          <p:nvPr/>
        </p:nvSpPr>
        <p:spPr>
          <a:xfrm>
            <a:off x="1374244" y="4138365"/>
            <a:ext cx="3562988" cy="765200"/>
          </a:xfrm>
          <a:prstGeom prst="rect">
            <a:avLst/>
          </a:prstGeom>
          <a:noFill/>
        </p:spPr>
        <p:txBody>
          <a:bodyPr wrap="square" lIns="36000" tIns="36000" rIns="36000" bIns="36000"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April 8</a:t>
            </a:r>
            <a:r>
              <a:rPr kumimoji="0" lang="en-US" sz="15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 Additional instructions for downloading the app on </a:t>
            </a:r>
          </a:p>
          <a:p>
            <a:pPr marR="0" lvl="0" algn="ctr" defTabSz="914400" rtl="0" eaLnBrk="1" fontAlgn="auto" latinLnBrk="0" hangingPunct="1">
              <a:lnSpc>
                <a:spcPct val="100000"/>
              </a:lnSpc>
              <a:spcBef>
                <a:spcPts val="0"/>
              </a:spcBef>
              <a:spcAft>
                <a:spcPts val="0"/>
              </a:spcAft>
              <a:buClrTx/>
              <a:buSzTx/>
              <a:tabLst/>
              <a:defRPr/>
            </a:pPr>
            <a:r>
              <a:rPr kumimoji="0" lang="en-US" sz="15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school-managed devices.</a:t>
            </a:r>
          </a:p>
        </p:txBody>
      </p:sp>
      <p:sp>
        <p:nvSpPr>
          <p:cNvPr id="14" name="TextBox 13">
            <a:extLst>
              <a:ext uri="{FF2B5EF4-FFF2-40B4-BE49-F238E27FC236}">
                <a16:creationId xmlns:a16="http://schemas.microsoft.com/office/drawing/2014/main" id="{C327BAFD-CD74-473C-96A2-C8FE7636AB9D}"/>
              </a:ext>
            </a:extLst>
          </p:cNvPr>
          <p:cNvSpPr txBox="1"/>
          <p:nvPr/>
        </p:nvSpPr>
        <p:spPr>
          <a:xfrm>
            <a:off x="2627454" y="5287638"/>
            <a:ext cx="9088296" cy="898584"/>
          </a:xfrm>
          <a:prstGeom prst="rect">
            <a:avLst/>
          </a:prstGeom>
          <a:solidFill>
            <a:schemeClr val="tx2">
              <a:lumMod val="95000"/>
            </a:schemeClr>
          </a:solidFill>
        </p:spPr>
        <p:txBody>
          <a:bodyPr wrap="square" lIns="36000" tIns="36000" rIns="36000" bIns="36000" rtlCol="0" anchor="ctr">
            <a:noAutofit/>
          </a:bodyPr>
          <a:lstStyle/>
          <a:p>
            <a:pPr marL="342900" indent="-342900">
              <a:buFont typeface="Arial" panose="020B0604020202020204" pitchFamily="34" charset="0"/>
              <a:buChar char="•"/>
              <a:defRPr/>
            </a:pPr>
            <a:r>
              <a:rPr kumimoji="0" lang="en-US" sz="1500" b="0" i="0" u="none" strike="noStrike" kern="1200" cap="none" spc="0" normalizeH="0" baseline="0" noProof="0">
                <a:ln>
                  <a:noFill/>
                </a:ln>
                <a:solidFill>
                  <a:srgbClr val="1E1E1E"/>
                </a:solidFill>
                <a:effectLst/>
                <a:uLnTx/>
                <a:uFillTx/>
                <a:latin typeface="Arial"/>
                <a:cs typeface="Arial"/>
              </a:rPr>
              <a:t>Their College Board username and password </a:t>
            </a:r>
            <a:r>
              <a:rPr lang="en-US" sz="1500">
                <a:latin typeface="Arial"/>
                <a:cs typeface="Arial"/>
              </a:rPr>
              <a:t>to log in</a:t>
            </a:r>
            <a:r>
              <a:rPr kumimoji="0" lang="en-US" sz="1500" b="0" i="0" u="none" strike="noStrike" kern="1200" cap="none" spc="0" normalizeH="0" baseline="0" noProof="0">
                <a:ln>
                  <a:noFill/>
                </a:ln>
                <a:effectLst/>
                <a:uLnTx/>
                <a:uFillTx/>
                <a:latin typeface="Arial"/>
                <a:cs typeface="Arial"/>
              </a:rPr>
              <a:t> to the </a:t>
            </a:r>
            <a:r>
              <a:rPr kumimoji="0" lang="en-US" sz="1500" b="0" i="0" u="none" strike="noStrike" kern="1200" cap="none" spc="0" normalizeH="0" baseline="0" noProof="0">
                <a:ln>
                  <a:noFill/>
                </a:ln>
                <a:solidFill>
                  <a:srgbClr val="1E1E1E"/>
                </a:solidFill>
                <a:effectLst/>
                <a:uLnTx/>
                <a:uFillTx/>
                <a:latin typeface="Arial"/>
                <a:cs typeface="Arial"/>
              </a:rPr>
              <a:t>digital testing application.</a:t>
            </a:r>
          </a:p>
          <a:p>
            <a:pPr marL="342900" indent="-342900">
              <a:buFont typeface="Arial" panose="020B0604020202020204" pitchFamily="34" charset="0"/>
              <a:buChar char="•"/>
              <a:defRPr/>
            </a:pPr>
            <a:r>
              <a:rPr lang="en-US" sz="1500">
                <a:solidFill>
                  <a:srgbClr val="1E1E1E"/>
                </a:solidFill>
                <a:latin typeface="Arial"/>
                <a:cs typeface="Arial"/>
              </a:rPr>
              <a:t>The digital testing application installed on the computer they’ll use for testing before they can access digital practice, exam setup, </a:t>
            </a:r>
            <a:r>
              <a:rPr lang="en-US" sz="1500">
                <a:latin typeface="Arial"/>
                <a:cs typeface="Arial"/>
              </a:rPr>
              <a:t>exam check-in, and </a:t>
            </a:r>
            <a:r>
              <a:rPr lang="en-US" sz="1500">
                <a:solidFill>
                  <a:srgbClr val="1E1E1E"/>
                </a:solidFill>
                <a:latin typeface="Arial"/>
                <a:cs typeface="Arial"/>
              </a:rPr>
              <a:t>the exam itself.</a:t>
            </a:r>
          </a:p>
        </p:txBody>
      </p:sp>
      <p:sp>
        <p:nvSpPr>
          <p:cNvPr id="17" name="Rectangle 16">
            <a:extLst>
              <a:ext uri="{FF2B5EF4-FFF2-40B4-BE49-F238E27FC236}">
                <a16:creationId xmlns:a16="http://schemas.microsoft.com/office/drawing/2014/main" id="{CB4F8561-88CF-48B7-99C5-8A4BB200DE85}"/>
              </a:ext>
            </a:extLst>
          </p:cNvPr>
          <p:cNvSpPr/>
          <p:nvPr/>
        </p:nvSpPr>
        <p:spPr>
          <a:xfrm>
            <a:off x="228600" y="5287638"/>
            <a:ext cx="2398853" cy="893571"/>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R="0" lvl="0" algn="ctr"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will need:</a:t>
            </a:r>
          </a:p>
        </p:txBody>
      </p:sp>
      <p:pic>
        <p:nvPicPr>
          <p:cNvPr id="16" name="Picture 15">
            <a:extLst>
              <a:ext uri="{FF2B5EF4-FFF2-40B4-BE49-F238E27FC236}">
                <a16:creationId xmlns:a16="http://schemas.microsoft.com/office/drawing/2014/main" id="{8A03B988-6A92-0249-B3BB-8ABBEDC97EF3}"/>
              </a:ext>
            </a:extLst>
          </p:cNvPr>
          <p:cNvPicPr>
            <a:picLocks noChangeAspect="1"/>
          </p:cNvPicPr>
          <p:nvPr/>
        </p:nvPicPr>
        <p:blipFill>
          <a:blip r:embed="rId3"/>
          <a:stretch>
            <a:fillRect/>
          </a:stretch>
        </p:blipFill>
        <p:spPr>
          <a:xfrm>
            <a:off x="7000783" y="2502498"/>
            <a:ext cx="2177333" cy="1409602"/>
          </a:xfrm>
          <a:prstGeom prst="rect">
            <a:avLst/>
          </a:prstGeom>
        </p:spPr>
      </p:pic>
      <p:sp>
        <p:nvSpPr>
          <p:cNvPr id="19" name="Subtitle 8">
            <a:extLst>
              <a:ext uri="{FF2B5EF4-FFF2-40B4-BE49-F238E27FC236}">
                <a16:creationId xmlns:a16="http://schemas.microsoft.com/office/drawing/2014/main" id="{F8547D38-3EA1-44DC-9FD3-0DE1E48658B0}"/>
              </a:ext>
            </a:extLst>
          </p:cNvPr>
          <p:cNvSpPr>
            <a:spLocks noGrp="1"/>
          </p:cNvSpPr>
          <p:nvPr>
            <p:ph type="subTitle" idx="1"/>
          </p:nvPr>
        </p:nvSpPr>
        <p:spPr>
          <a:xfrm>
            <a:off x="356461" y="994815"/>
            <a:ext cx="8555064" cy="534662"/>
          </a:xfrm>
        </p:spPr>
        <p:txBody>
          <a:bodyPr/>
          <a:lstStyle/>
          <a:p>
            <a:r>
              <a:rPr lang="en-US" sz="1800">
                <a:latin typeface="Arial"/>
                <a:cs typeface="Arial"/>
              </a:rPr>
              <a:t>Instructions are different for school-managed devices and </a:t>
            </a:r>
            <a:r>
              <a:rPr lang="en-US" altLang="zh-CN" sz="1800">
                <a:latin typeface="Arial"/>
                <a:cs typeface="Arial"/>
              </a:rPr>
              <a:t>personal devices.</a:t>
            </a:r>
          </a:p>
        </p:txBody>
      </p:sp>
      <p:grpSp>
        <p:nvGrpSpPr>
          <p:cNvPr id="23" name="Group 22">
            <a:extLst>
              <a:ext uri="{FF2B5EF4-FFF2-40B4-BE49-F238E27FC236}">
                <a16:creationId xmlns:a16="http://schemas.microsoft.com/office/drawing/2014/main" id="{F9A3EF03-4A64-4A7B-A98F-5CC480B89633}"/>
              </a:ext>
            </a:extLst>
          </p:cNvPr>
          <p:cNvGrpSpPr/>
          <p:nvPr/>
        </p:nvGrpSpPr>
        <p:grpSpPr>
          <a:xfrm>
            <a:off x="5086451" y="6319606"/>
            <a:ext cx="1771448" cy="389160"/>
            <a:chOff x="5898491" y="6339309"/>
            <a:chExt cx="1771448" cy="389160"/>
          </a:xfrm>
        </p:grpSpPr>
        <p:sp>
          <p:nvSpPr>
            <p:cNvPr id="24" name="Rectangle 23">
              <a:extLst>
                <a:ext uri="{FF2B5EF4-FFF2-40B4-BE49-F238E27FC236}">
                  <a16:creationId xmlns:a16="http://schemas.microsoft.com/office/drawing/2014/main" id="{B4114616-5A29-4D2E-8979-11324AC567C9}"/>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09E4EDFB-C54F-4914-ACF2-32689C2AD493}"/>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6" name="Picture 25">
              <a:extLst>
                <a:ext uri="{FF2B5EF4-FFF2-40B4-BE49-F238E27FC236}">
                  <a16:creationId xmlns:a16="http://schemas.microsoft.com/office/drawing/2014/main" id="{85305801-B883-4E40-95E0-0971FEB1204E}"/>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417882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a:xfrm>
            <a:off x="2117661" y="1705678"/>
            <a:ext cx="6511242" cy="534662"/>
          </a:xfrm>
        </p:spPr>
        <p:txBody>
          <a:bodyPr/>
          <a:lstStyle/>
          <a:p>
            <a:r>
              <a:rPr lang="en-US" sz="1800">
                <a:latin typeface="Arial" panose="020B0604020202020204" pitchFamily="34" charset="0"/>
              </a:rPr>
              <a:t>Student steps before exam day: Starting April 8</a:t>
            </a: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2: Practice with Sample Questions in the Digital Testing Application</a:t>
            </a:r>
          </a:p>
        </p:txBody>
      </p:sp>
      <p:sp>
        <p:nvSpPr>
          <p:cNvPr id="6" name="TextBox 5">
            <a:extLst>
              <a:ext uri="{FF2B5EF4-FFF2-40B4-BE49-F238E27FC236}">
                <a16:creationId xmlns:a16="http://schemas.microsoft.com/office/drawing/2014/main" id="{D4BF8239-9FF0-457A-ABA9-8B9D63F70E1F}"/>
              </a:ext>
            </a:extLst>
          </p:cNvPr>
          <p:cNvSpPr txBox="1"/>
          <p:nvPr/>
        </p:nvSpPr>
        <p:spPr>
          <a:xfrm>
            <a:off x="2036702" y="2332965"/>
            <a:ext cx="7608024" cy="2145065"/>
          </a:xfrm>
          <a:prstGeom prst="rect">
            <a:avLst/>
          </a:prstGeom>
          <a:noFill/>
        </p:spPr>
        <p:txBody>
          <a:bodyPr wrap="square" lIns="36000" tIns="36000" rIns="36000" bIns="36000" rtlCol="0" anchor="t">
            <a:spAutoFit/>
          </a:bodyPr>
          <a:lstStyle/>
          <a:p>
            <a:pPr marL="342900" indent="-342900">
              <a:spcBef>
                <a:spcPts val="800"/>
              </a:spcBef>
              <a:buFont typeface="Arial" panose="020B0604020202020204" pitchFamily="34" charset="0"/>
              <a:buChar char="•"/>
              <a:defRPr/>
            </a:pPr>
            <a:r>
              <a:rPr kumimoji="0" lang="en-US" sz="18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When: </a:t>
            </a: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After downloading the digital testing application, students can access digital practice for each of their subjects.</a:t>
            </a:r>
            <a:r>
              <a:rPr lang="en-US">
                <a:solidFill>
                  <a:srgbClr val="1E1E1E"/>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indent="-342900">
              <a:spcBef>
                <a:spcPts val="800"/>
              </a:spcBef>
              <a:buFont typeface="Arial" panose="020B0604020202020204" pitchFamily="34" charset="0"/>
              <a:buChar char="•"/>
              <a:defRPr/>
            </a:pPr>
            <a:r>
              <a:rPr kumimoji="0" lang="en-US" sz="18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How: </a:t>
            </a: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There are </a:t>
            </a:r>
            <a:r>
              <a:rPr lang="en-US">
                <a:latin typeface="Arial" panose="020B0604020202020204" pitchFamily="34" charset="0"/>
                <a:cs typeface="Arial" panose="020B0604020202020204" pitchFamily="34" charset="0"/>
              </a:rPr>
              <a:t>2 </a:t>
            </a:r>
            <a:r>
              <a:rPr lang="en-US">
                <a:solidFill>
                  <a:srgbClr val="1E1E1E"/>
                </a:solidFill>
                <a:latin typeface="Arial" panose="020B0604020202020204" pitchFamily="34" charset="0"/>
                <a:cs typeface="Arial" panose="020B0604020202020204" pitchFamily="34" charset="0"/>
              </a:rPr>
              <a:t>ways</a:t>
            </a: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 students can access digital practice.</a:t>
            </a:r>
            <a:endParaRPr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800100" lvl="1" indent="-342900">
              <a:spcBef>
                <a:spcPts val="800"/>
              </a:spcBef>
              <a:buFont typeface="Arial" panose="020B0604020202020204" pitchFamily="34" charset="0"/>
              <a:buChar char="•"/>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Digital Testing Application</a:t>
            </a:r>
            <a:endParaRPr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My AP</a:t>
            </a:r>
            <a:endParaRPr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6BB25F-FDBE-4CD3-8479-E98C568A3FC9}"/>
              </a:ext>
            </a:extLst>
          </p:cNvPr>
          <p:cNvSpPr txBox="1"/>
          <p:nvPr/>
        </p:nvSpPr>
        <p:spPr>
          <a:xfrm>
            <a:off x="2036702" y="5649573"/>
            <a:ext cx="74712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NOTE: </a:t>
            </a:r>
            <a:r>
              <a:rPr kumimoji="0" lang="en-US" sz="1400" b="0" i="1"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AP coordinators and teachers can view students’ practice status in their respective exam readiness dashboards and can confirm that students’ technology works as expected.</a:t>
            </a:r>
          </a:p>
        </p:txBody>
      </p:sp>
      <p:grpSp>
        <p:nvGrpSpPr>
          <p:cNvPr id="11" name="Group 10">
            <a:extLst>
              <a:ext uri="{FF2B5EF4-FFF2-40B4-BE49-F238E27FC236}">
                <a16:creationId xmlns:a16="http://schemas.microsoft.com/office/drawing/2014/main" id="{9F0EC824-C63F-4E15-9D4B-D6263A6D12EF}"/>
              </a:ext>
            </a:extLst>
          </p:cNvPr>
          <p:cNvGrpSpPr/>
          <p:nvPr/>
        </p:nvGrpSpPr>
        <p:grpSpPr>
          <a:xfrm>
            <a:off x="6090125" y="6339309"/>
            <a:ext cx="1771448" cy="389160"/>
            <a:chOff x="5898491" y="6339309"/>
            <a:chExt cx="1771448" cy="389160"/>
          </a:xfrm>
        </p:grpSpPr>
        <p:sp>
          <p:nvSpPr>
            <p:cNvPr id="12" name="Rectangle 11">
              <a:extLst>
                <a:ext uri="{FF2B5EF4-FFF2-40B4-BE49-F238E27FC236}">
                  <a16:creationId xmlns:a16="http://schemas.microsoft.com/office/drawing/2014/main" id="{9652DBDA-4BA8-4DD5-82D2-8F5E587ED930}"/>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BE7197C1-6A4E-4CCB-9524-81173C783DED}"/>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4" name="Picture 13">
              <a:extLst>
                <a:ext uri="{FF2B5EF4-FFF2-40B4-BE49-F238E27FC236}">
                  <a16:creationId xmlns:a16="http://schemas.microsoft.com/office/drawing/2014/main" id="{58BEEAD6-B8CA-4F23-AF23-02AFC9835049}"/>
                </a:ext>
              </a:extLst>
            </p:cNvPr>
            <p:cNvPicPr>
              <a:picLocks noChangeAspect="1"/>
            </p:cNvPicPr>
            <p:nvPr/>
          </p:nvPicPr>
          <p:blipFill>
            <a:blip r:embed="rId3"/>
            <a:stretch>
              <a:fillRect/>
            </a:stretch>
          </p:blipFill>
          <p:spPr>
            <a:xfrm>
              <a:off x="6002374" y="6403007"/>
              <a:ext cx="194107" cy="242634"/>
            </a:xfrm>
            <a:prstGeom prst="rect">
              <a:avLst/>
            </a:prstGeom>
          </p:spPr>
        </p:pic>
      </p:grpSp>
      <p:pic>
        <p:nvPicPr>
          <p:cNvPr id="10" name="Picture 9" descr="Graphical user interface, application&#10;&#10;Description automatically generated">
            <a:extLst>
              <a:ext uri="{FF2B5EF4-FFF2-40B4-BE49-F238E27FC236}">
                <a16:creationId xmlns:a16="http://schemas.microsoft.com/office/drawing/2014/main" id="{298A8C93-7572-D041-A88C-0891F8A5F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42" y="569632"/>
            <a:ext cx="1231900" cy="2984500"/>
          </a:xfrm>
          <a:prstGeom prst="rect">
            <a:avLst/>
          </a:prstGeom>
        </p:spPr>
      </p:pic>
      <p:sp>
        <p:nvSpPr>
          <p:cNvPr id="15" name="TextBox 14">
            <a:extLst>
              <a:ext uri="{FF2B5EF4-FFF2-40B4-BE49-F238E27FC236}">
                <a16:creationId xmlns:a16="http://schemas.microsoft.com/office/drawing/2014/main" id="{8AB3F5AD-E2D3-DF4D-BCA2-87CB3AB51DA3}"/>
              </a:ext>
            </a:extLst>
          </p:cNvPr>
          <p:cNvSpPr txBox="1"/>
          <p:nvPr/>
        </p:nvSpPr>
        <p:spPr>
          <a:xfrm>
            <a:off x="3966686" y="4406734"/>
            <a:ext cx="7877698" cy="1057588"/>
          </a:xfrm>
          <a:prstGeom prst="rect">
            <a:avLst/>
          </a:prstGeom>
          <a:solidFill>
            <a:schemeClr val="tx2">
              <a:lumMod val="95000"/>
            </a:schemeClr>
          </a:solidFill>
        </p:spPr>
        <p:txBody>
          <a:bodyPr wrap="square" lIns="36000" tIns="36000" rIns="36000" bIns="3600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1E1E1E"/>
                </a:solidFill>
                <a:effectLst/>
                <a:uLnTx/>
                <a:uFillTx/>
                <a:latin typeface="Arial"/>
                <a:cs typeface="Arial"/>
              </a:rPr>
              <a:t>Answer each type of question they’ll encounter on exam </a:t>
            </a:r>
            <a:r>
              <a:rPr kumimoji="0" lang="en-US" sz="1450" b="0" i="0" u="none" strike="noStrike" kern="1200" cap="none" spc="0" normalizeH="0" baseline="0" noProof="0">
                <a:ln>
                  <a:noFill/>
                </a:ln>
                <a:effectLst/>
                <a:uLnTx/>
                <a:uFillTx/>
                <a:latin typeface="Arial"/>
                <a:cs typeface="Arial"/>
              </a:rPr>
              <a:t>day</a:t>
            </a:r>
            <a:r>
              <a:rPr lang="en-US" sz="1450">
                <a:latin typeface="Arial"/>
                <a:cs typeface="Arial"/>
              </a:rPr>
              <a:t>,</a:t>
            </a:r>
            <a:r>
              <a:rPr kumimoji="0" lang="en-US" sz="1450" b="0" i="0" u="none" strike="noStrike" kern="1200" cap="none" spc="0" normalizeH="0" baseline="0" noProof="0">
                <a:ln>
                  <a:noFill/>
                </a:ln>
                <a:effectLst/>
                <a:uLnTx/>
                <a:uFillTx/>
                <a:latin typeface="Arial"/>
                <a:cs typeface="Arial"/>
              </a:rPr>
              <a:t> and </a:t>
            </a:r>
            <a:r>
              <a:rPr kumimoji="0" lang="en-US" sz="1450" b="0" i="0" u="none" strike="noStrike" kern="1200" cap="none" spc="0" normalizeH="0" baseline="0" noProof="0">
                <a:ln>
                  <a:noFill/>
                </a:ln>
                <a:solidFill>
                  <a:srgbClr val="1E1E1E"/>
                </a:solidFill>
                <a:effectLst/>
                <a:uLnTx/>
                <a:uFillTx/>
                <a:latin typeface="Arial"/>
                <a:cs typeface="Arial"/>
              </a:rPr>
              <a:t>preview exam day flow</a:t>
            </a:r>
            <a:r>
              <a:rPr lang="en-US" sz="1450">
                <a:solidFill>
                  <a:srgbClr val="1E1E1E"/>
                </a:solidFill>
                <a:latin typeface="Arial"/>
                <a:cs typeface="Arial"/>
              </a:rPr>
              <a:t>.</a:t>
            </a:r>
            <a:endParaRPr lang="en-US" sz="1450" b="0" i="0" u="none" strike="noStrike" kern="1200" cap="none" spc="0" normalizeH="0" baseline="0" noProof="0">
              <a:ln>
                <a:noFill/>
              </a:ln>
              <a:solidFill>
                <a:srgbClr val="1E1E1E"/>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1E1E1E"/>
                </a:solidFill>
                <a:effectLst/>
                <a:uLnTx/>
                <a:uFillTx/>
                <a:latin typeface="Arial"/>
                <a:cs typeface="Arial"/>
              </a:rPr>
              <a:t>Confirm that technology works as expected before exam day</a:t>
            </a:r>
            <a:r>
              <a:rPr lang="en-US" sz="1450">
                <a:solidFill>
                  <a:srgbClr val="1E1E1E"/>
                </a:solidFill>
                <a:latin typeface="Arial"/>
                <a:cs typeface="Arial"/>
              </a:rPr>
              <a:t>.</a:t>
            </a:r>
            <a:endParaRPr lang="en-US" sz="145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1E1E1E"/>
                </a:solidFill>
                <a:effectLst/>
                <a:uLnTx/>
                <a:uFillTx/>
                <a:latin typeface="Arial"/>
                <a:cs typeface="Arial"/>
              </a:rPr>
              <a:t>Access their responses and the answer key/scoring guidelines</a:t>
            </a:r>
            <a:r>
              <a:rPr lang="en-US" sz="1450">
                <a:solidFill>
                  <a:srgbClr val="1E1E1E"/>
                </a:solidFill>
                <a:latin typeface="Arial"/>
                <a:cs typeface="Arial"/>
              </a:rPr>
              <a:t>.</a:t>
            </a:r>
            <a:endParaRPr lang="en-US" sz="145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1E1E1E"/>
                </a:solidFill>
                <a:effectLst/>
                <a:uLnTx/>
                <a:uFillTx/>
                <a:latin typeface="Arial"/>
                <a:cs typeface="Arial"/>
              </a:rPr>
              <a:t>Retake digital practice</a:t>
            </a:r>
            <a:r>
              <a:rPr lang="en-US" sz="1450">
                <a:solidFill>
                  <a:srgbClr val="1E1E1E"/>
                </a:solidFill>
                <a:latin typeface="Arial"/>
                <a:cs typeface="Arial"/>
              </a:rPr>
              <a:t>.</a:t>
            </a:r>
            <a:endParaRPr lang="en-US" sz="145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E373165-4878-E647-AC4C-F0C04FEE7BCA}"/>
              </a:ext>
            </a:extLst>
          </p:cNvPr>
          <p:cNvSpPr/>
          <p:nvPr/>
        </p:nvSpPr>
        <p:spPr>
          <a:xfrm>
            <a:off x="2036702" y="4406734"/>
            <a:ext cx="1929984" cy="1057588"/>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R="0" lvl="0" algn="ctr"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can:</a:t>
            </a:r>
            <a:endParaRPr lang="en-US" sz="2000">
              <a:solidFill>
                <a:srgbClr val="1E1E1E"/>
              </a:solidFill>
              <a:latin typeface="Roboto"/>
            </a:endParaRPr>
          </a:p>
        </p:txBody>
      </p:sp>
    </p:spTree>
    <p:extLst>
      <p:ext uri="{BB962C8B-B14F-4D97-AF65-F5344CB8AC3E}">
        <p14:creationId xmlns:p14="http://schemas.microsoft.com/office/powerpoint/2010/main" val="311200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73B2E-E59D-4C66-8345-9ABD89633DED}"/>
              </a:ext>
            </a:extLst>
          </p:cNvPr>
          <p:cNvSpPr>
            <a:spLocks noGrp="1"/>
          </p:cNvSpPr>
          <p:nvPr>
            <p:ph type="title"/>
          </p:nvPr>
        </p:nvSpPr>
        <p:spPr/>
        <p:txBody>
          <a:bodyPr/>
          <a:lstStyle/>
          <a:p>
            <a:r>
              <a:rPr lang="en-US" sz="3400">
                <a:latin typeface="Arial"/>
                <a:cs typeface="Arial"/>
              </a:rPr>
              <a:t>Preview of the </a:t>
            </a:r>
            <a:r>
              <a:rPr lang="en-US" sz="3400" i="1">
                <a:latin typeface="Arial"/>
                <a:cs typeface="Arial"/>
              </a:rPr>
              <a:t>AP Digital Testing Guide</a:t>
            </a:r>
          </a:p>
        </p:txBody>
      </p:sp>
      <p:sp>
        <p:nvSpPr>
          <p:cNvPr id="3" name="Subtitle 2">
            <a:extLst>
              <a:ext uri="{FF2B5EF4-FFF2-40B4-BE49-F238E27FC236}">
                <a16:creationId xmlns:a16="http://schemas.microsoft.com/office/drawing/2014/main" id="{69FC8C80-C3CB-416C-BEC7-0948541ABDE5}"/>
              </a:ext>
            </a:extLst>
          </p:cNvPr>
          <p:cNvSpPr>
            <a:spLocks noGrp="1"/>
          </p:cNvSpPr>
          <p:nvPr>
            <p:ph type="subTitle" idx="1"/>
          </p:nvPr>
        </p:nvSpPr>
        <p:spPr/>
        <p:txBody>
          <a:bodyPr/>
          <a:lstStyle/>
          <a:p>
            <a:r>
              <a:rPr lang="en-US" sz="1800">
                <a:latin typeface="Arial"/>
                <a:cs typeface="Arial"/>
              </a:rPr>
              <a:t>What</a:t>
            </a:r>
            <a:r>
              <a:rPr lang="en-US" sz="1800">
                <a:solidFill>
                  <a:srgbClr val="00B0F0"/>
                </a:solidFill>
                <a:latin typeface="Arial"/>
                <a:cs typeface="Arial"/>
              </a:rPr>
              <a:t> is</a:t>
            </a:r>
            <a:r>
              <a:rPr lang="en-US" sz="1800">
                <a:latin typeface="Arial"/>
                <a:cs typeface="Arial"/>
              </a:rPr>
              <a:t> the </a:t>
            </a:r>
            <a:r>
              <a:rPr lang="en-US" altLang="zh-CN" sz="1800">
                <a:latin typeface="Arial"/>
                <a:cs typeface="Arial"/>
              </a:rPr>
              <a:t>testing guide?</a:t>
            </a:r>
          </a:p>
        </p:txBody>
      </p:sp>
      <p:pic>
        <p:nvPicPr>
          <p:cNvPr id="15" name="Picture 14">
            <a:extLst>
              <a:ext uri="{FF2B5EF4-FFF2-40B4-BE49-F238E27FC236}">
                <a16:creationId xmlns:a16="http://schemas.microsoft.com/office/drawing/2014/main" id="{51F02018-F047-1F45-B083-EC49D63B4BAF}"/>
              </a:ext>
            </a:extLst>
          </p:cNvPr>
          <p:cNvPicPr>
            <a:picLocks noChangeAspect="1"/>
          </p:cNvPicPr>
          <p:nvPr/>
        </p:nvPicPr>
        <p:blipFill>
          <a:blip r:embed="rId3"/>
          <a:stretch>
            <a:fillRect/>
          </a:stretch>
        </p:blipFill>
        <p:spPr>
          <a:xfrm>
            <a:off x="4526038" y="4456585"/>
            <a:ext cx="922632" cy="922632"/>
          </a:xfrm>
          <a:prstGeom prst="rect">
            <a:avLst/>
          </a:prstGeom>
        </p:spPr>
      </p:pic>
      <p:pic>
        <p:nvPicPr>
          <p:cNvPr id="18" name="Picture 17">
            <a:extLst>
              <a:ext uri="{FF2B5EF4-FFF2-40B4-BE49-F238E27FC236}">
                <a16:creationId xmlns:a16="http://schemas.microsoft.com/office/drawing/2014/main" id="{83049C9A-98A2-CE4C-9839-BFDFE4860582}"/>
              </a:ext>
            </a:extLst>
          </p:cNvPr>
          <p:cNvPicPr>
            <a:picLocks noChangeAspect="1"/>
          </p:cNvPicPr>
          <p:nvPr/>
        </p:nvPicPr>
        <p:blipFill>
          <a:blip r:embed="rId4"/>
          <a:stretch>
            <a:fillRect/>
          </a:stretch>
        </p:blipFill>
        <p:spPr>
          <a:xfrm>
            <a:off x="4521340" y="1688630"/>
            <a:ext cx="932029" cy="932029"/>
          </a:xfrm>
          <a:prstGeom prst="rect">
            <a:avLst/>
          </a:prstGeom>
        </p:spPr>
      </p:pic>
      <p:sp>
        <p:nvSpPr>
          <p:cNvPr id="2" name="TextBox 1">
            <a:extLst>
              <a:ext uri="{FF2B5EF4-FFF2-40B4-BE49-F238E27FC236}">
                <a16:creationId xmlns:a16="http://schemas.microsoft.com/office/drawing/2014/main" id="{8125A80B-FF12-4C40-90BA-CA2B13E4DE5E}"/>
              </a:ext>
            </a:extLst>
          </p:cNvPr>
          <p:cNvSpPr txBox="1"/>
          <p:nvPr/>
        </p:nvSpPr>
        <p:spPr>
          <a:xfrm>
            <a:off x="5764600" y="1613388"/>
            <a:ext cx="6151419" cy="1288421"/>
          </a:xfrm>
          <a:prstGeom prst="rect">
            <a:avLst/>
          </a:prstGeom>
          <a:noFill/>
        </p:spPr>
        <p:txBody>
          <a:bodyPr wrap="square" lIns="36000" tIns="36000" rIns="36000" bIns="36000" rtlCol="0" anchor="t">
            <a:spAutoFit/>
          </a:bodyPr>
          <a:lstStyle/>
          <a:p>
            <a:pPr>
              <a:spcAft>
                <a:spcPts val="600"/>
              </a:spcAft>
              <a:defRPr/>
            </a:pPr>
            <a:r>
              <a:rPr lang="en-US" sz="2400" b="1">
                <a:latin typeface="Arial"/>
                <a:cs typeface="Arial"/>
              </a:rPr>
              <a:t>What it is</a:t>
            </a:r>
          </a:p>
          <a:p>
            <a:pPr lvl="0">
              <a:spcAft>
                <a:spcPts val="1200"/>
              </a:spcAft>
              <a:defRPr/>
            </a:pPr>
            <a:r>
              <a:rPr lang="en-US" sz="1600">
                <a:latin typeface="Arial"/>
                <a:ea typeface="Aktiv Grotesk" panose="020B0504020202020204" pitchFamily="34" charset="0"/>
                <a:cs typeface="Arial"/>
              </a:rPr>
              <a:t>This downloadable PDF, released March 2, provides schools and districts with information about administering 2021 digital AP Exams. Access the guide at </a:t>
            </a:r>
            <a:r>
              <a:rPr lang="en-US" sz="1600" b="1" err="1">
                <a:solidFill>
                  <a:schemeClr val="accent3"/>
                </a:solidFill>
                <a:effectLst/>
                <a:latin typeface="Arial"/>
                <a:ea typeface="Calibri" panose="020F0502020204030204" pitchFamily="34" charset="0"/>
                <a:cs typeface="Arial"/>
              </a:rPr>
              <a:t>cb.org</a:t>
            </a:r>
            <a:r>
              <a:rPr lang="en-US" sz="1600" b="1">
                <a:solidFill>
                  <a:schemeClr val="accent3"/>
                </a:solidFill>
                <a:effectLst/>
                <a:latin typeface="Arial"/>
                <a:ea typeface="Calibri" panose="020F0502020204030204" pitchFamily="34" charset="0"/>
                <a:cs typeface="Arial"/>
              </a:rPr>
              <a:t>/ap2021digitalguide</a:t>
            </a:r>
            <a:r>
              <a:rPr lang="en-US" sz="1600">
                <a:effectLst/>
                <a:latin typeface="Arial"/>
                <a:ea typeface="Calibri" panose="020F0502020204030204" pitchFamily="34" charset="0"/>
                <a:cs typeface="Arial"/>
              </a:rPr>
              <a:t>.</a:t>
            </a:r>
            <a:endParaRPr lang="en-US" sz="1600">
              <a:latin typeface="Arial"/>
              <a:cs typeface="Arial"/>
            </a:endParaRPr>
          </a:p>
        </p:txBody>
      </p:sp>
      <p:sp>
        <p:nvSpPr>
          <p:cNvPr id="14" name="TextBox 13">
            <a:extLst>
              <a:ext uri="{FF2B5EF4-FFF2-40B4-BE49-F238E27FC236}">
                <a16:creationId xmlns:a16="http://schemas.microsoft.com/office/drawing/2014/main" id="{1758B123-3AAE-0E4F-BC0C-C3A907D6CA5F}"/>
              </a:ext>
            </a:extLst>
          </p:cNvPr>
          <p:cNvSpPr txBox="1"/>
          <p:nvPr/>
        </p:nvSpPr>
        <p:spPr>
          <a:xfrm>
            <a:off x="5764601" y="2996156"/>
            <a:ext cx="5843008" cy="1180699"/>
          </a:xfrm>
          <a:prstGeom prst="rect">
            <a:avLst/>
          </a:prstGeom>
          <a:noFill/>
        </p:spPr>
        <p:txBody>
          <a:bodyPr wrap="square" lIns="36000" tIns="36000" rIns="36000" bIns="36000" rtlCol="0" anchor="t">
            <a:spAutoFit/>
          </a:bodyPr>
          <a:lstStyle/>
          <a:p>
            <a:pPr>
              <a:spcAft>
                <a:spcPts val="600"/>
              </a:spcAft>
              <a:defRPr/>
            </a:pPr>
            <a:r>
              <a:rPr lang="en-US" sz="2400" b="1">
                <a:latin typeface="Arial"/>
                <a:cs typeface="Arial"/>
              </a:rPr>
              <a:t>How to use it</a:t>
            </a:r>
            <a:br>
              <a:rPr lang="en-US" sz="2400" b="1">
                <a:latin typeface="Arial"/>
                <a:cs typeface="Arial"/>
              </a:rPr>
            </a:br>
            <a:r>
              <a:rPr lang="en-US" sz="1600">
                <a:latin typeface="Arial"/>
                <a:ea typeface="Aktiv Grotesk" panose="020B0504020202020204" pitchFamily="34" charset="0"/>
                <a:cs typeface="Arial"/>
              </a:rPr>
              <a:t>Use the </a:t>
            </a:r>
            <a:r>
              <a:rPr lang="en-US" sz="1600" i="1">
                <a:latin typeface="Arial"/>
                <a:ea typeface="Aktiv Grotesk" panose="020B0504020202020204" pitchFamily="34" charset="0"/>
                <a:cs typeface="Arial"/>
              </a:rPr>
              <a:t>AP Digital Testing Guide</a:t>
            </a:r>
            <a:r>
              <a:rPr lang="en-US" sz="1600">
                <a:latin typeface="Arial"/>
                <a:ea typeface="Aktiv Grotesk" panose="020B0504020202020204" pitchFamily="34" charset="0"/>
                <a:cs typeface="Arial"/>
              </a:rPr>
              <a:t> in conjunction with the online resources at </a:t>
            </a:r>
            <a:r>
              <a:rPr lang="en-US" sz="1600" b="1" err="1">
                <a:solidFill>
                  <a:schemeClr val="accent3"/>
                </a:solidFill>
                <a:latin typeface="Arial"/>
                <a:ea typeface="Aktiv Grotesk" panose="020B0504020202020204" pitchFamily="34" charset="0"/>
                <a:cs typeface="Arial"/>
              </a:rPr>
              <a:t>cb.org</a:t>
            </a:r>
            <a:r>
              <a:rPr lang="en-US" sz="1600" b="1">
                <a:solidFill>
                  <a:schemeClr val="accent3"/>
                </a:solidFill>
                <a:latin typeface="Arial"/>
                <a:ea typeface="Aktiv Grotesk" panose="020B0504020202020204" pitchFamily="34" charset="0"/>
                <a:cs typeface="Arial"/>
              </a:rPr>
              <a:t>/ap2021</a:t>
            </a:r>
            <a:r>
              <a:rPr lang="en-US" sz="1600">
                <a:latin typeface="Arial"/>
                <a:ea typeface="Aktiv Grotesk" panose="020B0504020202020204" pitchFamily="34" charset="0"/>
                <a:cs typeface="Arial"/>
              </a:rPr>
              <a:t> to understand how digital AP Exams work. </a:t>
            </a:r>
          </a:p>
        </p:txBody>
      </p:sp>
      <p:sp>
        <p:nvSpPr>
          <p:cNvPr id="16" name="TextBox 15">
            <a:extLst>
              <a:ext uri="{FF2B5EF4-FFF2-40B4-BE49-F238E27FC236}">
                <a16:creationId xmlns:a16="http://schemas.microsoft.com/office/drawing/2014/main" id="{1B431B1D-C274-854E-86AB-4632E57131C5}"/>
              </a:ext>
            </a:extLst>
          </p:cNvPr>
          <p:cNvSpPr txBox="1"/>
          <p:nvPr/>
        </p:nvSpPr>
        <p:spPr>
          <a:xfrm>
            <a:off x="5764600" y="4390368"/>
            <a:ext cx="5524353" cy="1503864"/>
          </a:xfrm>
          <a:prstGeom prst="rect">
            <a:avLst/>
          </a:prstGeom>
          <a:noFill/>
        </p:spPr>
        <p:txBody>
          <a:bodyPr wrap="square" lIns="36000" tIns="36000" rIns="36000" bIns="36000" rtlCol="0" anchor="t">
            <a:spAutoFit/>
          </a:bodyPr>
          <a:lstStyle/>
          <a:p>
            <a:pPr lvl="0">
              <a:spcAft>
                <a:spcPts val="600"/>
              </a:spcAft>
              <a:defRPr/>
            </a:pPr>
            <a:r>
              <a:rPr lang="en-US" sz="2400" b="1">
                <a:latin typeface="Arial"/>
                <a:cs typeface="Arial"/>
              </a:rPr>
              <a:t>Purpose of this presentation</a:t>
            </a:r>
          </a:p>
          <a:p>
            <a:pPr lvl="0">
              <a:spcAft>
                <a:spcPts val="600"/>
              </a:spcAft>
              <a:defRPr/>
            </a:pPr>
            <a:r>
              <a:rPr lang="en-US" sz="1600">
                <a:latin typeface="Arial"/>
                <a:ea typeface="Aktiv Grotesk" panose="020B0504020202020204" pitchFamily="34" charset="0"/>
                <a:cs typeface="Arial"/>
              </a:rPr>
              <a:t>This PowerPoint presentation, </a:t>
            </a:r>
            <a:r>
              <a:rPr lang="en-US" sz="1600" b="1">
                <a:latin typeface="Arial"/>
                <a:ea typeface="Aktiv Grotesk" panose="020B0504020202020204" pitchFamily="34" charset="0"/>
                <a:cs typeface="Arial"/>
              </a:rPr>
              <a:t>Key Takeaways from the </a:t>
            </a:r>
            <a:r>
              <a:rPr lang="en-US" sz="1600" b="1" i="1">
                <a:latin typeface="Arial"/>
                <a:ea typeface="Aktiv Grotesk" panose="020B0504020202020204" pitchFamily="34" charset="0"/>
                <a:cs typeface="Arial"/>
              </a:rPr>
              <a:t>AP Digital Testing Guide</a:t>
            </a:r>
            <a:r>
              <a:rPr lang="en-US" sz="1600">
                <a:latin typeface="Arial"/>
                <a:ea typeface="Aktiv Grotesk" panose="020B0504020202020204" pitchFamily="34" charset="0"/>
                <a:cs typeface="Arial"/>
              </a:rPr>
              <a:t>, is designed to introduce the </a:t>
            </a:r>
            <a:r>
              <a:rPr lang="en-US" sz="1600" i="1">
                <a:latin typeface="Arial"/>
                <a:ea typeface="Aktiv Grotesk" panose="020B0504020202020204" pitchFamily="34" charset="0"/>
                <a:cs typeface="Arial"/>
              </a:rPr>
              <a:t>AP Digital Testing Guide</a:t>
            </a:r>
            <a:r>
              <a:rPr lang="en-US" sz="1600">
                <a:latin typeface="Arial"/>
                <a:ea typeface="Aktiv Grotesk" panose="020B0504020202020204" pitchFamily="34" charset="0"/>
                <a:cs typeface="Arial"/>
              </a:rPr>
              <a:t>, but it's not intended to serve as a replacement for the guide.</a:t>
            </a:r>
            <a:endParaRPr lang="en-US">
              <a:latin typeface="Arial" panose="020B0604020202020204" pitchFamily="34" charset="0"/>
              <a:cs typeface="Arial" panose="020B0604020202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AD379B2F-8A7B-DA4C-96A3-61E15D38F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61" y="1688630"/>
            <a:ext cx="3016213" cy="3927187"/>
          </a:xfrm>
          <a:prstGeom prst="rect">
            <a:avLst/>
          </a:prstGeom>
        </p:spPr>
      </p:pic>
      <p:pic>
        <p:nvPicPr>
          <p:cNvPr id="19" name="Picture 18">
            <a:extLst>
              <a:ext uri="{FF2B5EF4-FFF2-40B4-BE49-F238E27FC236}">
                <a16:creationId xmlns:a16="http://schemas.microsoft.com/office/drawing/2014/main" id="{C211FD68-EE9E-6F4F-A684-0C9955187132}"/>
              </a:ext>
            </a:extLst>
          </p:cNvPr>
          <p:cNvPicPr>
            <a:picLocks noChangeAspect="1"/>
          </p:cNvPicPr>
          <p:nvPr/>
        </p:nvPicPr>
        <p:blipFill>
          <a:blip r:embed="rId6"/>
          <a:stretch>
            <a:fillRect/>
          </a:stretch>
        </p:blipFill>
        <p:spPr>
          <a:xfrm>
            <a:off x="4521340" y="3072607"/>
            <a:ext cx="932029" cy="932029"/>
          </a:xfrm>
          <a:prstGeom prst="rect">
            <a:avLst/>
          </a:prstGeom>
        </p:spPr>
      </p:pic>
    </p:spTree>
    <p:extLst>
      <p:ext uri="{BB962C8B-B14F-4D97-AF65-F5344CB8AC3E}">
        <p14:creationId xmlns:p14="http://schemas.microsoft.com/office/powerpoint/2010/main" val="132531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a:xfrm>
            <a:off x="2117660" y="1078726"/>
            <a:ext cx="6946439" cy="534662"/>
          </a:xfrm>
        </p:spPr>
        <p:txBody>
          <a:bodyPr/>
          <a:lstStyle/>
          <a:p>
            <a:r>
              <a:rPr lang="en-US" altLang="zh-CN" sz="1800">
                <a:latin typeface="Arial"/>
                <a:cs typeface="Arial"/>
              </a:rPr>
              <a:t>Student steps before exam day: Starting April 8</a:t>
            </a: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3: Complete Exam Setup</a:t>
            </a:r>
          </a:p>
        </p:txBody>
      </p:sp>
      <p:sp>
        <p:nvSpPr>
          <p:cNvPr id="6" name="TextBox 5">
            <a:extLst>
              <a:ext uri="{FF2B5EF4-FFF2-40B4-BE49-F238E27FC236}">
                <a16:creationId xmlns:a16="http://schemas.microsoft.com/office/drawing/2014/main" id="{D4BF8239-9FF0-457A-ABA9-8B9D63F70E1F}"/>
              </a:ext>
            </a:extLst>
          </p:cNvPr>
          <p:cNvSpPr txBox="1"/>
          <p:nvPr/>
        </p:nvSpPr>
        <p:spPr>
          <a:xfrm>
            <a:off x="2117661" y="1903143"/>
            <a:ext cx="7460292" cy="1560290"/>
          </a:xfrm>
          <a:prstGeom prst="rect">
            <a:avLst/>
          </a:prstGeom>
          <a:noFill/>
        </p:spPr>
        <p:txBody>
          <a:bodyPr wrap="square" lIns="36000" tIns="36000" rIns="36000" bIns="36000" rtlCol="0" anchor="t">
            <a:spAutoFit/>
          </a:bodyPr>
          <a:lstStyle/>
          <a:p>
            <a:pPr marL="342900" indent="-342900">
              <a:spcBef>
                <a:spcPts val="800"/>
              </a:spcBef>
              <a:buFont typeface="Arial" panose="020B0604020202020204" pitchFamily="34" charset="0"/>
              <a:buChar char="•"/>
              <a:defRPr/>
            </a:pPr>
            <a:r>
              <a:rPr kumimoji="0" lang="en-US" b="1" i="0" u="none" strike="noStrike" kern="1200" cap="none" spc="0" normalizeH="0" baseline="0" noProof="0">
                <a:ln>
                  <a:noFill/>
                </a:ln>
                <a:solidFill>
                  <a:srgbClr val="1E1E1E"/>
                </a:solidFill>
                <a:effectLst/>
                <a:uLnTx/>
                <a:uFillTx/>
                <a:latin typeface="Arial"/>
                <a:cs typeface="Arial"/>
              </a:rPr>
              <a:t>When: </a:t>
            </a:r>
            <a:r>
              <a:rPr kumimoji="0" lang="en-US" b="0" i="0" u="none" strike="noStrike" kern="1200" cap="none" spc="0" normalizeH="0" baseline="0" noProof="0">
                <a:ln>
                  <a:noFill/>
                </a:ln>
                <a:solidFill>
                  <a:srgbClr val="1E1E1E"/>
                </a:solidFill>
                <a:effectLst/>
                <a:uLnTx/>
                <a:uFillTx/>
                <a:latin typeface="Arial"/>
                <a:cs typeface="Arial"/>
              </a:rPr>
              <a:t>Exam setup opens 3 calendar days before each digital exam, and </a:t>
            </a:r>
            <a:r>
              <a:rPr lang="en-US">
                <a:solidFill>
                  <a:srgbClr val="1E1E1E"/>
                </a:solidFill>
                <a:latin typeface="Arial"/>
                <a:cs typeface="Arial"/>
              </a:rPr>
              <a:t>students must</a:t>
            </a:r>
            <a:r>
              <a:rPr kumimoji="0" lang="en-US" b="0" i="0" u="none" strike="noStrike" kern="1200" cap="none" spc="0" normalizeH="0" baseline="0" noProof="0">
                <a:ln>
                  <a:noFill/>
                </a:ln>
                <a:solidFill>
                  <a:srgbClr val="1E1E1E"/>
                </a:solidFill>
                <a:effectLst/>
                <a:uLnTx/>
                <a:uFillTx/>
                <a:latin typeface="Arial"/>
                <a:cs typeface="Arial"/>
              </a:rPr>
              <a:t> complete setup no later than the day before the </a:t>
            </a:r>
            <a:r>
              <a:rPr lang="en-US">
                <a:latin typeface="Arial"/>
                <a:cs typeface="Arial"/>
              </a:rPr>
              <a:t>exam—for</a:t>
            </a:r>
            <a:r>
              <a:rPr kumimoji="0" lang="en-US" b="0" i="0" u="none" strike="noStrike" kern="1200" cap="none" spc="0" normalizeH="0" baseline="0" noProof="0">
                <a:ln>
                  <a:noFill/>
                </a:ln>
                <a:effectLst/>
                <a:uLnTx/>
                <a:uFillTx/>
                <a:latin typeface="Arial"/>
                <a:cs typeface="Arial"/>
              </a:rPr>
              <a:t> each digital exam </a:t>
            </a:r>
            <a:r>
              <a:rPr lang="en-US">
                <a:latin typeface="Arial"/>
                <a:cs typeface="Arial"/>
              </a:rPr>
              <a:t>they take.</a:t>
            </a:r>
            <a:endParaRPr lang="en-US" b="0" i="0" u="none" strike="noStrike" kern="1200" cap="none" spc="0" normalizeH="0" baseline="0" noProof="0">
              <a:ln>
                <a:noFill/>
              </a:ln>
              <a:effectLst/>
              <a:uLnTx/>
              <a:uFillTx/>
              <a:latin typeface="Arial"/>
              <a:cs typeface="Arial"/>
            </a:endParaRP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rgbClr val="1E1E1E"/>
                </a:solidFill>
                <a:effectLst/>
                <a:uLnTx/>
                <a:uFillTx/>
                <a:latin typeface="Arial"/>
                <a:cs typeface="Arial"/>
              </a:rPr>
              <a:t>How: </a:t>
            </a:r>
            <a:r>
              <a:rPr kumimoji="0" lang="en-US" b="0" i="0" u="none" strike="noStrike" kern="1200" cap="none" spc="0" normalizeH="0" baseline="0" noProof="0">
                <a:ln>
                  <a:noFill/>
                </a:ln>
                <a:solidFill>
                  <a:srgbClr val="1E1E1E"/>
                </a:solidFill>
                <a:effectLst/>
                <a:uLnTx/>
                <a:uFillTx/>
                <a:latin typeface="Arial"/>
                <a:cs typeface="Arial"/>
              </a:rPr>
              <a:t>Students can access exam setup by launching the digital testing application. </a:t>
            </a:r>
            <a:endParaRPr kumimoji="0" lang="en-US"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6BB25F-FDBE-4CD3-8479-E98C568A3FC9}"/>
              </a:ext>
            </a:extLst>
          </p:cNvPr>
          <p:cNvSpPr txBox="1"/>
          <p:nvPr/>
        </p:nvSpPr>
        <p:spPr>
          <a:xfrm>
            <a:off x="3051543" y="4999945"/>
            <a:ext cx="6012557" cy="1169551"/>
          </a:xfrm>
          <a:prstGeom prst="rect">
            <a:avLst/>
          </a:prstGeom>
          <a:noFill/>
        </p:spPr>
        <p:txBody>
          <a:bodyPr wrap="square" lIns="91440" tIns="45720" rIns="91440" bIns="45720" anchor="t">
            <a:spAutoFit/>
          </a:bodyPr>
          <a:lstStyle/>
          <a:p>
            <a:pPr>
              <a:defRPr/>
            </a:pPr>
            <a:r>
              <a:rPr kumimoji="0" lang="en-US" sz="14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IMPORTANT:</a:t>
            </a:r>
            <a:r>
              <a:rPr lang="en-US" sz="1400" b="1">
                <a:solidFill>
                  <a:srgbClr val="1E1E1E"/>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400">
                <a:latin typeface="Arial" panose="020B0604020202020204" pitchFamily="34" charset="0"/>
                <a:cs typeface="Arial" panose="020B0604020202020204" pitchFamily="34" charset="0"/>
              </a:rPr>
              <a:t>A student must complete exam setup</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for</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 each digital exam </a:t>
            </a:r>
            <a:r>
              <a:rPr lang="en-US" sz="1400">
                <a:latin typeface="Arial" panose="020B0604020202020204" pitchFamily="34" charset="0"/>
                <a:cs typeface="Arial" panose="020B0604020202020204" pitchFamily="34" charset="0"/>
              </a:rPr>
              <a:t>they take</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 on the same computer </a:t>
            </a:r>
            <a:r>
              <a:rPr lang="en-US" sz="1400">
                <a:latin typeface="Arial" panose="020B0604020202020204" pitchFamily="34" charset="0"/>
                <a:cs typeface="Arial" panose="020B0604020202020204" pitchFamily="34" charset="0"/>
              </a:rPr>
              <a:t>they'll </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use for testing.</a:t>
            </a:r>
            <a:r>
              <a:rPr lang="en-US" sz="1400">
                <a:latin typeface="Arial" panose="020B0604020202020204" pitchFamily="34" charset="0"/>
                <a:cs typeface="Arial" panose="020B0604020202020204" pitchFamily="34" charset="0"/>
              </a:rPr>
              <a:t> </a:t>
            </a:r>
            <a:endParaRPr lang="en-US" sz="140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Once </a:t>
            </a:r>
            <a:r>
              <a:rPr lang="en-US" sz="1400">
                <a:latin typeface="Arial" panose="020B0604020202020204" pitchFamily="34" charset="0"/>
                <a:cs typeface="Arial" panose="020B0604020202020204" pitchFamily="34" charset="0"/>
              </a:rPr>
              <a:t>a student has </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completed </a:t>
            </a:r>
            <a:r>
              <a:rPr lang="en-US" sz="1400">
                <a:latin typeface="Arial" panose="020B0604020202020204" pitchFamily="34" charset="0"/>
                <a:cs typeface="Arial" panose="020B0604020202020204" pitchFamily="34" charset="0"/>
              </a:rPr>
              <a:t>exam setup on a</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 testing computer, </a:t>
            </a:r>
            <a:r>
              <a:rPr lang="en-US" sz="1400">
                <a:latin typeface="Arial" panose="020B0604020202020204" pitchFamily="34" charset="0"/>
                <a:cs typeface="Arial" panose="020B0604020202020204" pitchFamily="34" charset="0"/>
              </a:rPr>
              <a:t>the computer</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 can’t be shared with another student.</a:t>
            </a:r>
            <a:endParaRPr lang="en-US" sz="14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D07365E-D2C7-4C84-BBCF-87DD851BAF4B}"/>
              </a:ext>
            </a:extLst>
          </p:cNvPr>
          <p:cNvGrpSpPr/>
          <p:nvPr/>
        </p:nvGrpSpPr>
        <p:grpSpPr>
          <a:xfrm>
            <a:off x="2117661" y="5036765"/>
            <a:ext cx="695316" cy="697788"/>
            <a:chOff x="2759232" y="1878092"/>
            <a:chExt cx="732345" cy="734949"/>
          </a:xfrm>
        </p:grpSpPr>
        <p:sp>
          <p:nvSpPr>
            <p:cNvPr id="11" name="Oval 10">
              <a:extLst>
                <a:ext uri="{FF2B5EF4-FFF2-40B4-BE49-F238E27FC236}">
                  <a16:creationId xmlns:a16="http://schemas.microsoft.com/office/drawing/2014/main" id="{EAE055A2-99D2-4010-8FF0-F7EC9ADA2488}"/>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12" name="Picture 11">
              <a:extLst>
                <a:ext uri="{FF2B5EF4-FFF2-40B4-BE49-F238E27FC236}">
                  <a16:creationId xmlns:a16="http://schemas.microsoft.com/office/drawing/2014/main" id="{DE4BF15D-CE79-42EB-AA3D-6977E715C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grpSp>
        <p:nvGrpSpPr>
          <p:cNvPr id="14" name="Group 13">
            <a:extLst>
              <a:ext uri="{FF2B5EF4-FFF2-40B4-BE49-F238E27FC236}">
                <a16:creationId xmlns:a16="http://schemas.microsoft.com/office/drawing/2014/main" id="{22720374-9A7B-469C-A06F-2B897B78B7FB}"/>
              </a:ext>
            </a:extLst>
          </p:cNvPr>
          <p:cNvGrpSpPr/>
          <p:nvPr/>
        </p:nvGrpSpPr>
        <p:grpSpPr>
          <a:xfrm>
            <a:off x="6090125" y="6339309"/>
            <a:ext cx="1771448" cy="389160"/>
            <a:chOff x="5898491" y="6339309"/>
            <a:chExt cx="1771448" cy="389160"/>
          </a:xfrm>
        </p:grpSpPr>
        <p:sp>
          <p:nvSpPr>
            <p:cNvPr id="16" name="Rectangle 15">
              <a:extLst>
                <a:ext uri="{FF2B5EF4-FFF2-40B4-BE49-F238E27FC236}">
                  <a16:creationId xmlns:a16="http://schemas.microsoft.com/office/drawing/2014/main" id="{B0097490-EE01-42D5-993D-3ABDA83018A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54950E57-38DC-40BA-A740-45BA8C8B0B6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8" name="Picture 17">
              <a:extLst>
                <a:ext uri="{FF2B5EF4-FFF2-40B4-BE49-F238E27FC236}">
                  <a16:creationId xmlns:a16="http://schemas.microsoft.com/office/drawing/2014/main" id="{5ED1ECC5-06EB-417A-9288-DA65AAC3EE3C}"/>
                </a:ext>
              </a:extLst>
            </p:cNvPr>
            <p:cNvPicPr>
              <a:picLocks noChangeAspect="1"/>
            </p:cNvPicPr>
            <p:nvPr/>
          </p:nvPicPr>
          <p:blipFill>
            <a:blip r:embed="rId4"/>
            <a:stretch>
              <a:fillRect/>
            </a:stretch>
          </p:blipFill>
          <p:spPr>
            <a:xfrm>
              <a:off x="6002374" y="6403007"/>
              <a:ext cx="194107" cy="242634"/>
            </a:xfrm>
            <a:prstGeom prst="rect">
              <a:avLst/>
            </a:prstGeom>
          </p:spPr>
        </p:pic>
      </p:grpSp>
      <p:pic>
        <p:nvPicPr>
          <p:cNvPr id="19" name="Picture 18" descr="Graphical user interface, application&#10;&#10;Description automatically generated">
            <a:extLst>
              <a:ext uri="{FF2B5EF4-FFF2-40B4-BE49-F238E27FC236}">
                <a16:creationId xmlns:a16="http://schemas.microsoft.com/office/drawing/2014/main" id="{13664A62-32E2-2B4D-A7AB-345A6EED4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42" y="538394"/>
            <a:ext cx="1231900" cy="2984500"/>
          </a:xfrm>
          <a:prstGeom prst="rect">
            <a:avLst/>
          </a:prstGeom>
        </p:spPr>
      </p:pic>
    </p:spTree>
    <p:extLst>
      <p:ext uri="{BB962C8B-B14F-4D97-AF65-F5344CB8AC3E}">
        <p14:creationId xmlns:p14="http://schemas.microsoft.com/office/powerpoint/2010/main" val="3198616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3: Complete Exam Setup</a:t>
            </a:r>
          </a:p>
        </p:txBody>
      </p:sp>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a:xfrm>
            <a:off x="356461" y="994815"/>
            <a:ext cx="6511242" cy="534662"/>
          </a:xfrm>
        </p:spPr>
        <p:txBody>
          <a:bodyPr/>
          <a:lstStyle/>
          <a:p>
            <a:r>
              <a:rPr lang="en-US" altLang="zh-CN" sz="1800">
                <a:latin typeface="Arial"/>
                <a:cs typeface="Arial"/>
              </a:rPr>
              <a:t>Access exam setup from the </a:t>
            </a:r>
            <a:r>
              <a:rPr lang="en-US" sz="1800">
                <a:latin typeface="Arial"/>
                <a:cs typeface="Arial"/>
              </a:rPr>
              <a:t>Digital Testing App</a:t>
            </a:r>
          </a:p>
        </p:txBody>
      </p:sp>
      <p:sp>
        <p:nvSpPr>
          <p:cNvPr id="23" name="Rectangle 22">
            <a:extLst>
              <a:ext uri="{FF2B5EF4-FFF2-40B4-BE49-F238E27FC236}">
                <a16:creationId xmlns:a16="http://schemas.microsoft.com/office/drawing/2014/main" id="{C9507511-0F97-4D48-AA3C-6DAB2B4D32EB}"/>
              </a:ext>
            </a:extLst>
          </p:cNvPr>
          <p:cNvSpPr/>
          <p:nvPr/>
        </p:nvSpPr>
        <p:spPr>
          <a:xfrm>
            <a:off x="368559" y="1384880"/>
            <a:ext cx="11487150" cy="3420899"/>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24" name="TextBox 23">
            <a:extLst>
              <a:ext uri="{FF2B5EF4-FFF2-40B4-BE49-F238E27FC236}">
                <a16:creationId xmlns:a16="http://schemas.microsoft.com/office/drawing/2014/main" id="{91FCC8F7-6A03-4894-96D6-844237000CC9}"/>
              </a:ext>
            </a:extLst>
          </p:cNvPr>
          <p:cNvSpPr txBox="1"/>
          <p:nvPr/>
        </p:nvSpPr>
        <p:spPr>
          <a:xfrm>
            <a:off x="2298543" y="4928774"/>
            <a:ext cx="9557166" cy="1119143"/>
          </a:xfrm>
          <a:prstGeom prst="rect">
            <a:avLst/>
          </a:prstGeom>
          <a:solidFill>
            <a:schemeClr val="tx2">
              <a:lumMod val="95000"/>
            </a:schemeClr>
          </a:solidFill>
        </p:spPr>
        <p:txBody>
          <a:bodyPr wrap="square" lIns="36000" tIns="36000" rIns="36000" bIns="36000" numCol="2" rtlCol="0" anchor="t">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Read and accept Terms and Conditions</a:t>
            </a:r>
            <a:r>
              <a:rPr lang="en-US" sz="1700">
                <a:solidFill>
                  <a:srgbClr val="1E1E1E"/>
                </a:solidFill>
                <a:latin typeface="Arial"/>
                <a:cs typeface="Arial"/>
              </a:rPr>
              <a:t>.</a:t>
            </a:r>
            <a:endParaRPr kumimoji="0"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Confirm personal information</a:t>
            </a:r>
            <a:r>
              <a:rPr lang="en-US" sz="1700">
                <a:solidFill>
                  <a:srgbClr val="1E1E1E"/>
                </a:solidFill>
                <a:latin typeface="Arial"/>
                <a:cs typeface="Arial"/>
              </a:rPr>
              <a:t>.</a:t>
            </a:r>
            <a:endParaRPr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Check device requirements</a:t>
            </a:r>
            <a:r>
              <a:rPr lang="en-US" sz="1700">
                <a:solidFill>
                  <a:srgbClr val="1E1E1E"/>
                </a:solidFill>
                <a:latin typeface="Arial"/>
                <a:cs typeface="Arial"/>
              </a:rPr>
              <a:t>.</a:t>
            </a:r>
            <a:endParaRPr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Provide permission to reuse answers.</a:t>
            </a:r>
            <a:endParaRPr lang="en-US" sz="1700" b="0" i="0" u="none" strike="noStrike" kern="1200" cap="none" spc="0" normalizeH="0" baseline="0" noProof="0">
              <a:ln>
                <a:noFill/>
              </a:ln>
              <a:solidFill>
                <a:srgbClr val="1E1E1E"/>
              </a:solidFill>
              <a:effectLst/>
              <a:uLnTx/>
              <a:uFillTx/>
              <a:latin typeface="Arial"/>
              <a:cs typeface="Arial"/>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Review </a:t>
            </a:r>
            <a:r>
              <a:rPr lang="en-US" sz="1700">
                <a:solidFill>
                  <a:srgbClr val="1E1E1E"/>
                </a:solidFill>
                <a:latin typeface="Arial"/>
                <a:cs typeface="Arial"/>
              </a:rPr>
              <a:t>the exam</a:t>
            </a:r>
            <a:r>
              <a:rPr kumimoji="0" lang="en-US" sz="1700" b="0" i="0" u="none" strike="noStrike" kern="1200" cap="none" spc="0" normalizeH="0" baseline="0" noProof="0">
                <a:ln>
                  <a:noFill/>
                </a:ln>
                <a:solidFill>
                  <a:srgbClr val="1E1E1E"/>
                </a:solidFill>
                <a:effectLst/>
                <a:uLnTx/>
                <a:uFillTx/>
                <a:latin typeface="Arial"/>
                <a:cs typeface="Arial"/>
              </a:rPr>
              <a:t> day checklist</a:t>
            </a:r>
            <a:r>
              <a:rPr lang="en-US" sz="1700">
                <a:solidFill>
                  <a:srgbClr val="1E1E1E"/>
                </a:solidFill>
                <a:latin typeface="Arial"/>
                <a:cs typeface="Arial"/>
              </a:rPr>
              <a:t>.</a:t>
            </a:r>
            <a:endParaRPr lang="en-US" sz="1700" b="0" i="0" u="none" strike="noStrike" kern="1200" cap="none" spc="0" normalizeH="0" baseline="0" noProof="0">
              <a:ln>
                <a:noFill/>
              </a:ln>
              <a:solidFill>
                <a:srgbClr val="1E1E1E"/>
              </a:solidFill>
              <a:effectLst/>
              <a:uLnTx/>
              <a:uFillTx/>
              <a:latin typeface="Arial"/>
              <a:cs typeface="Arial"/>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Watch a quick video.</a:t>
            </a:r>
            <a:endParaRPr lang="en-US" sz="1700" b="0" i="0" u="none" strike="noStrike" kern="1200" cap="none" spc="0" normalizeH="0" baseline="0" noProof="0">
              <a:ln>
                <a:noFill/>
              </a:ln>
              <a:solidFill>
                <a:srgbClr val="1E1E1E"/>
              </a:solidFill>
              <a:effectLst/>
              <a:uLnTx/>
              <a:uFillTx/>
              <a:latin typeface="Arial"/>
              <a:cs typeface="Arial"/>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a:cs typeface="Arial"/>
              </a:rPr>
              <a:t>Wait for the application to check device settings.</a:t>
            </a:r>
            <a:endParaRPr lang="en-US" sz="1700" b="0" i="0" u="none" strike="noStrike" kern="1200" cap="none" spc="0" normalizeH="0" baseline="0" noProof="0">
              <a:ln>
                <a:noFill/>
              </a:ln>
              <a:solidFill>
                <a:srgbClr val="1E1E1E"/>
              </a:solidFill>
              <a:effectLst/>
              <a:uLnTx/>
              <a:uFillTx/>
              <a:latin typeface="Arial"/>
              <a:cs typeface="Arial"/>
            </a:endParaRPr>
          </a:p>
        </p:txBody>
      </p:sp>
      <p:sp>
        <p:nvSpPr>
          <p:cNvPr id="29" name="TextBox 28">
            <a:extLst>
              <a:ext uri="{FF2B5EF4-FFF2-40B4-BE49-F238E27FC236}">
                <a16:creationId xmlns:a16="http://schemas.microsoft.com/office/drawing/2014/main" id="{4FB80AC7-2654-441C-A0B3-72777D8B09CC}"/>
              </a:ext>
            </a:extLst>
          </p:cNvPr>
          <p:cNvSpPr txBox="1"/>
          <p:nvPr/>
        </p:nvSpPr>
        <p:spPr>
          <a:xfrm>
            <a:off x="516842" y="1649187"/>
            <a:ext cx="4791448" cy="2011695"/>
          </a:xfrm>
          <a:prstGeom prst="rect">
            <a:avLst/>
          </a:prstGeom>
          <a:noFill/>
        </p:spPr>
        <p:txBody>
          <a:bodyPr wrap="square" lIns="36000" tIns="36000" rIns="36000" bIns="36000"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Students can access exam setup by launching the </a:t>
            </a:r>
            <a:r>
              <a:rPr lang="en-US" b="1">
                <a:latin typeface="Arial" panose="020B0604020202020204" pitchFamily="34" charset="0"/>
                <a:cs typeface="Arial" panose="020B0604020202020204" pitchFamily="34" charset="0"/>
              </a:rPr>
              <a:t>digital testing app</a:t>
            </a:r>
            <a:r>
              <a:rPr lang="en-US">
                <a:latin typeface="Arial" panose="020B0604020202020204" pitchFamily="34" charset="0"/>
                <a:cs typeface="Arial" panose="020B0604020202020204" pitchFamily="34" charset="0"/>
              </a:rPr>
              <a:t> and signing in with their College Board username and password.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They should find their exam on </a:t>
            </a:r>
            <a:r>
              <a:rPr lang="en-US" b="1">
                <a:latin typeface="Arial" panose="020B0604020202020204" pitchFamily="34" charset="0"/>
                <a:cs typeface="Arial" panose="020B0604020202020204" pitchFamily="34" charset="0"/>
              </a:rPr>
              <a:t>My Tests</a:t>
            </a:r>
            <a:r>
              <a:rPr lang="en-US">
                <a:latin typeface="Arial" panose="020B0604020202020204" pitchFamily="34" charset="0"/>
                <a:cs typeface="Arial" panose="020B0604020202020204" pitchFamily="34" charset="0"/>
              </a:rPr>
              <a:t> and click the </a:t>
            </a:r>
            <a:r>
              <a:rPr lang="en-US" b="1">
                <a:latin typeface="Arial" panose="020B0604020202020204" pitchFamily="34" charset="0"/>
                <a:cs typeface="Arial" panose="020B0604020202020204" pitchFamily="34" charset="0"/>
              </a:rPr>
              <a:t>Start Exam Setup</a:t>
            </a:r>
            <a:r>
              <a:rPr lang="en-US">
                <a:latin typeface="Arial" panose="020B0604020202020204" pitchFamily="34" charset="0"/>
                <a:cs typeface="Arial" panose="020B0604020202020204" pitchFamily="34" charset="0"/>
              </a:rPr>
              <a:t> button.</a:t>
            </a:r>
          </a:p>
        </p:txBody>
      </p:sp>
      <p:grpSp>
        <p:nvGrpSpPr>
          <p:cNvPr id="22" name="Group 21">
            <a:extLst>
              <a:ext uri="{FF2B5EF4-FFF2-40B4-BE49-F238E27FC236}">
                <a16:creationId xmlns:a16="http://schemas.microsoft.com/office/drawing/2014/main" id="{DD71BA4B-180A-4B09-88DA-0A975EF8DD43}"/>
              </a:ext>
            </a:extLst>
          </p:cNvPr>
          <p:cNvGrpSpPr/>
          <p:nvPr/>
        </p:nvGrpSpPr>
        <p:grpSpPr>
          <a:xfrm>
            <a:off x="5204407" y="6335836"/>
            <a:ext cx="1771448" cy="389160"/>
            <a:chOff x="5898491" y="6339309"/>
            <a:chExt cx="1771448" cy="389160"/>
          </a:xfrm>
        </p:grpSpPr>
        <p:sp>
          <p:nvSpPr>
            <p:cNvPr id="26" name="Rectangle 25">
              <a:extLst>
                <a:ext uri="{FF2B5EF4-FFF2-40B4-BE49-F238E27FC236}">
                  <a16:creationId xmlns:a16="http://schemas.microsoft.com/office/drawing/2014/main" id="{DC7223DC-64BB-43B0-A359-391A41804A30}"/>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C8A11AB9-5319-4E97-B7F7-F8B0DEDE707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p>
            <a:p>
              <a:pPr>
                <a:defRPr/>
              </a:pP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32" name="Picture 31">
              <a:extLst>
                <a:ext uri="{FF2B5EF4-FFF2-40B4-BE49-F238E27FC236}">
                  <a16:creationId xmlns:a16="http://schemas.microsoft.com/office/drawing/2014/main" id="{96AE75B7-7D92-4032-835D-34D69822BDF7}"/>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2" name="Rectangle 1">
            <a:extLst>
              <a:ext uri="{FF2B5EF4-FFF2-40B4-BE49-F238E27FC236}">
                <a16:creationId xmlns:a16="http://schemas.microsoft.com/office/drawing/2014/main" id="{C5EAA954-C3C3-4ABF-8E33-2B917EC015CE}"/>
              </a:ext>
            </a:extLst>
          </p:cNvPr>
          <p:cNvSpPr/>
          <p:nvPr/>
        </p:nvSpPr>
        <p:spPr>
          <a:xfrm>
            <a:off x="368560" y="4928773"/>
            <a:ext cx="1929984" cy="1119143"/>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R="0" lvl="0" algn="ctr"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will be asked to:</a:t>
            </a:r>
            <a:endParaRPr kumimoji="0" lang="en-US" sz="20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3DE8541-F678-5048-8C6C-07C9C1EE80C5}"/>
              </a:ext>
            </a:extLst>
          </p:cNvPr>
          <p:cNvPicPr/>
          <p:nvPr/>
        </p:nvPicPr>
        <p:blipFill rotWithShape="1">
          <a:blip r:embed="rId4"/>
          <a:srcRect b="54335"/>
          <a:stretch/>
        </p:blipFill>
        <p:spPr bwMode="auto">
          <a:xfrm>
            <a:off x="5665147" y="1649187"/>
            <a:ext cx="5852160" cy="2004060"/>
          </a:xfrm>
          <a:prstGeom prst="rect">
            <a:avLst/>
          </a:prstGeom>
          <a:ln w="6350" cap="flat" cmpd="sng" algn="ctr">
            <a:solidFill>
              <a:srgbClr val="1E1E1E">
                <a:lumMod val="50000"/>
                <a:lumOff val="50000"/>
              </a:srgbClr>
            </a:solidFill>
            <a:prstDash val="solid"/>
            <a:round/>
            <a:headEnd type="none" w="med" len="med"/>
            <a:tailEnd type="none" w="med" len="med"/>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A872EBC-12CF-474F-8CB4-9132FCBF3FCA}"/>
              </a:ext>
            </a:extLst>
          </p:cNvPr>
          <p:cNvSpPr txBox="1"/>
          <p:nvPr/>
        </p:nvSpPr>
        <p:spPr>
          <a:xfrm>
            <a:off x="5665148" y="3706377"/>
            <a:ext cx="4145280" cy="934478"/>
          </a:xfrm>
          <a:prstGeom prst="rect">
            <a:avLst/>
          </a:prstGeom>
          <a:noFill/>
        </p:spPr>
        <p:txBody>
          <a:bodyPr wrap="square" lIns="36000" tIns="36000" rIns="36000" bIns="36000" rtlCol="0">
            <a:spAutoFit/>
          </a:bodyPr>
          <a:lstStyle/>
          <a:p>
            <a:pPr marL="285750" indent="-285750">
              <a:buFont typeface="Arial" panose="020B0604020202020204" pitchFamily="34" charset="0"/>
              <a:buChar char="•"/>
            </a:pPr>
            <a:endParaRPr lang="en-US" sz="1400" b="1">
              <a:latin typeface="Arial" panose="020B0604020202020204" pitchFamily="34" charset="0"/>
              <a:cs typeface="Arial" panose="020B0604020202020204" pitchFamily="34" charset="0"/>
            </a:endParaRPr>
          </a:p>
          <a:p>
            <a:r>
              <a:rPr lang="en-US" sz="1400" b="1">
                <a:latin typeface="Arial" panose="020B0604020202020204" pitchFamily="34" charset="0"/>
                <a:cs typeface="Arial" panose="020B0604020202020204" pitchFamily="34" charset="0"/>
              </a:rPr>
              <a:t>NOTE</a:t>
            </a:r>
            <a:r>
              <a:rPr lang="en-US" sz="1400">
                <a:latin typeface="Arial" panose="020B0604020202020204" pitchFamily="34" charset="0"/>
                <a:cs typeface="Arial" panose="020B0604020202020204" pitchFamily="34" charset="0"/>
              </a:rPr>
              <a:t>: </a:t>
            </a:r>
            <a:r>
              <a:rPr lang="en-US" sz="1400" i="1">
                <a:latin typeface="Arial" panose="020B0604020202020204" pitchFamily="34" charset="0"/>
                <a:cs typeface="Arial" panose="020B0604020202020204" pitchFamily="34" charset="0"/>
              </a:rPr>
              <a:t>Students’ digital exams will not appear until 5 days before the exam date.</a:t>
            </a:r>
          </a:p>
          <a:p>
            <a:endParaRPr lang="en-US" sz="1400" err="1"/>
          </a:p>
        </p:txBody>
      </p:sp>
    </p:spTree>
    <p:extLst>
      <p:ext uri="{BB962C8B-B14F-4D97-AF65-F5344CB8AC3E}">
        <p14:creationId xmlns:p14="http://schemas.microsoft.com/office/powerpoint/2010/main" val="1486276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a:xfrm>
            <a:off x="2117660" y="1078726"/>
            <a:ext cx="7083489" cy="523220"/>
          </a:xfrm>
        </p:spPr>
        <p:txBody>
          <a:bodyPr/>
          <a:lstStyle/>
          <a:p>
            <a:r>
              <a:rPr lang="en-US" altLang="zh-CN" sz="1800">
                <a:latin typeface="Arial"/>
                <a:cs typeface="Arial"/>
              </a:rPr>
              <a:t>Student steps on exam day: 30 Minutes before start time</a:t>
            </a: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4: Check In to the Exam</a:t>
            </a:r>
          </a:p>
        </p:txBody>
      </p:sp>
      <p:sp>
        <p:nvSpPr>
          <p:cNvPr id="6" name="TextBox 5">
            <a:extLst>
              <a:ext uri="{FF2B5EF4-FFF2-40B4-BE49-F238E27FC236}">
                <a16:creationId xmlns:a16="http://schemas.microsoft.com/office/drawing/2014/main" id="{D4BF8239-9FF0-457A-ABA9-8B9D63F70E1F}"/>
              </a:ext>
            </a:extLst>
          </p:cNvPr>
          <p:cNvSpPr txBox="1"/>
          <p:nvPr/>
        </p:nvSpPr>
        <p:spPr>
          <a:xfrm>
            <a:off x="2117660" y="1842107"/>
            <a:ext cx="7021800" cy="1847548"/>
          </a:xfrm>
          <a:prstGeom prst="rect">
            <a:avLst/>
          </a:prstGeom>
          <a:noFill/>
        </p:spPr>
        <p:txBody>
          <a:bodyPr wrap="square" lIns="36000" tIns="36000" rIns="36000" bIns="36000" rtlCol="0">
            <a:spAutoFit/>
          </a:bodyPr>
          <a:lstStyle/>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When: </a:t>
            </a:r>
            <a:r>
              <a:rPr kumimoji="0"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will need to check in 30 minutes before their exam’s start time.</a:t>
            </a:r>
          </a:p>
          <a:p>
            <a:pPr marL="800100" marR="0" lvl="1"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Check in opens at 11:30 a.m. EDT for 12 p.m. EDT exams and 3:30 p.m. EDT for 4 p.m. EDT exams.</a:t>
            </a: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How: </a:t>
            </a:r>
            <a:r>
              <a:rPr kumimoji="0" lang="en-US" sz="17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can check in to their exam by launching the digital testing application.</a:t>
            </a:r>
          </a:p>
        </p:txBody>
      </p:sp>
      <p:sp>
        <p:nvSpPr>
          <p:cNvPr id="8" name="TextBox 7">
            <a:extLst>
              <a:ext uri="{FF2B5EF4-FFF2-40B4-BE49-F238E27FC236}">
                <a16:creationId xmlns:a16="http://schemas.microsoft.com/office/drawing/2014/main" id="{B86BB25F-FDBE-4CD3-8479-E98C568A3FC9}"/>
              </a:ext>
            </a:extLst>
          </p:cNvPr>
          <p:cNvSpPr txBox="1"/>
          <p:nvPr/>
        </p:nvSpPr>
        <p:spPr>
          <a:xfrm>
            <a:off x="2989894" y="4946319"/>
            <a:ext cx="7021800" cy="116955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IMPORTANT: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should only check in on the device they used to complete exam setup</a:t>
            </a:r>
            <a:r>
              <a:rPr lang="en-US" sz="1400">
                <a:solidFill>
                  <a:srgbClr val="1E1E1E"/>
                </a:solidFill>
                <a:latin typeface="Arial" panose="020B0604020202020204" pitchFamily="34" charset="0"/>
                <a:cs typeface="Arial" panose="020B0604020202020204" pitchFamily="34" charset="0"/>
              </a:rPr>
              <a:t>,</a:t>
            </a:r>
            <a:r>
              <a:rPr kumimoji="0" lang="en-US" sz="14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 and they can’t check in on multiple devices.</a:t>
            </a:r>
            <a:endParaRPr kumimoji="0" lang="en-US" sz="1400">
              <a:solidFill>
                <a:srgbClr val="1E1E1E"/>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a:latin typeface="Arial" panose="020B0604020202020204" pitchFamily="34" charset="0"/>
                <a:cs typeface="Arial" panose="020B0604020202020204" pitchFamily="34" charset="0"/>
              </a:rPr>
              <a:t>If a </a:t>
            </a:r>
            <a:r>
              <a:rPr lang="fr-FR" sz="1400" err="1">
                <a:latin typeface="Arial" panose="020B0604020202020204" pitchFamily="34" charset="0"/>
                <a:cs typeface="Arial" panose="020B0604020202020204" pitchFamily="34" charset="0"/>
              </a:rPr>
              <a:t>student</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isn’t</a:t>
            </a:r>
            <a:r>
              <a:rPr lang="fr-FR" sz="1400">
                <a:latin typeface="Arial" panose="020B0604020202020204" pitchFamily="34" charset="0"/>
                <a:cs typeface="Arial" panose="020B0604020202020204" pitchFamily="34" charset="0"/>
              </a:rPr>
              <a:t> able to start the check-in process </a:t>
            </a:r>
            <a:r>
              <a:rPr lang="fr-FR" sz="1400" err="1">
                <a:latin typeface="Arial" panose="020B0604020202020204" pitchFamily="34" charset="0"/>
                <a:cs typeface="Arial" panose="020B0604020202020204" pitchFamily="34" charset="0"/>
              </a:rPr>
              <a:t>before</a:t>
            </a:r>
            <a:r>
              <a:rPr lang="fr-FR" sz="1400">
                <a:latin typeface="Arial" panose="020B0604020202020204" pitchFamily="34" charset="0"/>
                <a:cs typeface="Arial" panose="020B0604020202020204" pitchFamily="34" charset="0"/>
              </a:rPr>
              <a:t> the start time of the exam, </a:t>
            </a:r>
            <a:r>
              <a:rPr lang="fr-FR" sz="1400" err="1">
                <a:latin typeface="Arial" panose="020B0604020202020204" pitchFamily="34" charset="0"/>
                <a:cs typeface="Arial" panose="020B0604020202020204" pitchFamily="34" charset="0"/>
              </a:rPr>
              <a:t>they</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won’t</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be</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allowed</a:t>
            </a:r>
            <a:r>
              <a:rPr lang="fr-FR" sz="1400">
                <a:latin typeface="Arial" panose="020B0604020202020204" pitchFamily="34" charset="0"/>
                <a:cs typeface="Arial" panose="020B0604020202020204" pitchFamily="34" charset="0"/>
              </a:rPr>
              <a:t> to test and </a:t>
            </a:r>
            <a:r>
              <a:rPr lang="fr-FR" sz="1400" err="1">
                <a:latin typeface="Arial" panose="020B0604020202020204" pitchFamily="34" charset="0"/>
                <a:cs typeface="Arial" panose="020B0604020202020204" pitchFamily="34" charset="0"/>
              </a:rPr>
              <a:t>will</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be</a:t>
            </a:r>
            <a:r>
              <a:rPr lang="fr-FR" sz="1400">
                <a:latin typeface="Arial" panose="020B0604020202020204" pitchFamily="34" charset="0"/>
                <a:cs typeface="Arial" panose="020B0604020202020204" pitchFamily="34" charset="0"/>
              </a:rPr>
              <a:t> </a:t>
            </a:r>
            <a:r>
              <a:rPr lang="fr-FR" sz="1400" err="1">
                <a:latin typeface="Arial" panose="020B0604020202020204" pitchFamily="34" charset="0"/>
                <a:cs typeface="Arial" panose="020B0604020202020204" pitchFamily="34" charset="0"/>
              </a:rPr>
              <a:t>asked</a:t>
            </a:r>
            <a:r>
              <a:rPr lang="fr-FR" sz="1400">
                <a:latin typeface="Arial" panose="020B0604020202020204" pitchFamily="34" charset="0"/>
                <a:cs typeface="Arial" panose="020B0604020202020204" pitchFamily="34" charset="0"/>
              </a:rPr>
              <a:t> to request a </a:t>
            </a:r>
            <a:r>
              <a:rPr lang="fr-FR" sz="1400" err="1">
                <a:latin typeface="Arial" panose="020B0604020202020204" pitchFamily="34" charset="0"/>
                <a:cs typeface="Arial" panose="020B0604020202020204" pitchFamily="34" charset="0"/>
              </a:rPr>
              <a:t>makeup</a:t>
            </a:r>
            <a:r>
              <a:rPr lang="fr-FR" sz="1400">
                <a:latin typeface="Arial" panose="020B0604020202020204" pitchFamily="34" charset="0"/>
                <a:cs typeface="Arial" panose="020B0604020202020204" pitchFamily="34" charset="0"/>
              </a:rPr>
              <a:t> exam.</a:t>
            </a:r>
            <a:endParaRPr lang="en-US" sz="14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D07365E-D2C7-4C84-BBCF-87DD851BAF4B}"/>
              </a:ext>
            </a:extLst>
          </p:cNvPr>
          <p:cNvGrpSpPr/>
          <p:nvPr/>
        </p:nvGrpSpPr>
        <p:grpSpPr>
          <a:xfrm>
            <a:off x="2117660" y="5062181"/>
            <a:ext cx="706881" cy="697788"/>
            <a:chOff x="2759232" y="1878092"/>
            <a:chExt cx="732345" cy="734949"/>
          </a:xfrm>
        </p:grpSpPr>
        <p:sp>
          <p:nvSpPr>
            <p:cNvPr id="11" name="Oval 10">
              <a:extLst>
                <a:ext uri="{FF2B5EF4-FFF2-40B4-BE49-F238E27FC236}">
                  <a16:creationId xmlns:a16="http://schemas.microsoft.com/office/drawing/2014/main" id="{EAE055A2-99D2-4010-8FF0-F7EC9ADA2488}"/>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12" name="Picture 11">
              <a:extLst>
                <a:ext uri="{FF2B5EF4-FFF2-40B4-BE49-F238E27FC236}">
                  <a16:creationId xmlns:a16="http://schemas.microsoft.com/office/drawing/2014/main" id="{DE4BF15D-CE79-42EB-AA3D-6977E715C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pic>
        <p:nvPicPr>
          <p:cNvPr id="16" name="Picture 15">
            <a:extLst>
              <a:ext uri="{FF2B5EF4-FFF2-40B4-BE49-F238E27FC236}">
                <a16:creationId xmlns:a16="http://schemas.microsoft.com/office/drawing/2014/main" id="{2F8A6FDE-1D2C-406C-AC9D-D0F42690A943}"/>
              </a:ext>
            </a:extLst>
          </p:cNvPr>
          <p:cNvPicPr>
            <a:picLocks noChangeAspect="1"/>
          </p:cNvPicPr>
          <p:nvPr/>
        </p:nvPicPr>
        <p:blipFill>
          <a:blip r:embed="rId4"/>
          <a:stretch>
            <a:fillRect/>
          </a:stretch>
        </p:blipFill>
        <p:spPr>
          <a:xfrm>
            <a:off x="10043813" y="5873236"/>
            <a:ext cx="194107" cy="242634"/>
          </a:xfrm>
          <a:prstGeom prst="rect">
            <a:avLst/>
          </a:prstGeom>
        </p:spPr>
      </p:pic>
      <p:grpSp>
        <p:nvGrpSpPr>
          <p:cNvPr id="15" name="Group 14">
            <a:extLst>
              <a:ext uri="{FF2B5EF4-FFF2-40B4-BE49-F238E27FC236}">
                <a16:creationId xmlns:a16="http://schemas.microsoft.com/office/drawing/2014/main" id="{71BAFFE0-765E-4A32-BE14-194224A8B693}"/>
              </a:ext>
            </a:extLst>
          </p:cNvPr>
          <p:cNvGrpSpPr/>
          <p:nvPr/>
        </p:nvGrpSpPr>
        <p:grpSpPr>
          <a:xfrm>
            <a:off x="6090125" y="6339309"/>
            <a:ext cx="1771448" cy="389160"/>
            <a:chOff x="5898491" y="6339309"/>
            <a:chExt cx="1771448" cy="389160"/>
          </a:xfrm>
        </p:grpSpPr>
        <p:sp>
          <p:nvSpPr>
            <p:cNvPr id="21" name="Rectangle 20">
              <a:extLst>
                <a:ext uri="{FF2B5EF4-FFF2-40B4-BE49-F238E27FC236}">
                  <a16:creationId xmlns:a16="http://schemas.microsoft.com/office/drawing/2014/main" id="{4F12F202-4763-4468-BDE2-CD76033D4CBE}"/>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BFDF0152-A889-416A-A15D-5A32CAD47853}"/>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3" name="Picture 22">
              <a:extLst>
                <a:ext uri="{FF2B5EF4-FFF2-40B4-BE49-F238E27FC236}">
                  <a16:creationId xmlns:a16="http://schemas.microsoft.com/office/drawing/2014/main" id="{C964C899-2FEB-4428-8C52-D622CA3E87E4}"/>
                </a:ext>
              </a:extLst>
            </p:cNvPr>
            <p:cNvPicPr>
              <a:picLocks noChangeAspect="1"/>
            </p:cNvPicPr>
            <p:nvPr/>
          </p:nvPicPr>
          <p:blipFill>
            <a:blip r:embed="rId4"/>
            <a:stretch>
              <a:fillRect/>
            </a:stretch>
          </p:blipFill>
          <p:spPr>
            <a:xfrm>
              <a:off x="6002374" y="6403007"/>
              <a:ext cx="194107" cy="242634"/>
            </a:xfrm>
            <a:prstGeom prst="rect">
              <a:avLst/>
            </a:prstGeom>
          </p:spPr>
        </p:pic>
      </p:grpSp>
      <p:pic>
        <p:nvPicPr>
          <p:cNvPr id="5" name="Picture 4" descr="Graphical user interface, application&#10;&#10;Description automatically generated">
            <a:extLst>
              <a:ext uri="{FF2B5EF4-FFF2-40B4-BE49-F238E27FC236}">
                <a16:creationId xmlns:a16="http://schemas.microsoft.com/office/drawing/2014/main" id="{DE783636-B766-4344-8F31-888EECE2D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297" y="538394"/>
            <a:ext cx="1231900" cy="2984500"/>
          </a:xfrm>
          <a:prstGeom prst="rect">
            <a:avLst/>
          </a:prstGeom>
        </p:spPr>
      </p:pic>
    </p:spTree>
    <p:extLst>
      <p:ext uri="{BB962C8B-B14F-4D97-AF65-F5344CB8AC3E}">
        <p14:creationId xmlns:p14="http://schemas.microsoft.com/office/powerpoint/2010/main" val="4090045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Step 4: Check In to the Exam</a:t>
            </a:r>
          </a:p>
        </p:txBody>
      </p:sp>
      <p:sp>
        <p:nvSpPr>
          <p:cNvPr id="7" name="Rectangle 6">
            <a:extLst>
              <a:ext uri="{FF2B5EF4-FFF2-40B4-BE49-F238E27FC236}">
                <a16:creationId xmlns:a16="http://schemas.microsoft.com/office/drawing/2014/main" id="{150B323C-EDED-492F-B5A5-6E73DF290527}"/>
              </a:ext>
            </a:extLst>
          </p:cNvPr>
          <p:cNvSpPr/>
          <p:nvPr/>
        </p:nvSpPr>
        <p:spPr>
          <a:xfrm>
            <a:off x="348389" y="1425618"/>
            <a:ext cx="11487150" cy="349145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11" name="TextBox 10">
            <a:extLst>
              <a:ext uri="{FF2B5EF4-FFF2-40B4-BE49-F238E27FC236}">
                <a16:creationId xmlns:a16="http://schemas.microsoft.com/office/drawing/2014/main" id="{40E6C968-0BC4-4A79-B971-51AC28CF5EFC}"/>
              </a:ext>
            </a:extLst>
          </p:cNvPr>
          <p:cNvSpPr txBox="1"/>
          <p:nvPr/>
        </p:nvSpPr>
        <p:spPr>
          <a:xfrm>
            <a:off x="2300626" y="5080907"/>
            <a:ext cx="9557166" cy="1057588"/>
          </a:xfrm>
          <a:prstGeom prst="rect">
            <a:avLst/>
          </a:prstGeom>
          <a:solidFill>
            <a:schemeClr val="tx2">
              <a:lumMod val="95000"/>
            </a:schemeClr>
          </a:solidFill>
        </p:spPr>
        <p:txBody>
          <a:bodyPr wrap="square" lIns="36000" tIns="36000" rIns="36000" bIns="3600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Type</a:t>
            </a:r>
            <a:r>
              <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rPr>
              <a:t> a digital test security statement.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Review the test day checklist.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Enter</a:t>
            </a:r>
            <a:r>
              <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rPr>
              <a:t> secure mode.</a:t>
            </a:r>
            <a:endParaRPr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Wait until </a:t>
            </a:r>
            <a:r>
              <a:rPr lang="en-US" sz="1600">
                <a:solidFill>
                  <a:srgbClr val="1E1E1E"/>
                </a:solidFill>
                <a:latin typeface="Arial" panose="020B0604020202020204" pitchFamily="34" charset="0"/>
                <a:cs typeface="Arial" panose="020B0604020202020204" pitchFamily="34" charset="0"/>
              </a:rPr>
              <a:t>the exam begins, paying attention to the timer that counts down to exam start time.</a:t>
            </a:r>
            <a:endParaRPr lang="en-US" sz="16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303DFA6-EBDC-4944-A417-7082E38D2B97}"/>
              </a:ext>
            </a:extLst>
          </p:cNvPr>
          <p:cNvSpPr/>
          <p:nvPr/>
        </p:nvSpPr>
        <p:spPr>
          <a:xfrm>
            <a:off x="370642" y="5080907"/>
            <a:ext cx="1929984" cy="1057588"/>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36000" rIns="36000" bIns="36000" rtlCol="0" anchor="ctr" anchorCtr="0">
            <a:normAutofit/>
          </a:bodyPr>
          <a:lstStyle/>
          <a:p>
            <a:pPr marR="0" lvl="0" algn="ctr"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Students will be asked to:</a:t>
            </a:r>
          </a:p>
        </p:txBody>
      </p:sp>
      <p:sp>
        <p:nvSpPr>
          <p:cNvPr id="18" name="Subtitle 8">
            <a:extLst>
              <a:ext uri="{FF2B5EF4-FFF2-40B4-BE49-F238E27FC236}">
                <a16:creationId xmlns:a16="http://schemas.microsoft.com/office/drawing/2014/main" id="{881D67F5-17AA-45B6-9A56-C0A9E60E4264}"/>
              </a:ext>
            </a:extLst>
          </p:cNvPr>
          <p:cNvSpPr>
            <a:spLocks noGrp="1"/>
          </p:cNvSpPr>
          <p:nvPr>
            <p:ph type="subTitle" idx="1"/>
          </p:nvPr>
        </p:nvSpPr>
        <p:spPr>
          <a:xfrm>
            <a:off x="356461" y="994815"/>
            <a:ext cx="6511242" cy="534662"/>
          </a:xfrm>
        </p:spPr>
        <p:txBody>
          <a:bodyPr/>
          <a:lstStyle/>
          <a:p>
            <a:r>
              <a:rPr lang="en-US" altLang="zh-CN" sz="1800">
                <a:latin typeface="Arial"/>
                <a:cs typeface="Arial"/>
              </a:rPr>
              <a:t>Access exam check-in from </a:t>
            </a:r>
            <a:r>
              <a:rPr lang="en-US" sz="1800">
                <a:latin typeface="Arial"/>
                <a:cs typeface="Arial"/>
              </a:rPr>
              <a:t>the Digital Testing App.</a:t>
            </a:r>
          </a:p>
        </p:txBody>
      </p:sp>
      <p:grpSp>
        <p:nvGrpSpPr>
          <p:cNvPr id="13" name="Group 12">
            <a:extLst>
              <a:ext uri="{FF2B5EF4-FFF2-40B4-BE49-F238E27FC236}">
                <a16:creationId xmlns:a16="http://schemas.microsoft.com/office/drawing/2014/main" id="{008BEEBE-852A-479B-AC77-7CAD340F6D65}"/>
              </a:ext>
            </a:extLst>
          </p:cNvPr>
          <p:cNvGrpSpPr/>
          <p:nvPr/>
        </p:nvGrpSpPr>
        <p:grpSpPr>
          <a:xfrm>
            <a:off x="5086451" y="6316401"/>
            <a:ext cx="1771448" cy="389160"/>
            <a:chOff x="5898491" y="6339309"/>
            <a:chExt cx="1771448" cy="389160"/>
          </a:xfrm>
        </p:grpSpPr>
        <p:sp>
          <p:nvSpPr>
            <p:cNvPr id="14" name="Rectangle 13">
              <a:extLst>
                <a:ext uri="{FF2B5EF4-FFF2-40B4-BE49-F238E27FC236}">
                  <a16:creationId xmlns:a16="http://schemas.microsoft.com/office/drawing/2014/main" id="{C813FFB3-E1AB-49E1-BBDF-E0D4419BCCF4}"/>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D5B998C-7EBE-4FB4-8B8D-554CC7371930}"/>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6" name="Picture 15">
              <a:extLst>
                <a:ext uri="{FF2B5EF4-FFF2-40B4-BE49-F238E27FC236}">
                  <a16:creationId xmlns:a16="http://schemas.microsoft.com/office/drawing/2014/main" id="{4A13D967-ACD5-4B6C-A754-BF33ED8E4F48}"/>
                </a:ext>
              </a:extLst>
            </p:cNvPr>
            <p:cNvPicPr>
              <a:picLocks noChangeAspect="1"/>
            </p:cNvPicPr>
            <p:nvPr/>
          </p:nvPicPr>
          <p:blipFill>
            <a:blip r:embed="rId3"/>
            <a:stretch>
              <a:fillRect/>
            </a:stretch>
          </p:blipFill>
          <p:spPr>
            <a:xfrm>
              <a:off x="6002374" y="6403007"/>
              <a:ext cx="194107" cy="242634"/>
            </a:xfrm>
            <a:prstGeom prst="rect">
              <a:avLst/>
            </a:prstGeom>
          </p:spPr>
        </p:pic>
      </p:grpSp>
      <p:pic>
        <p:nvPicPr>
          <p:cNvPr id="17" name="Picture 16">
            <a:extLst>
              <a:ext uri="{FF2B5EF4-FFF2-40B4-BE49-F238E27FC236}">
                <a16:creationId xmlns:a16="http://schemas.microsoft.com/office/drawing/2014/main" id="{EFC81F6F-B941-334E-9B70-724312EBCD67}"/>
              </a:ext>
            </a:extLst>
          </p:cNvPr>
          <p:cNvPicPr/>
          <p:nvPr/>
        </p:nvPicPr>
        <p:blipFill rotWithShape="1">
          <a:blip r:embed="rId4"/>
          <a:srcRect b="53409"/>
          <a:stretch/>
        </p:blipFill>
        <p:spPr bwMode="auto">
          <a:xfrm>
            <a:off x="2937284" y="2055232"/>
            <a:ext cx="6309360" cy="2204085"/>
          </a:xfrm>
          <a:prstGeom prst="rect">
            <a:avLst/>
          </a:prstGeom>
          <a:ln w="6350" cap="flat" cmpd="sng" algn="ctr">
            <a:solidFill>
              <a:srgbClr val="1E1E1E">
                <a:lumMod val="50000"/>
                <a:lumOff val="5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5375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p:txBody>
          <a:bodyPr/>
          <a:lstStyle/>
          <a:p>
            <a:r>
              <a:rPr lang="en-US" sz="1800" err="1">
                <a:latin typeface="Arial" panose="020B0604020202020204" pitchFamily="34" charset="0"/>
              </a:rPr>
              <a:t>myap.collegeboard.org</a:t>
            </a:r>
            <a:endParaRPr lang="en-US" sz="1800">
              <a:latin typeface="Arial" panose="020B0604020202020204" pitchFamily="34" charset="0"/>
            </a:endParaRP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Student Login and Contact Information</a:t>
            </a:r>
          </a:p>
        </p:txBody>
      </p:sp>
      <p:pic>
        <p:nvPicPr>
          <p:cNvPr id="5" name="Picture 4">
            <a:extLst>
              <a:ext uri="{FF2B5EF4-FFF2-40B4-BE49-F238E27FC236}">
                <a16:creationId xmlns:a16="http://schemas.microsoft.com/office/drawing/2014/main" id="{C7EDF3F6-9E8B-435C-A4C1-5201F3E68CA7}"/>
              </a:ext>
            </a:extLst>
          </p:cNvPr>
          <p:cNvPicPr>
            <a:picLocks noChangeAspect="1"/>
          </p:cNvPicPr>
          <p:nvPr/>
        </p:nvPicPr>
        <p:blipFill rotWithShape="1">
          <a:blip r:embed="rId3"/>
          <a:srcRect l="50999" t="1863"/>
          <a:stretch/>
        </p:blipFill>
        <p:spPr>
          <a:xfrm>
            <a:off x="2117661" y="1740545"/>
            <a:ext cx="4769277" cy="3998732"/>
          </a:xfrm>
          <a:prstGeom prst="rect">
            <a:avLst/>
          </a:prstGeom>
          <a:ln>
            <a:solidFill>
              <a:schemeClr val="tx1"/>
            </a:solidFill>
          </a:ln>
        </p:spPr>
      </p:pic>
      <p:sp>
        <p:nvSpPr>
          <p:cNvPr id="11" name="TextBox 10">
            <a:extLst>
              <a:ext uri="{FF2B5EF4-FFF2-40B4-BE49-F238E27FC236}">
                <a16:creationId xmlns:a16="http://schemas.microsoft.com/office/drawing/2014/main" id="{33BD51E5-EDA6-41B4-9B4D-24F38AAECFA2}"/>
              </a:ext>
            </a:extLst>
          </p:cNvPr>
          <p:cNvSpPr txBox="1"/>
          <p:nvPr/>
        </p:nvSpPr>
        <p:spPr>
          <a:xfrm>
            <a:off x="7095280" y="1729252"/>
            <a:ext cx="4202984" cy="2919636"/>
          </a:xfrm>
          <a:prstGeom prst="rect">
            <a:avLst/>
          </a:prstGeom>
          <a:noFill/>
        </p:spPr>
        <p:txBody>
          <a:bodyPr wrap="square" lIns="36000" tIns="36000" rIns="36000" bIns="36000" rtlCol="0" anchor="t">
            <a:spAutoFit/>
          </a:bodyPr>
          <a:lstStyle/>
          <a:p>
            <a:pPr>
              <a:spcBef>
                <a:spcPts val="900"/>
              </a:spcBef>
              <a:spcAft>
                <a:spcPts val="600"/>
              </a:spcAft>
              <a:tabLst>
                <a:tab pos="1371600" algn="l"/>
              </a:tabLst>
            </a:pPr>
            <a:r>
              <a:rPr lang="en-US" sz="1600">
                <a:solidFill>
                  <a:srgbClr val="1E1E1E"/>
                </a:solidFill>
                <a:effectLst/>
                <a:latin typeface="Arial"/>
                <a:ea typeface="Times New Roman" panose="02020603050405020304" pitchFamily="18" charset="0"/>
                <a:cs typeface="Arial"/>
              </a:rPr>
              <a:t>Students will need a College Board account to access the digital AP Exams they’ve been authorized to take by the AP coordinator.</a:t>
            </a:r>
            <a:r>
              <a:rPr lang="en-US" sz="1600">
                <a:solidFill>
                  <a:srgbClr val="1E1E1E"/>
                </a:solidFill>
                <a:latin typeface="Arial"/>
                <a:ea typeface="Times New Roman" panose="02020603050405020304" pitchFamily="18" charset="0"/>
                <a:cs typeface="Arial"/>
              </a:rPr>
              <a:t> </a:t>
            </a:r>
            <a:endParaRPr lang="en-US" sz="1600">
              <a:solidFill>
                <a:srgbClr val="1E1E1E"/>
              </a:solidFill>
              <a:effectLst/>
              <a:latin typeface="Arial" panose="020B0604020202020204" pitchFamily="34" charset="0"/>
              <a:ea typeface="Times New Roman" panose="02020603050405020304" pitchFamily="18" charset="0"/>
            </a:endParaRPr>
          </a:p>
          <a:p>
            <a:pPr marL="285750" indent="-285750">
              <a:spcBef>
                <a:spcPts val="900"/>
              </a:spcBef>
              <a:spcAft>
                <a:spcPts val="600"/>
              </a:spcAft>
              <a:buFont typeface="Arial" panose="020B0604020202020204" pitchFamily="34" charset="0"/>
              <a:buChar char="•"/>
              <a:tabLst>
                <a:tab pos="1371600" algn="l"/>
              </a:tabLst>
            </a:pPr>
            <a:r>
              <a:rPr lang="en-US" sz="1600" b="1">
                <a:solidFill>
                  <a:srgbClr val="1E1E1E"/>
                </a:solidFill>
                <a:effectLst/>
                <a:latin typeface="Arial"/>
                <a:ea typeface="Times New Roman" panose="02020603050405020304" pitchFamily="18" charset="0"/>
                <a:cs typeface="Arial"/>
              </a:rPr>
              <a:t>Schools should: </a:t>
            </a:r>
            <a:r>
              <a:rPr lang="en-US" sz="1600">
                <a:solidFill>
                  <a:srgbClr val="1E1E1E"/>
                </a:solidFill>
                <a:effectLst/>
                <a:latin typeface="Arial"/>
                <a:ea typeface="Times New Roman" panose="02020603050405020304" pitchFamily="18" charset="0"/>
                <a:cs typeface="Arial"/>
              </a:rPr>
              <a:t>ensure that students know their College Board account information.</a:t>
            </a:r>
            <a:r>
              <a:rPr lang="en-US" sz="1600">
                <a:solidFill>
                  <a:srgbClr val="1E1E1E"/>
                </a:solidFill>
                <a:latin typeface="Arial"/>
                <a:ea typeface="Times New Roman" panose="02020603050405020304" pitchFamily="18" charset="0"/>
                <a:cs typeface="Arial"/>
              </a:rPr>
              <a:t> </a:t>
            </a:r>
            <a:endParaRPr lang="en-US" sz="1600">
              <a:solidFill>
                <a:srgbClr val="1E1E1E"/>
              </a:solidFill>
              <a:effectLst/>
              <a:latin typeface="Arial" panose="020B0604020202020204" pitchFamily="34" charset="0"/>
              <a:ea typeface="Times New Roman" panose="02020603050405020304" pitchFamily="18" charset="0"/>
              <a:cs typeface="Arial"/>
            </a:endParaRPr>
          </a:p>
          <a:p>
            <a:pPr marL="285750" indent="-285750">
              <a:spcBef>
                <a:spcPts val="900"/>
              </a:spcBef>
              <a:spcAft>
                <a:spcPts val="600"/>
              </a:spcAft>
              <a:buFont typeface="Arial" panose="020B0604020202020204" pitchFamily="34" charset="0"/>
              <a:buChar char="•"/>
              <a:tabLst>
                <a:tab pos="1371600" algn="l"/>
              </a:tabLst>
            </a:pPr>
            <a:r>
              <a:rPr lang="en-US" sz="1600" b="1">
                <a:solidFill>
                  <a:srgbClr val="1E1E1E"/>
                </a:solidFill>
                <a:latin typeface="Arial"/>
                <a:ea typeface="Times New Roman" panose="02020603050405020304" pitchFamily="18" charset="0"/>
                <a:cs typeface="Arial"/>
              </a:rPr>
              <a:t>Students should: </a:t>
            </a:r>
            <a:r>
              <a:rPr lang="en-US" sz="1600">
                <a:latin typeface="Arial"/>
                <a:ea typeface="Times New Roman" panose="02020603050405020304" pitchFamily="18" charset="0"/>
                <a:cs typeface="Arial"/>
              </a:rPr>
              <a:t>log in to </a:t>
            </a:r>
            <a:r>
              <a:rPr lang="en-US" sz="1600">
                <a:solidFill>
                  <a:srgbClr val="1E1E1E"/>
                </a:solidFill>
                <a:latin typeface="Arial"/>
                <a:ea typeface="Times New Roman" panose="02020603050405020304" pitchFamily="18" charset="0"/>
                <a:cs typeface="Arial"/>
              </a:rPr>
              <a:t>their College Board account and check that their personal information and email address is accurate, editing if needed.</a:t>
            </a:r>
            <a:endParaRPr lang="en-US" sz="1600">
              <a:solidFill>
                <a:srgbClr val="1E1E1E"/>
              </a:solidFill>
              <a:effectLst/>
              <a:latin typeface="Arial"/>
              <a:ea typeface="Times New Roman" panose="02020603050405020304" pitchFamily="18" charset="0"/>
              <a:cs typeface="Arial"/>
            </a:endParaRPr>
          </a:p>
        </p:txBody>
      </p:sp>
      <p:grpSp>
        <p:nvGrpSpPr>
          <p:cNvPr id="10" name="Group 9">
            <a:extLst>
              <a:ext uri="{FF2B5EF4-FFF2-40B4-BE49-F238E27FC236}">
                <a16:creationId xmlns:a16="http://schemas.microsoft.com/office/drawing/2014/main" id="{8560294D-072F-47C7-8897-00DB3610F91F}"/>
              </a:ext>
            </a:extLst>
          </p:cNvPr>
          <p:cNvGrpSpPr/>
          <p:nvPr/>
        </p:nvGrpSpPr>
        <p:grpSpPr>
          <a:xfrm>
            <a:off x="6090125" y="6339309"/>
            <a:ext cx="1771448" cy="389160"/>
            <a:chOff x="5898491" y="6339309"/>
            <a:chExt cx="1771448" cy="389160"/>
          </a:xfrm>
        </p:grpSpPr>
        <p:sp>
          <p:nvSpPr>
            <p:cNvPr id="12" name="Rectangle 11">
              <a:extLst>
                <a:ext uri="{FF2B5EF4-FFF2-40B4-BE49-F238E27FC236}">
                  <a16:creationId xmlns:a16="http://schemas.microsoft.com/office/drawing/2014/main" id="{AEAD2CC7-A7A7-4EB4-831E-8668E12BD59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6CD92925-4C02-43A1-9FD7-94739350D1B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p>
            <a:p>
              <a:pPr>
                <a:defRPr/>
              </a:pP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4" name="Picture 13">
              <a:extLst>
                <a:ext uri="{FF2B5EF4-FFF2-40B4-BE49-F238E27FC236}">
                  <a16:creationId xmlns:a16="http://schemas.microsoft.com/office/drawing/2014/main" id="{E466DE08-C586-4AFD-83EC-9B7739F54BCC}"/>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2534049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743F29-4D23-4B66-B77C-98E26025C36F}"/>
              </a:ext>
            </a:extLst>
          </p:cNvPr>
          <p:cNvSpPr>
            <a:spLocks noGrp="1"/>
          </p:cNvSpPr>
          <p:nvPr>
            <p:ph type="body" sz="quarter" idx="10"/>
          </p:nvPr>
        </p:nvSpPr>
        <p:spPr>
          <a:xfrm>
            <a:off x="2117660" y="1707156"/>
            <a:ext cx="8710173" cy="969137"/>
          </a:xfrm>
        </p:spPr>
        <p:txBody>
          <a:bodyPr/>
          <a:lstStyle/>
          <a:p>
            <a:pPr marL="0" indent="0">
              <a:lnSpc>
                <a:spcPct val="130000"/>
              </a:lnSpc>
              <a:spcBef>
                <a:spcPts val="900"/>
              </a:spcBef>
              <a:spcAft>
                <a:spcPts val="600"/>
              </a:spcAft>
              <a:buNone/>
              <a:tabLst>
                <a:tab pos="1371600" algn="l"/>
              </a:tabLst>
            </a:pPr>
            <a:r>
              <a:rPr lang="en-US" sz="1800">
                <a:solidFill>
                  <a:srgbClr val="1E1E1E"/>
                </a:solidFill>
                <a:effectLst/>
                <a:latin typeface="Arial" panose="020B0604020202020204" pitchFamily="34" charset="0"/>
                <a:ea typeface="Times New Roman" panose="02020603050405020304" pitchFamily="18" charset="0"/>
              </a:rPr>
              <a:t>Starting </a:t>
            </a:r>
            <a:r>
              <a:rPr lang="en-US" sz="1800">
                <a:effectLst/>
                <a:latin typeface="Arial" panose="020B0604020202020204" pitchFamily="34" charset="0"/>
                <a:ea typeface="Times New Roman" panose="02020603050405020304" pitchFamily="18" charset="0"/>
              </a:rPr>
              <a:t>in </a:t>
            </a:r>
            <a:r>
              <a:rPr lang="en-US" sz="1800" b="1">
                <a:solidFill>
                  <a:schemeClr val="accent3"/>
                </a:solidFill>
                <a:latin typeface="Arial"/>
                <a:ea typeface="Times New Roman" panose="02020603050405020304" pitchFamily="18" charset="0"/>
                <a:cs typeface="Arial"/>
              </a:rPr>
              <a:t>mid-April</a:t>
            </a:r>
            <a:r>
              <a:rPr lang="en-US" sz="1800">
                <a:effectLst/>
                <a:latin typeface="Arial" panose="020B0604020202020204" pitchFamily="34" charset="0"/>
                <a:ea typeface="Times New Roman" panose="02020603050405020304" pitchFamily="18" charset="0"/>
              </a:rPr>
              <a:t>, a </a:t>
            </a:r>
            <a:r>
              <a:rPr lang="en-US" sz="1800">
                <a:solidFill>
                  <a:srgbClr val="1E1E1E"/>
                </a:solidFill>
                <a:effectLst/>
                <a:latin typeface="Arial" panose="020B0604020202020204" pitchFamily="34" charset="0"/>
                <a:ea typeface="Times New Roman" panose="02020603050405020304" pitchFamily="18" charset="0"/>
              </a:rPr>
              <a:t>new </a:t>
            </a:r>
            <a:r>
              <a:rPr lang="en-US" sz="1800" b="1">
                <a:solidFill>
                  <a:srgbClr val="1E1E1E"/>
                </a:solidFill>
                <a:effectLst/>
                <a:latin typeface="Arial" panose="020B0604020202020204" pitchFamily="34" charset="0"/>
                <a:ea typeface="Times New Roman" panose="02020603050405020304" pitchFamily="18" charset="0"/>
              </a:rPr>
              <a:t>Digital Exam Readiness </a:t>
            </a:r>
            <a:r>
              <a:rPr lang="en-US" sz="1800" b="1">
                <a:solidFill>
                  <a:srgbClr val="1E1E1E"/>
                </a:solidFill>
                <a:ea typeface="Times New Roman" panose="02020603050405020304" pitchFamily="18" charset="0"/>
              </a:rPr>
              <a:t>D</a:t>
            </a:r>
            <a:r>
              <a:rPr lang="en-US" sz="1800" b="1">
                <a:solidFill>
                  <a:srgbClr val="1E1E1E"/>
                </a:solidFill>
                <a:effectLst/>
                <a:latin typeface="Arial" panose="020B0604020202020204" pitchFamily="34" charset="0"/>
                <a:ea typeface="Times New Roman" panose="02020603050405020304" pitchFamily="18" charset="0"/>
              </a:rPr>
              <a:t>ashboard</a:t>
            </a:r>
            <a:r>
              <a:rPr lang="en-US" sz="1800">
                <a:solidFill>
                  <a:srgbClr val="1E1E1E"/>
                </a:solidFill>
                <a:effectLst/>
                <a:latin typeface="Arial" panose="020B0604020202020204" pitchFamily="34" charset="0"/>
                <a:ea typeface="Times New Roman" panose="02020603050405020304" pitchFamily="18" charset="0"/>
              </a:rPr>
              <a:t> will be available</a:t>
            </a:r>
            <a:br>
              <a:rPr lang="en-US" sz="1800">
                <a:solidFill>
                  <a:srgbClr val="1E1E1E"/>
                </a:solidFill>
                <a:effectLst/>
                <a:latin typeface="Arial" panose="020B0604020202020204" pitchFamily="34" charset="0"/>
                <a:ea typeface="Times New Roman" panose="02020603050405020304" pitchFamily="18" charset="0"/>
              </a:rPr>
            </a:br>
            <a:r>
              <a:rPr lang="en-US" sz="1800">
                <a:solidFill>
                  <a:srgbClr val="1E1E1E"/>
                </a:solidFill>
                <a:effectLst/>
                <a:latin typeface="Arial" panose="020B0604020202020204" pitchFamily="34" charset="0"/>
                <a:ea typeface="Times New Roman" panose="02020603050405020304" pitchFamily="18" charset="0"/>
              </a:rPr>
              <a:t>for AP coordinators and AP teachers. </a:t>
            </a:r>
          </a:p>
          <a:p>
            <a:pPr marL="0" indent="0">
              <a:buNone/>
            </a:pPr>
            <a:endParaRPr lang="en-US"/>
          </a:p>
        </p:txBody>
      </p:sp>
      <p:sp>
        <p:nvSpPr>
          <p:cNvPr id="9" name="Subtitle 8">
            <a:extLst>
              <a:ext uri="{FF2B5EF4-FFF2-40B4-BE49-F238E27FC236}">
                <a16:creationId xmlns:a16="http://schemas.microsoft.com/office/drawing/2014/main" id="{4C7FD81B-3387-4958-8FC4-1BC492ED3EA8}"/>
              </a:ext>
            </a:extLst>
          </p:cNvPr>
          <p:cNvSpPr>
            <a:spLocks noGrp="1"/>
          </p:cNvSpPr>
          <p:nvPr>
            <p:ph type="subTitle" idx="1"/>
          </p:nvPr>
        </p:nvSpPr>
        <p:spPr/>
        <p:txBody>
          <a:bodyPr/>
          <a:lstStyle/>
          <a:p>
            <a:r>
              <a:rPr lang="en-US" altLang="zh-CN" sz="1800">
                <a:latin typeface="Arial" panose="020B0604020202020204" pitchFamily="34" charset="0"/>
              </a:rPr>
              <a:t>Taking digital AP </a:t>
            </a:r>
            <a:r>
              <a:rPr lang="en-US" sz="1800">
                <a:latin typeface="Arial" panose="020B0604020202020204" pitchFamily="34" charset="0"/>
              </a:rPr>
              <a:t>Exams</a:t>
            </a:r>
          </a:p>
        </p:txBody>
      </p:sp>
      <p:sp>
        <p:nvSpPr>
          <p:cNvPr id="4" name="Title 3">
            <a:extLst>
              <a:ext uri="{FF2B5EF4-FFF2-40B4-BE49-F238E27FC236}">
                <a16:creationId xmlns:a16="http://schemas.microsoft.com/office/drawing/2014/main" id="{AE074685-5B14-4FDB-A2B0-E7DAAFE1AF09}"/>
              </a:ext>
            </a:extLst>
          </p:cNvPr>
          <p:cNvSpPr>
            <a:spLocks noGrp="1"/>
          </p:cNvSpPr>
          <p:nvPr>
            <p:ph type="title"/>
          </p:nvPr>
        </p:nvSpPr>
        <p:spPr/>
        <p:txBody>
          <a:bodyPr/>
          <a:lstStyle/>
          <a:p>
            <a:r>
              <a:rPr lang="en-US"/>
              <a:t>Monitoring Student Readiness</a:t>
            </a:r>
          </a:p>
        </p:txBody>
      </p:sp>
      <p:graphicFrame>
        <p:nvGraphicFramePr>
          <p:cNvPr id="11" name="Table 11">
            <a:extLst>
              <a:ext uri="{FF2B5EF4-FFF2-40B4-BE49-F238E27FC236}">
                <a16:creationId xmlns:a16="http://schemas.microsoft.com/office/drawing/2014/main" id="{E7DE8404-D4B9-46F4-AA81-ED7C86F9A237}"/>
              </a:ext>
            </a:extLst>
          </p:cNvPr>
          <p:cNvGraphicFramePr>
            <a:graphicFrameLocks noGrp="1"/>
          </p:cNvGraphicFramePr>
          <p:nvPr>
            <p:extLst>
              <p:ext uri="{D42A27DB-BD31-4B8C-83A1-F6EECF244321}">
                <p14:modId xmlns:p14="http://schemas.microsoft.com/office/powerpoint/2010/main" val="720045917"/>
              </p:ext>
            </p:extLst>
          </p:nvPr>
        </p:nvGraphicFramePr>
        <p:xfrm>
          <a:off x="2408746" y="2770061"/>
          <a:ext cx="8253336" cy="3133589"/>
        </p:xfrm>
        <a:graphic>
          <a:graphicData uri="http://schemas.openxmlformats.org/drawingml/2006/table">
            <a:tbl>
              <a:tblPr firstRow="1" bandRow="1">
                <a:tableStyleId>{21E4AEA4-8DFA-4A89-87EB-49C32662AFE0}</a:tableStyleId>
              </a:tblPr>
              <a:tblGrid>
                <a:gridCol w="2751112">
                  <a:extLst>
                    <a:ext uri="{9D8B030D-6E8A-4147-A177-3AD203B41FA5}">
                      <a16:colId xmlns:a16="http://schemas.microsoft.com/office/drawing/2014/main" val="3093142959"/>
                    </a:ext>
                  </a:extLst>
                </a:gridCol>
                <a:gridCol w="2751112">
                  <a:extLst>
                    <a:ext uri="{9D8B030D-6E8A-4147-A177-3AD203B41FA5}">
                      <a16:colId xmlns:a16="http://schemas.microsoft.com/office/drawing/2014/main" val="2883649874"/>
                    </a:ext>
                  </a:extLst>
                </a:gridCol>
                <a:gridCol w="2751112">
                  <a:extLst>
                    <a:ext uri="{9D8B030D-6E8A-4147-A177-3AD203B41FA5}">
                      <a16:colId xmlns:a16="http://schemas.microsoft.com/office/drawing/2014/main" val="542476255"/>
                    </a:ext>
                  </a:extLst>
                </a:gridCol>
              </a:tblGrid>
              <a:tr h="462965">
                <a:tc>
                  <a:txBody>
                    <a:bodyPr/>
                    <a:lstStyle/>
                    <a:p>
                      <a:endParaRPr lang="en-US">
                        <a:latin typeface="Arial" panose="020B0604020202020204" pitchFamily="34" charset="0"/>
                        <a:cs typeface="Arial" panose="020B0604020202020204" pitchFamily="34" charset="0"/>
                      </a:endParaRPr>
                    </a:p>
                  </a:txBody>
                  <a:tcP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AP coordinators</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AP teachers</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5706790"/>
                  </a:ext>
                </a:extLst>
              </a:tr>
              <a:tr h="1255712">
                <a:tc>
                  <a:txBody>
                    <a:bodyPr/>
                    <a:lstStyle/>
                    <a:p>
                      <a:r>
                        <a:rPr lang="en-US" sz="1500" b="0">
                          <a:latin typeface="Arial" panose="020B0604020202020204" pitchFamily="34" charset="0"/>
                          <a:cs typeface="Arial" panose="020B0604020202020204" pitchFamily="34" charset="0"/>
                        </a:rPr>
                        <a:t>Track student readiness for digital exams by showing status of installation, setup, </a:t>
                      </a:r>
                      <a:r>
                        <a:rPr lang="en-US" sz="1500" b="0">
                          <a:solidFill>
                            <a:schemeClr val="tx1"/>
                          </a:solidFill>
                          <a:latin typeface="Arial" panose="020B0604020202020204" pitchFamily="34" charset="0"/>
                          <a:cs typeface="Arial" panose="020B0604020202020204" pitchFamily="34" charset="0"/>
                        </a:rPr>
                        <a:t>check-in, and </a:t>
                      </a:r>
                      <a:r>
                        <a:rPr lang="en-US" sz="1500" b="0">
                          <a:latin typeface="Arial" panose="020B0604020202020204" pitchFamily="34" charset="0"/>
                          <a:cs typeface="Arial" panose="020B0604020202020204" pitchFamily="34" charset="0"/>
                        </a:rPr>
                        <a:t>exam progress</a:t>
                      </a:r>
                    </a:p>
                  </a:txBody>
                  <a:tcPr anchor="ctr">
                    <a:lnL w="3175"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endParaRPr lang="en-US" sz="1800">
                        <a:solidFill>
                          <a:srgbClr val="00B050"/>
                        </a:solidFill>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endParaRPr lang="en-US" sz="2800">
                        <a:solidFill>
                          <a:srgbClr val="00B050"/>
                        </a:solidFill>
                        <a:latin typeface="Arial" panose="020B0604020202020204" pitchFamily="34" charset="0"/>
                        <a:cs typeface="Arial" panose="020B0604020202020204" pitchFamily="34" charset="0"/>
                      </a:endParaRPr>
                    </a:p>
                  </a:txBody>
                  <a:tcPr anchor="ctr">
                    <a:lnR w="3175" cap="flat" cmpd="sng" algn="ctr">
                      <a:solidFill>
                        <a:schemeClr val="tx2"/>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55958933"/>
                  </a:ext>
                </a:extLst>
              </a:tr>
              <a:tr h="1414912">
                <a:tc>
                  <a:txBody>
                    <a:bodyPr/>
                    <a:lstStyle/>
                    <a:p>
                      <a:r>
                        <a:rPr lang="en-US" sz="1500" b="0">
                          <a:latin typeface="Arial" panose="020B0604020202020204" pitchFamily="34" charset="0"/>
                          <a:cs typeface="Arial" panose="020B0604020202020204" pitchFamily="34" charset="0"/>
                        </a:rPr>
                        <a:t>Manage student makeup requests for digital exams</a:t>
                      </a:r>
                    </a:p>
                  </a:txBody>
                  <a:tcPr anchor="ctr">
                    <a:lnL w="3175" cap="flat" cmpd="sng" algn="ctr">
                      <a:noFill/>
                      <a:prstDash val="solid"/>
                      <a:round/>
                      <a:headEnd type="none" w="med" len="med"/>
                      <a:tailEnd type="none" w="med" len="med"/>
                    </a:lnL>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endParaRPr lang="en-US" sz="2800">
                        <a:solidFill>
                          <a:srgbClr val="00B050"/>
                        </a:solidFill>
                        <a:latin typeface="Arial" panose="020B0604020202020204" pitchFamily="34" charset="0"/>
                        <a:cs typeface="Arial" panose="020B0604020202020204" pitchFamily="34" charset="0"/>
                      </a:endParaRPr>
                    </a:p>
                  </a:txBody>
                  <a:tcPr anchor="ct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endParaRPr lang="en-US" sz="2800">
                        <a:solidFill>
                          <a:srgbClr val="FF0000"/>
                        </a:solidFill>
                        <a:latin typeface="Arial" panose="020B0604020202020204" pitchFamily="34" charset="0"/>
                        <a:cs typeface="Arial" panose="020B0604020202020204" pitchFamily="34" charset="0"/>
                      </a:endParaRPr>
                    </a:p>
                  </a:txBody>
                  <a:tcPr anchor="ctr">
                    <a:lnR w="3175"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606613777"/>
                  </a:ext>
                </a:extLst>
              </a:tr>
            </a:tbl>
          </a:graphicData>
        </a:graphic>
      </p:graphicFrame>
      <p:graphicFrame>
        <p:nvGraphicFramePr>
          <p:cNvPr id="21" name="Table 20">
            <a:extLst>
              <a:ext uri="{FF2B5EF4-FFF2-40B4-BE49-F238E27FC236}">
                <a16:creationId xmlns:a16="http://schemas.microsoft.com/office/drawing/2014/main" id="{0D854FCE-4990-A24F-B899-71386D139BDC}"/>
              </a:ext>
            </a:extLst>
          </p:cNvPr>
          <p:cNvGraphicFramePr>
            <a:graphicFrameLocks noGrp="1"/>
          </p:cNvGraphicFramePr>
          <p:nvPr/>
        </p:nvGraphicFramePr>
        <p:xfrm>
          <a:off x="10520039" y="3826276"/>
          <a:ext cx="208280" cy="1402672"/>
        </p:xfrm>
        <a:graphic>
          <a:graphicData uri="http://schemas.openxmlformats.org/drawingml/2006/table">
            <a:tbl>
              <a:tblPr/>
              <a:tblGrid>
                <a:gridCol w="208280">
                  <a:extLst>
                    <a:ext uri="{9D8B030D-6E8A-4147-A177-3AD203B41FA5}">
                      <a16:colId xmlns:a16="http://schemas.microsoft.com/office/drawing/2014/main" val="3450450890"/>
                    </a:ext>
                  </a:extLst>
                </a:gridCol>
              </a:tblGrid>
              <a:tr h="1402672">
                <a:tc>
                  <a:txBody>
                    <a:bodyPr/>
                    <a:lstStyle/>
                    <a:p>
                      <a:endParaRPr lang="en-US"/>
                    </a:p>
                  </a:txBody>
                  <a:tcPr>
                    <a:lnL w="3175" cmpd="sng">
                      <a:solidFill>
                        <a:schemeClr val="tx2"/>
                      </a:solidFill>
                      <a:prstDash val="solid"/>
                    </a:lnL>
                    <a:lnR w="3175" cmpd="sng">
                      <a:solidFill>
                        <a:schemeClr val="tx2"/>
                      </a:solidFill>
                      <a:prstDash val="solid"/>
                    </a:lnR>
                    <a:lnT w="3175" cmpd="sng">
                      <a:solidFill>
                        <a:schemeClr val="tx2"/>
                      </a:solidFill>
                      <a:prstDash val="solid"/>
                    </a:lnT>
                    <a:lnB w="3175" cmpd="sng">
                      <a:solidFill>
                        <a:schemeClr val="tx2"/>
                      </a:solidFill>
                      <a:prstDash val="solid"/>
                    </a:lnB>
                  </a:tcPr>
                </a:tc>
                <a:extLst>
                  <a:ext uri="{0D108BD9-81ED-4DB2-BD59-A6C34878D82A}">
                    <a16:rowId xmlns:a16="http://schemas.microsoft.com/office/drawing/2014/main" val="425822413"/>
                  </a:ext>
                </a:extLst>
              </a:tr>
            </a:tbl>
          </a:graphicData>
        </a:graphic>
      </p:graphicFrame>
      <p:grpSp>
        <p:nvGrpSpPr>
          <p:cNvPr id="15" name="Group 14">
            <a:extLst>
              <a:ext uri="{FF2B5EF4-FFF2-40B4-BE49-F238E27FC236}">
                <a16:creationId xmlns:a16="http://schemas.microsoft.com/office/drawing/2014/main" id="{6874B36F-F97D-495B-8057-37043A645B37}"/>
              </a:ext>
            </a:extLst>
          </p:cNvPr>
          <p:cNvGrpSpPr/>
          <p:nvPr/>
        </p:nvGrpSpPr>
        <p:grpSpPr>
          <a:xfrm>
            <a:off x="6090125" y="6339309"/>
            <a:ext cx="1771448" cy="389160"/>
            <a:chOff x="5898491" y="6339309"/>
            <a:chExt cx="1771448" cy="389160"/>
          </a:xfrm>
        </p:grpSpPr>
        <p:sp>
          <p:nvSpPr>
            <p:cNvPr id="22" name="Rectangle 21">
              <a:extLst>
                <a:ext uri="{FF2B5EF4-FFF2-40B4-BE49-F238E27FC236}">
                  <a16:creationId xmlns:a16="http://schemas.microsoft.com/office/drawing/2014/main" id="{CDF3E906-C3CA-45BE-82E8-582AFF86CB5E}"/>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1A7738E4-FF76-4CCE-9824-CBB22EDE8589}"/>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24" name="Picture 23">
              <a:extLst>
                <a:ext uri="{FF2B5EF4-FFF2-40B4-BE49-F238E27FC236}">
                  <a16:creationId xmlns:a16="http://schemas.microsoft.com/office/drawing/2014/main" id="{A5F7825F-573E-44CA-BB8C-76BF8A730FB3}"/>
                </a:ext>
              </a:extLst>
            </p:cNvPr>
            <p:cNvPicPr>
              <a:picLocks noChangeAspect="1"/>
            </p:cNvPicPr>
            <p:nvPr/>
          </p:nvPicPr>
          <p:blipFill>
            <a:blip r:embed="rId3"/>
            <a:stretch>
              <a:fillRect/>
            </a:stretch>
          </p:blipFill>
          <p:spPr>
            <a:xfrm>
              <a:off x="6002374" y="6403007"/>
              <a:ext cx="194107" cy="242634"/>
            </a:xfrm>
            <a:prstGeom prst="rect">
              <a:avLst/>
            </a:prstGeom>
          </p:spPr>
        </p:pic>
      </p:grpSp>
      <p:pic>
        <p:nvPicPr>
          <p:cNvPr id="17" name="Picture 16">
            <a:extLst>
              <a:ext uri="{FF2B5EF4-FFF2-40B4-BE49-F238E27FC236}">
                <a16:creationId xmlns:a16="http://schemas.microsoft.com/office/drawing/2014/main" id="{BD9C39A5-64AB-BD41-9D35-6A3D1C32CF5E}"/>
              </a:ext>
            </a:extLst>
          </p:cNvPr>
          <p:cNvPicPr>
            <a:picLocks noChangeAspect="1"/>
          </p:cNvPicPr>
          <p:nvPr/>
        </p:nvPicPr>
        <p:blipFill>
          <a:blip r:embed="rId4"/>
          <a:stretch>
            <a:fillRect/>
          </a:stretch>
        </p:blipFill>
        <p:spPr>
          <a:xfrm>
            <a:off x="6321411" y="3652620"/>
            <a:ext cx="406400" cy="406400"/>
          </a:xfrm>
          <a:prstGeom prst="rect">
            <a:avLst/>
          </a:prstGeom>
        </p:spPr>
      </p:pic>
      <p:pic>
        <p:nvPicPr>
          <p:cNvPr id="19" name="Picture 18">
            <a:extLst>
              <a:ext uri="{FF2B5EF4-FFF2-40B4-BE49-F238E27FC236}">
                <a16:creationId xmlns:a16="http://schemas.microsoft.com/office/drawing/2014/main" id="{2821DC41-04AB-7940-8C66-85F4595B43FB}"/>
              </a:ext>
            </a:extLst>
          </p:cNvPr>
          <p:cNvPicPr>
            <a:picLocks noChangeAspect="1"/>
          </p:cNvPicPr>
          <p:nvPr/>
        </p:nvPicPr>
        <p:blipFill>
          <a:blip r:embed="rId4"/>
          <a:stretch>
            <a:fillRect/>
          </a:stretch>
        </p:blipFill>
        <p:spPr>
          <a:xfrm>
            <a:off x="9110993" y="3652620"/>
            <a:ext cx="406400" cy="406400"/>
          </a:xfrm>
          <a:prstGeom prst="rect">
            <a:avLst/>
          </a:prstGeom>
        </p:spPr>
      </p:pic>
      <p:pic>
        <p:nvPicPr>
          <p:cNvPr id="25" name="Picture 24">
            <a:extLst>
              <a:ext uri="{FF2B5EF4-FFF2-40B4-BE49-F238E27FC236}">
                <a16:creationId xmlns:a16="http://schemas.microsoft.com/office/drawing/2014/main" id="{6DC8558F-145F-9C40-9E78-CB36D23773B0}"/>
              </a:ext>
            </a:extLst>
          </p:cNvPr>
          <p:cNvPicPr>
            <a:picLocks noChangeAspect="1"/>
          </p:cNvPicPr>
          <p:nvPr/>
        </p:nvPicPr>
        <p:blipFill>
          <a:blip r:embed="rId4"/>
          <a:stretch>
            <a:fillRect/>
          </a:stretch>
        </p:blipFill>
        <p:spPr>
          <a:xfrm>
            <a:off x="6321411" y="4951333"/>
            <a:ext cx="406400" cy="406400"/>
          </a:xfrm>
          <a:prstGeom prst="rect">
            <a:avLst/>
          </a:prstGeom>
        </p:spPr>
      </p:pic>
      <p:pic>
        <p:nvPicPr>
          <p:cNvPr id="26" name="Picture 25">
            <a:extLst>
              <a:ext uri="{FF2B5EF4-FFF2-40B4-BE49-F238E27FC236}">
                <a16:creationId xmlns:a16="http://schemas.microsoft.com/office/drawing/2014/main" id="{3572ED73-86E4-7047-9606-5999205861E1}"/>
              </a:ext>
            </a:extLst>
          </p:cNvPr>
          <p:cNvPicPr>
            <a:picLocks noChangeAspect="1"/>
          </p:cNvPicPr>
          <p:nvPr/>
        </p:nvPicPr>
        <p:blipFill>
          <a:blip r:embed="rId5"/>
          <a:stretch>
            <a:fillRect/>
          </a:stretch>
        </p:blipFill>
        <p:spPr>
          <a:xfrm>
            <a:off x="9111560" y="4955647"/>
            <a:ext cx="406400" cy="406400"/>
          </a:xfrm>
          <a:prstGeom prst="rect">
            <a:avLst/>
          </a:prstGeom>
        </p:spPr>
      </p:pic>
    </p:spTree>
    <p:extLst>
      <p:ext uri="{BB962C8B-B14F-4D97-AF65-F5344CB8AC3E}">
        <p14:creationId xmlns:p14="http://schemas.microsoft.com/office/powerpoint/2010/main" val="1694763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847901"/>
            <a:ext cx="8266197" cy="1562892"/>
          </a:xfrm>
        </p:spPr>
        <p:txBody>
          <a:bodyPr/>
          <a:lstStyle/>
          <a:p>
            <a:r>
              <a:rPr lang="en-US" sz="6000">
                <a:latin typeface="Arial"/>
                <a:cs typeface="Arial"/>
              </a:rPr>
              <a:t>Digital Testing: </a:t>
            </a:r>
            <a:br>
              <a:rPr lang="en-US" sz="6000">
                <a:latin typeface="Arial"/>
                <a:cs typeface="Arial"/>
              </a:rPr>
            </a:br>
            <a:r>
              <a:rPr lang="en-US" sz="6000">
                <a:latin typeface="Arial"/>
                <a:cs typeface="Arial"/>
              </a:rPr>
              <a:t>The Experience</a:t>
            </a:r>
          </a:p>
        </p:txBody>
      </p:sp>
      <p:sp>
        <p:nvSpPr>
          <p:cNvPr id="7" name="Rectangle 6">
            <a:extLst>
              <a:ext uri="{FF2B5EF4-FFF2-40B4-BE49-F238E27FC236}">
                <a16:creationId xmlns:a16="http://schemas.microsoft.com/office/drawing/2014/main" id="{0EB52449-2193-844A-8B8F-27F632D0C018}"/>
              </a:ext>
            </a:extLst>
          </p:cNvPr>
          <p:cNvSpPr/>
          <p:nvPr/>
        </p:nvSpPr>
        <p:spPr>
          <a:xfrm>
            <a:off x="-1" y="538626"/>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Tree>
    <p:extLst>
      <p:ext uri="{BB962C8B-B14F-4D97-AF65-F5344CB8AC3E}">
        <p14:creationId xmlns:p14="http://schemas.microsoft.com/office/powerpoint/2010/main" val="2815110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p:txBody>
          <a:bodyPr/>
          <a:lstStyle/>
          <a:p>
            <a:r>
              <a:rPr lang="en-US" sz="3200"/>
              <a:t>Tools and Features</a:t>
            </a:r>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374933" y="989826"/>
            <a:ext cx="6511242" cy="534662"/>
          </a:xfrm>
        </p:spPr>
        <p:txBody>
          <a:bodyPr/>
          <a:lstStyle/>
          <a:p>
            <a:r>
              <a:rPr lang="en-US" altLang="zh-CN" sz="1800" dirty="0"/>
              <a:t>Support for students as they test</a:t>
            </a:r>
          </a:p>
        </p:txBody>
      </p:sp>
      <p:sp>
        <p:nvSpPr>
          <p:cNvPr id="3" name="TextBox 2">
            <a:extLst>
              <a:ext uri="{FF2B5EF4-FFF2-40B4-BE49-F238E27FC236}">
                <a16:creationId xmlns:a16="http://schemas.microsoft.com/office/drawing/2014/main" id="{78EEE115-0804-479D-91A2-7F3BD0A4F02B}"/>
              </a:ext>
            </a:extLst>
          </p:cNvPr>
          <p:cNvSpPr txBox="1"/>
          <p:nvPr/>
        </p:nvSpPr>
        <p:spPr>
          <a:xfrm>
            <a:off x="6257597" y="1352201"/>
            <a:ext cx="5456900" cy="3781411"/>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Aft>
                <a:spcPts val="1200"/>
              </a:spcAft>
              <a:buClrTx/>
              <a:buSzTx/>
              <a:buFontTx/>
              <a:buNone/>
              <a:tabLst/>
              <a:defRPr/>
            </a:pPr>
            <a:r>
              <a:rPr kumimoji="0" lang="en-US" sz="2400" b="1" i="0" u="none" strike="noStrike" kern="1200" cap="none" spc="0" normalizeH="0" baseline="0" noProof="0">
                <a:ln>
                  <a:noFill/>
                </a:ln>
                <a:effectLst/>
                <a:uLnTx/>
                <a:uFillTx/>
                <a:latin typeface="Arial" panose="020B0604020202020204" pitchFamily="34" charset="0"/>
                <a:cs typeface="Arial" panose="020B0604020202020204" pitchFamily="34" charset="0"/>
              </a:rPr>
              <a:t>Tools/Features </a:t>
            </a:r>
            <a:r>
              <a:rPr kumimoji="0" lang="en-US" sz="24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Include: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Directions</a:t>
            </a:r>
            <a:endParaRPr lang="en-US" sz="1600">
              <a:solidFill>
                <a:srgbClr val="1E1E1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a:solidFill>
                  <a:srgbClr val="1E1E1E"/>
                </a:solidFill>
                <a:latin typeface="Arial" panose="020B0604020202020204" pitchFamily="34" charset="0"/>
                <a:cs typeface="Arial" panose="020B0604020202020204" pitchFamily="34" charset="0"/>
              </a:rPr>
              <a:t>A t</a:t>
            </a:r>
            <a:r>
              <a:rPr kumimoji="0" lang="en-US" sz="1600" i="0" u="none" strike="noStrike" kern="1200" cap="none" spc="0" normalizeH="0" baseline="0" noProof="0" err="1">
                <a:ln>
                  <a:noFill/>
                </a:ln>
                <a:solidFill>
                  <a:srgbClr val="1E1E1E"/>
                </a:solidFill>
                <a:effectLst/>
                <a:uLnTx/>
                <a:uFillTx/>
                <a:latin typeface="Arial" panose="020B0604020202020204" pitchFamily="34" charset="0"/>
                <a:cs typeface="Arial" panose="020B0604020202020204" pitchFamily="34" charset="0"/>
              </a:rPr>
              <a:t>imer</a:t>
            </a:r>
            <a:endParaRPr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Reference materials</a:t>
            </a:r>
            <a:endParaRPr lang="en-US" sz="1600">
              <a:solidFill>
                <a:srgbClr val="1E1E1E"/>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defRPr/>
            </a:pPr>
            <a:r>
              <a:rPr lang="en-US" sz="1600">
                <a:solidFill>
                  <a:srgbClr val="1E1E1E"/>
                </a:solidFill>
                <a:latin typeface="Arial" panose="020B0604020202020204" pitchFamily="34" charset="0"/>
                <a:cs typeface="Arial" panose="020B0604020202020204" pitchFamily="34" charset="0"/>
              </a:rPr>
              <a:t>Help menu </a:t>
            </a:r>
            <a:endParaRPr lang="en-US" sz="1600" b="1">
              <a:solidFill>
                <a:srgbClr val="1E1E1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Zoom </a:t>
            </a:r>
            <a:r>
              <a:rPr lang="en-US" sz="1600">
                <a:solidFill>
                  <a:srgbClr val="1E1E1E"/>
                </a:solidFill>
                <a:latin typeface="Arial" panose="020B0604020202020204" pitchFamily="34" charset="0"/>
                <a:cs typeface="Arial" panose="020B0604020202020204" pitchFamily="34" charset="0"/>
              </a:rPr>
              <a:t>in and out</a:t>
            </a:r>
            <a:endParaRPr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defRPr/>
            </a:pPr>
            <a:r>
              <a:rPr kumimoji="0" lang="en-US" sz="160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Expand Right and Expand Left arrows</a:t>
            </a:r>
            <a:r>
              <a:rPr lang="en-US" sz="1600">
                <a:solidFill>
                  <a:srgbClr val="1E1E1E"/>
                </a:solidFill>
                <a:latin typeface="Arial" panose="020B060402020202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And more</a:t>
            </a:r>
            <a:endParaRPr lang="en-US" sz="16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BF4F98-5A34-402C-BD0D-DE02338E345D}"/>
              </a:ext>
            </a:extLst>
          </p:cNvPr>
          <p:cNvSpPr txBox="1"/>
          <p:nvPr/>
        </p:nvSpPr>
        <p:spPr>
          <a:xfrm>
            <a:off x="374933" y="5490449"/>
            <a:ext cx="11453078" cy="584775"/>
          </a:xfrm>
          <a:prstGeom prst="rect">
            <a:avLst/>
          </a:prstGeom>
          <a:solidFill>
            <a:schemeClr val="accent2">
              <a:lumMod val="95000"/>
            </a:schemeClr>
          </a:solidFill>
        </p:spPr>
        <p:txBody>
          <a:bodyPr wrap="square" lIns="182880" tIns="91440" rIns="91440" bIns="91440" rtlCol="0" anchor="t">
            <a:spAutoFit/>
          </a:bodyPr>
          <a:lstStyle/>
          <a:p>
            <a:pPr marL="1493520" lvl="1" indent="-233045" defTabSz="931433" fontAlgn="base">
              <a:spcAft>
                <a:spcPct val="0"/>
              </a:spcAft>
              <a:buClr>
                <a:srgbClr val="009CDE"/>
              </a:buClr>
              <a:buSzPct val="80000"/>
              <a:buFont typeface="Verdana" pitchFamily="34" charset="0"/>
              <a:buChar char="•"/>
              <a:defRPr/>
            </a:pPr>
            <a:r>
              <a:rPr kumimoji="0" lang="en-US" sz="1300" b="0" i="0" u="none" strike="noStrike" kern="1200" cap="none" spc="0" normalizeH="0" baseline="0" noProof="0">
                <a:ln>
                  <a:noFill/>
                </a:ln>
                <a:solidFill>
                  <a:srgbClr val="1E1E1E"/>
                </a:solidFill>
                <a:effectLst/>
                <a:uLnTx/>
                <a:uFillTx/>
                <a:latin typeface="Arial"/>
                <a:ea typeface="Roboto" panose="02000000000000000000" pitchFamily="2" charset="0"/>
                <a:cs typeface="Arial"/>
              </a:rPr>
              <a:t>Students can practice with all tools and features beginning April 8.</a:t>
            </a:r>
            <a:endParaRPr kumimoji="0" lang="en-US" b="0" i="0" u="none" strike="sngStrike" kern="1200" cap="none" spc="0" normalizeH="0" baseline="0" noProof="0">
              <a:ln>
                <a:noFill/>
              </a:ln>
              <a:solidFill>
                <a:srgbClr val="1E1E1E"/>
              </a:solidFill>
              <a:effectLst/>
              <a:uLnTx/>
              <a:uFillTx/>
              <a:latin typeface="Arial"/>
              <a:cs typeface="Arial"/>
            </a:endParaRPr>
          </a:p>
          <a:p>
            <a:pPr marL="1493520" lvl="1" indent="-233045" defTabSz="931433" fontAlgn="base">
              <a:spcAft>
                <a:spcPct val="0"/>
              </a:spcAft>
              <a:buClr>
                <a:srgbClr val="009CDE"/>
              </a:buClr>
              <a:buSzPct val="80000"/>
              <a:buFont typeface="Verdana" pitchFamily="34" charset="0"/>
              <a:buChar char="•"/>
              <a:defRPr/>
            </a:pPr>
            <a:r>
              <a:rPr lang="en-US" altLang="zh-CN" sz="1300" noProof="1">
                <a:solidFill>
                  <a:srgbClr val="1E1E1E"/>
                </a:solidFill>
                <a:latin typeface="Arial"/>
                <a:ea typeface="Roboto" panose="02000000000000000000" pitchFamily="2" charset="0"/>
                <a:cs typeface="Arial"/>
              </a:rPr>
              <a:t>If the app crashes or the student exits for any reason, they can relaunch the app. However, the timer will continue counting down</a:t>
            </a:r>
            <a:r>
              <a:rPr lang="en-US" sz="1300">
                <a:solidFill>
                  <a:srgbClr val="1E1E1E"/>
                </a:solidFill>
                <a:latin typeface="Roboto"/>
                <a:ea typeface="Roboto" panose="02000000000000000000" pitchFamily="2" charset="0"/>
                <a:cs typeface="Arial"/>
              </a:rPr>
              <a:t>.</a:t>
            </a:r>
            <a:endParaRPr kumimoji="0" lang="en-US" altLang="zh-CN" sz="1300" b="0" i="0" u="none" strike="noStrike" kern="1200" cap="none" spc="0" normalizeH="0" baseline="0" noProof="1">
              <a:ln>
                <a:noFill/>
              </a:ln>
              <a:solidFill>
                <a:srgbClr val="1E1E1E"/>
              </a:solidFill>
              <a:effectLst/>
              <a:uLnTx/>
              <a:uFillTx/>
              <a:latin typeface="Arial"/>
              <a:ea typeface="Roboto" panose="02000000000000000000" pitchFamily="2" charset="0"/>
              <a:cs typeface="Arial"/>
            </a:endParaRPr>
          </a:p>
        </p:txBody>
      </p:sp>
      <p:sp>
        <p:nvSpPr>
          <p:cNvPr id="15" name="TextBox 14">
            <a:extLst>
              <a:ext uri="{FF2B5EF4-FFF2-40B4-BE49-F238E27FC236}">
                <a16:creationId xmlns:a16="http://schemas.microsoft.com/office/drawing/2014/main" id="{19B5E171-2DD8-40DA-814C-67943EDB04D5}"/>
              </a:ext>
            </a:extLst>
          </p:cNvPr>
          <p:cNvSpPr txBox="1"/>
          <p:nvPr/>
        </p:nvSpPr>
        <p:spPr>
          <a:xfrm>
            <a:off x="835668" y="5646216"/>
            <a:ext cx="642026" cy="272758"/>
          </a:xfrm>
          <a:prstGeom prst="rect">
            <a:avLst/>
          </a:prstGeom>
          <a:noFill/>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Details</a:t>
            </a:r>
          </a:p>
        </p:txBody>
      </p:sp>
      <p:pic>
        <p:nvPicPr>
          <p:cNvPr id="6" name="Picture 5">
            <a:extLst>
              <a:ext uri="{FF2B5EF4-FFF2-40B4-BE49-F238E27FC236}">
                <a16:creationId xmlns:a16="http://schemas.microsoft.com/office/drawing/2014/main" id="{9CD0DE2F-9816-4087-AA58-12FDAFFEE00F}"/>
              </a:ext>
            </a:extLst>
          </p:cNvPr>
          <p:cNvPicPr>
            <a:picLocks noChangeAspect="1"/>
          </p:cNvPicPr>
          <p:nvPr/>
        </p:nvPicPr>
        <p:blipFill>
          <a:blip r:embed="rId3"/>
          <a:stretch>
            <a:fillRect/>
          </a:stretch>
        </p:blipFill>
        <p:spPr>
          <a:xfrm>
            <a:off x="4412723" y="1399447"/>
            <a:ext cx="333422" cy="323895"/>
          </a:xfrm>
          <a:prstGeom prst="rect">
            <a:avLst/>
          </a:prstGeom>
        </p:spPr>
      </p:pic>
      <p:grpSp>
        <p:nvGrpSpPr>
          <p:cNvPr id="13" name="Group 12">
            <a:extLst>
              <a:ext uri="{FF2B5EF4-FFF2-40B4-BE49-F238E27FC236}">
                <a16:creationId xmlns:a16="http://schemas.microsoft.com/office/drawing/2014/main" id="{B4D8E448-4313-41C7-A162-336C180902FF}"/>
              </a:ext>
            </a:extLst>
          </p:cNvPr>
          <p:cNvGrpSpPr/>
          <p:nvPr/>
        </p:nvGrpSpPr>
        <p:grpSpPr>
          <a:xfrm>
            <a:off x="5210276" y="6322495"/>
            <a:ext cx="1771448" cy="389160"/>
            <a:chOff x="5898491" y="6339309"/>
            <a:chExt cx="1771448" cy="389160"/>
          </a:xfrm>
        </p:grpSpPr>
        <p:sp>
          <p:nvSpPr>
            <p:cNvPr id="16" name="Rectangle 15">
              <a:extLst>
                <a:ext uri="{FF2B5EF4-FFF2-40B4-BE49-F238E27FC236}">
                  <a16:creationId xmlns:a16="http://schemas.microsoft.com/office/drawing/2014/main" id="{51A396FA-636A-4189-B61D-DAAC541D97A7}"/>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FA1FFC77-EE64-4D4B-8352-F7F4DDE8D532}"/>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8" name="Picture 17">
              <a:extLst>
                <a:ext uri="{FF2B5EF4-FFF2-40B4-BE49-F238E27FC236}">
                  <a16:creationId xmlns:a16="http://schemas.microsoft.com/office/drawing/2014/main" id="{0DA6CA97-4242-4CF3-B451-31118E6D77AB}"/>
                </a:ext>
              </a:extLst>
            </p:cNvPr>
            <p:cNvPicPr>
              <a:picLocks noChangeAspect="1"/>
            </p:cNvPicPr>
            <p:nvPr/>
          </p:nvPicPr>
          <p:blipFill>
            <a:blip r:embed="rId4"/>
            <a:stretch>
              <a:fillRect/>
            </a:stretch>
          </p:blipFill>
          <p:spPr>
            <a:xfrm>
              <a:off x="6002374" y="6403007"/>
              <a:ext cx="194107" cy="242634"/>
            </a:xfrm>
            <a:prstGeom prst="rect">
              <a:avLst/>
            </a:prstGeom>
          </p:spPr>
        </p:pic>
      </p:grpSp>
      <p:pic>
        <p:nvPicPr>
          <p:cNvPr id="21" name="Picture 20">
            <a:extLst>
              <a:ext uri="{FF2B5EF4-FFF2-40B4-BE49-F238E27FC236}">
                <a16:creationId xmlns:a16="http://schemas.microsoft.com/office/drawing/2014/main" id="{E10666DC-5801-0E43-96B4-FC5274190BAA}"/>
              </a:ext>
            </a:extLst>
          </p:cNvPr>
          <p:cNvPicPr/>
          <p:nvPr/>
        </p:nvPicPr>
        <p:blipFill>
          <a:blip r:embed="rId5"/>
          <a:stretch>
            <a:fillRect/>
          </a:stretch>
        </p:blipFill>
        <p:spPr>
          <a:xfrm>
            <a:off x="374933" y="1476850"/>
            <a:ext cx="4980543" cy="3781411"/>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38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C1D2DFE-C3CB-EC4B-B686-D46A2D134DDD}"/>
              </a:ext>
            </a:extLst>
          </p:cNvPr>
          <p:cNvCxnSpPr>
            <a:cxnSpLocks/>
          </p:cNvCxnSpPr>
          <p:nvPr/>
        </p:nvCxnSpPr>
        <p:spPr>
          <a:xfrm>
            <a:off x="2747184" y="1665704"/>
            <a:ext cx="2954368" cy="0"/>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E9C96A9B-D5B5-4746-978A-25EE9846A980}"/>
              </a:ext>
            </a:extLst>
          </p:cNvPr>
          <p:cNvSpPr>
            <a:spLocks noGrp="1"/>
          </p:cNvSpPr>
          <p:nvPr>
            <p:ph type="body" sz="quarter" idx="10"/>
          </p:nvPr>
        </p:nvSpPr>
        <p:spPr>
          <a:xfrm>
            <a:off x="2079139" y="2270703"/>
            <a:ext cx="4492450" cy="3457714"/>
          </a:xfrm>
        </p:spPr>
        <p:txBody>
          <a:bodyPr>
            <a:normAutofit/>
          </a:bodyPr>
          <a:lstStyle/>
          <a:p>
            <a:pPr marL="257175" indent="-257175"/>
            <a:r>
              <a:rPr lang="en-US" sz="1600" b="1">
                <a:latin typeface="Arial"/>
                <a:cs typeface="Arial"/>
              </a:rPr>
              <a:t>Full-length. </a:t>
            </a:r>
            <a:r>
              <a:rPr lang="en-US" sz="1600">
                <a:latin typeface="Arial"/>
                <a:cs typeface="Arial"/>
              </a:rPr>
              <a:t>As with paper and pencil exams, digital exams are full-length exams with a Section I and Section II, split by a break.* </a:t>
            </a:r>
            <a:endParaRPr lang="en-US" sz="1600" b="1"/>
          </a:p>
          <a:p>
            <a:pPr marL="257175" indent="-257175"/>
            <a:r>
              <a:rPr lang="en-US" sz="1600" b="1">
                <a:latin typeface="Arial"/>
                <a:cs typeface="Arial"/>
              </a:rPr>
              <a:t>Exam timing</a:t>
            </a:r>
            <a:r>
              <a:rPr lang="en-US" sz="1600">
                <a:latin typeface="Arial"/>
                <a:cs typeface="Arial"/>
              </a:rPr>
              <a:t>. Exam timing is governed by the digital testing application, and timing varies by exam.</a:t>
            </a:r>
            <a:endParaRPr lang="en-US" sz="1600" b="1">
              <a:latin typeface="Arial"/>
              <a:cs typeface="Arial"/>
            </a:endParaRPr>
          </a:p>
          <a:p>
            <a:pPr marL="257175" indent="-257175"/>
            <a:r>
              <a:rPr lang="en-US" sz="1600" b="1">
                <a:latin typeface="Arial"/>
                <a:cs typeface="Arial"/>
              </a:rPr>
              <a:t>Question types. </a:t>
            </a:r>
            <a:r>
              <a:rPr lang="en-US" sz="1600">
                <a:latin typeface="Arial"/>
                <a:cs typeface="Arial"/>
              </a:rPr>
              <a:t>Most exams have 2 main types of questions: multiple-choice questions and free-response questions.</a:t>
            </a:r>
          </a:p>
          <a:p>
            <a:pPr marL="257175" indent="-257175"/>
            <a:r>
              <a:rPr lang="en-US" sz="1600" b="1">
                <a:latin typeface="Arial"/>
                <a:cs typeface="Arial"/>
              </a:rPr>
              <a:t>Students can’t go back</a:t>
            </a:r>
            <a:r>
              <a:rPr lang="en-US" sz="1600">
                <a:latin typeface="Arial"/>
                <a:cs typeface="Arial"/>
              </a:rPr>
              <a:t>. If students skip ahead, they won’t be able to go back. This is one of many security features.</a:t>
            </a:r>
            <a:endParaRPr lang="en-US" sz="1600" b="1">
              <a:latin typeface="Arial"/>
              <a:cs typeface="Arial"/>
            </a:endParaRPr>
          </a:p>
          <a:p>
            <a:pPr marL="257175" indent="-257175"/>
            <a:endParaRPr lang="en-US" sz="1600"/>
          </a:p>
          <a:p>
            <a:pPr marL="257175" indent="-257175"/>
            <a:endParaRPr lang="en-US" sz="1400"/>
          </a:p>
          <a:p>
            <a:pPr marL="257175" indent="-257175"/>
            <a:endParaRPr lang="en-US" sz="1400"/>
          </a:p>
        </p:txBody>
      </p:sp>
      <p:sp>
        <p:nvSpPr>
          <p:cNvPr id="4" name="Title 3">
            <a:extLst>
              <a:ext uri="{FF2B5EF4-FFF2-40B4-BE49-F238E27FC236}">
                <a16:creationId xmlns:a16="http://schemas.microsoft.com/office/drawing/2014/main" id="{0106188A-03CC-4E7B-AF13-91F70A9BF81A}"/>
              </a:ext>
            </a:extLst>
          </p:cNvPr>
          <p:cNvSpPr>
            <a:spLocks noGrp="1"/>
          </p:cNvSpPr>
          <p:nvPr>
            <p:ph type="title"/>
          </p:nvPr>
        </p:nvSpPr>
        <p:spPr>
          <a:xfrm>
            <a:off x="2117661" y="536030"/>
            <a:ext cx="8312821" cy="413175"/>
          </a:xfrm>
        </p:spPr>
        <p:txBody>
          <a:bodyPr/>
          <a:lstStyle/>
          <a:p>
            <a:r>
              <a:rPr lang="en-US" sz="3100"/>
              <a:t>Important Features of Digital AP Exams</a:t>
            </a:r>
          </a:p>
        </p:txBody>
      </p:sp>
      <p:pic>
        <p:nvPicPr>
          <p:cNvPr id="6" name="Picture 5">
            <a:extLst>
              <a:ext uri="{FF2B5EF4-FFF2-40B4-BE49-F238E27FC236}">
                <a16:creationId xmlns:a16="http://schemas.microsoft.com/office/drawing/2014/main" id="{A6A9FDAE-16A5-4C07-AD57-85C3E71E4676}"/>
              </a:ext>
            </a:extLst>
          </p:cNvPr>
          <p:cNvPicPr>
            <a:picLocks noChangeAspect="1"/>
          </p:cNvPicPr>
          <p:nvPr/>
        </p:nvPicPr>
        <p:blipFill rotWithShape="1">
          <a:blip r:embed="rId3"/>
          <a:srcRect l="337" t="144"/>
          <a:stretch/>
        </p:blipFill>
        <p:spPr>
          <a:xfrm>
            <a:off x="7074237" y="1595805"/>
            <a:ext cx="3138053" cy="4067798"/>
          </a:xfrm>
          <a:prstGeom prst="rect">
            <a:avLst/>
          </a:prstGeom>
          <a:ln>
            <a:solidFill>
              <a:schemeClr val="accent1">
                <a:lumMod val="75000"/>
              </a:schemeClr>
            </a:solidFill>
          </a:ln>
        </p:spPr>
      </p:pic>
      <p:sp>
        <p:nvSpPr>
          <p:cNvPr id="14" name="TextBox 13">
            <a:extLst>
              <a:ext uri="{FF2B5EF4-FFF2-40B4-BE49-F238E27FC236}">
                <a16:creationId xmlns:a16="http://schemas.microsoft.com/office/drawing/2014/main" id="{4130B4AF-59F7-49FC-94B5-3F1AE6DD7904}"/>
              </a:ext>
            </a:extLst>
          </p:cNvPr>
          <p:cNvSpPr txBox="1"/>
          <p:nvPr/>
        </p:nvSpPr>
        <p:spPr>
          <a:xfrm>
            <a:off x="7061537" y="5746426"/>
            <a:ext cx="320472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rPr>
              <a:t>cb.org/ap2021examformat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rPr>
              <a:t> </a:t>
            </a:r>
            <a:endParaRPr lang="en-US" b="1"/>
          </a:p>
        </p:txBody>
      </p:sp>
      <p:sp>
        <p:nvSpPr>
          <p:cNvPr id="15" name="TextBox 14">
            <a:extLst>
              <a:ext uri="{FF2B5EF4-FFF2-40B4-BE49-F238E27FC236}">
                <a16:creationId xmlns:a16="http://schemas.microsoft.com/office/drawing/2014/main" id="{4F7AD439-DFA4-4A74-BCD2-87943FAC0BC0}"/>
              </a:ext>
            </a:extLst>
          </p:cNvPr>
          <p:cNvSpPr txBox="1"/>
          <p:nvPr/>
        </p:nvSpPr>
        <p:spPr>
          <a:xfrm>
            <a:off x="2396565" y="5671427"/>
            <a:ext cx="4175024" cy="461665"/>
          </a:xfrm>
          <a:prstGeom prst="rect">
            <a:avLst/>
          </a:prstGeom>
          <a:noFill/>
        </p:spPr>
        <p:txBody>
          <a:bodyPr wrap="square" lIns="91440" tIns="45720" rIns="91440" bIns="45720" anchor="t">
            <a:spAutoFit/>
          </a:bodyPr>
          <a:lstStyle/>
          <a:p>
            <a:r>
              <a:rPr lang="en-US" sz="1200" i="1">
                <a:latin typeface="Arial"/>
                <a:cs typeface="Arial"/>
              </a:rPr>
              <a:t>*The AP Computer Science Principles and AP Seminar exams have only one</a:t>
            </a:r>
            <a:r>
              <a:rPr lang="en-US" sz="1200" i="1">
                <a:solidFill>
                  <a:srgbClr val="FF0000"/>
                </a:solidFill>
                <a:latin typeface="Arial"/>
                <a:cs typeface="Arial"/>
              </a:rPr>
              <a:t> </a:t>
            </a:r>
            <a:r>
              <a:rPr lang="en-US" sz="1200" i="1">
                <a:latin typeface="Arial"/>
                <a:cs typeface="Arial"/>
              </a:rPr>
              <a:t>section. </a:t>
            </a:r>
            <a:endParaRPr lang="en-US" sz="1200" i="1">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6DC60B2-BC11-3B4F-9FE9-A90EBD8392D4}"/>
              </a:ext>
            </a:extLst>
          </p:cNvPr>
          <p:cNvPicPr>
            <a:picLocks noChangeAspect="1"/>
          </p:cNvPicPr>
          <p:nvPr/>
        </p:nvPicPr>
        <p:blipFill>
          <a:blip r:embed="rId4"/>
          <a:stretch>
            <a:fillRect/>
          </a:stretch>
        </p:blipFill>
        <p:spPr>
          <a:xfrm>
            <a:off x="2396565" y="1324025"/>
            <a:ext cx="3600823" cy="660218"/>
          </a:xfrm>
          <a:prstGeom prst="rect">
            <a:avLst/>
          </a:prstGeom>
        </p:spPr>
      </p:pic>
      <p:sp>
        <p:nvSpPr>
          <p:cNvPr id="18" name="TextBox 17">
            <a:extLst>
              <a:ext uri="{FF2B5EF4-FFF2-40B4-BE49-F238E27FC236}">
                <a16:creationId xmlns:a16="http://schemas.microsoft.com/office/drawing/2014/main" id="{03051824-7962-244B-86A9-0D890B644E58}"/>
              </a:ext>
            </a:extLst>
          </p:cNvPr>
          <p:cNvSpPr txBox="1"/>
          <p:nvPr/>
        </p:nvSpPr>
        <p:spPr>
          <a:xfrm>
            <a:off x="2305837" y="1966514"/>
            <a:ext cx="882693" cy="276999"/>
          </a:xfrm>
          <a:prstGeom prst="rect">
            <a:avLst/>
          </a:prstGeom>
          <a:noFill/>
        </p:spPr>
        <p:txBody>
          <a:bodyPr wrap="square">
            <a:spAutoFit/>
          </a:bodyPr>
          <a:lstStyle/>
          <a:p>
            <a:pPr marL="0" indent="0" algn="ctr">
              <a:buNone/>
            </a:pPr>
            <a:r>
              <a:rPr lang="en-US" sz="1200" b="1">
                <a:solidFill>
                  <a:schemeClr val="bg1">
                    <a:lumMod val="50000"/>
                  </a:schemeClr>
                </a:solidFill>
                <a:latin typeface="Arial" panose="020B0604020202020204" pitchFamily="34" charset="0"/>
                <a:cs typeface="Arial" panose="020B0604020202020204" pitchFamily="34" charset="0"/>
              </a:rPr>
              <a:t>Section I</a:t>
            </a:r>
          </a:p>
        </p:txBody>
      </p:sp>
      <p:sp>
        <p:nvSpPr>
          <p:cNvPr id="19" name="TextBox 18">
            <a:extLst>
              <a:ext uri="{FF2B5EF4-FFF2-40B4-BE49-F238E27FC236}">
                <a16:creationId xmlns:a16="http://schemas.microsoft.com/office/drawing/2014/main" id="{CC0D611C-C0F1-FB4C-81B0-AC0654D7E6F8}"/>
              </a:ext>
            </a:extLst>
          </p:cNvPr>
          <p:cNvSpPr txBox="1"/>
          <p:nvPr/>
        </p:nvSpPr>
        <p:spPr>
          <a:xfrm>
            <a:off x="3757850" y="1984243"/>
            <a:ext cx="882693" cy="276999"/>
          </a:xfrm>
          <a:prstGeom prst="rect">
            <a:avLst/>
          </a:prstGeom>
          <a:noFill/>
        </p:spPr>
        <p:txBody>
          <a:bodyPr wrap="square">
            <a:spAutoFit/>
          </a:bodyPr>
          <a:lstStyle/>
          <a:p>
            <a:pPr marL="0" indent="0" algn="ctr">
              <a:buNone/>
            </a:pPr>
            <a:r>
              <a:rPr lang="en-US" sz="1200" b="1">
                <a:solidFill>
                  <a:schemeClr val="bg1">
                    <a:lumMod val="50000"/>
                  </a:schemeClr>
                </a:solidFill>
                <a:latin typeface="Arial" panose="020B0604020202020204" pitchFamily="34" charset="0"/>
                <a:cs typeface="Arial" panose="020B0604020202020204" pitchFamily="34" charset="0"/>
              </a:rPr>
              <a:t>Break</a:t>
            </a:r>
          </a:p>
        </p:txBody>
      </p:sp>
      <p:sp>
        <p:nvSpPr>
          <p:cNvPr id="20" name="TextBox 19">
            <a:extLst>
              <a:ext uri="{FF2B5EF4-FFF2-40B4-BE49-F238E27FC236}">
                <a16:creationId xmlns:a16="http://schemas.microsoft.com/office/drawing/2014/main" id="{F6D513E4-A370-4F48-AEFA-E743BFDE0A87}"/>
              </a:ext>
            </a:extLst>
          </p:cNvPr>
          <p:cNvSpPr txBox="1"/>
          <p:nvPr/>
        </p:nvSpPr>
        <p:spPr>
          <a:xfrm>
            <a:off x="5260205" y="1966514"/>
            <a:ext cx="882693" cy="276999"/>
          </a:xfrm>
          <a:prstGeom prst="rect">
            <a:avLst/>
          </a:prstGeom>
          <a:noFill/>
        </p:spPr>
        <p:txBody>
          <a:bodyPr wrap="square">
            <a:spAutoFit/>
          </a:bodyPr>
          <a:lstStyle/>
          <a:p>
            <a:pPr marL="0" indent="0" algn="ctr">
              <a:buNone/>
            </a:pPr>
            <a:r>
              <a:rPr lang="en-US" sz="1200" b="1">
                <a:solidFill>
                  <a:schemeClr val="bg1">
                    <a:lumMod val="50000"/>
                  </a:schemeClr>
                </a:solidFill>
                <a:latin typeface="Arial" panose="020B0604020202020204" pitchFamily="34" charset="0"/>
                <a:cs typeface="Arial" panose="020B0604020202020204" pitchFamily="34" charset="0"/>
              </a:rPr>
              <a:t>Section II</a:t>
            </a:r>
          </a:p>
        </p:txBody>
      </p:sp>
      <p:grpSp>
        <p:nvGrpSpPr>
          <p:cNvPr id="12" name="Group 11">
            <a:extLst>
              <a:ext uri="{FF2B5EF4-FFF2-40B4-BE49-F238E27FC236}">
                <a16:creationId xmlns:a16="http://schemas.microsoft.com/office/drawing/2014/main" id="{F8E09A11-5A39-4F6C-97F5-EFCD14E665E4}"/>
              </a:ext>
            </a:extLst>
          </p:cNvPr>
          <p:cNvGrpSpPr/>
          <p:nvPr/>
        </p:nvGrpSpPr>
        <p:grpSpPr>
          <a:xfrm>
            <a:off x="6090125" y="6339309"/>
            <a:ext cx="1771448" cy="389160"/>
            <a:chOff x="5898491" y="6339309"/>
            <a:chExt cx="1771448" cy="389160"/>
          </a:xfrm>
        </p:grpSpPr>
        <p:sp>
          <p:nvSpPr>
            <p:cNvPr id="13" name="Rectangle 12">
              <a:extLst>
                <a:ext uri="{FF2B5EF4-FFF2-40B4-BE49-F238E27FC236}">
                  <a16:creationId xmlns:a16="http://schemas.microsoft.com/office/drawing/2014/main" id="{44238110-A3B3-462C-A9AA-68F9CFDAA63E}"/>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8CFDFF08-189E-4AD5-9ED3-4E79D8CA5CC8}"/>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22" name="Picture 21">
              <a:extLst>
                <a:ext uri="{FF2B5EF4-FFF2-40B4-BE49-F238E27FC236}">
                  <a16:creationId xmlns:a16="http://schemas.microsoft.com/office/drawing/2014/main" id="{802212F9-8027-44BD-9B9F-2BAEE8340899}"/>
                </a:ext>
              </a:extLst>
            </p:cNvPr>
            <p:cNvPicPr>
              <a:picLocks noChangeAspect="1"/>
            </p:cNvPicPr>
            <p:nvPr/>
          </p:nvPicPr>
          <p:blipFill>
            <a:blip r:embed="rId5"/>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38535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8D2143-A63D-4D9E-9E8E-8866B7E6099D}"/>
              </a:ext>
            </a:extLst>
          </p:cNvPr>
          <p:cNvSpPr>
            <a:spLocks noGrp="1"/>
          </p:cNvSpPr>
          <p:nvPr>
            <p:ph type="body" sz="quarter" idx="10"/>
          </p:nvPr>
        </p:nvSpPr>
        <p:spPr>
          <a:xfrm>
            <a:off x="2064187" y="3611758"/>
            <a:ext cx="3567062" cy="811367"/>
          </a:xfrm>
        </p:spPr>
        <p:txBody>
          <a:bodyPr numCol="1" spcCol="182880">
            <a:noAutofit/>
          </a:bodyPr>
          <a:lstStyle/>
          <a:p>
            <a:pPr marL="0" indent="0" algn="ctr">
              <a:buNone/>
            </a:pPr>
            <a:r>
              <a:rPr lang="en-US" sz="1800" b="1"/>
              <a:t>Students can’t go back</a:t>
            </a:r>
            <a:r>
              <a:rPr lang="en-US" sz="1800"/>
              <a:t>. </a:t>
            </a:r>
            <a:br>
              <a:rPr lang="en-US" sz="1800"/>
            </a:br>
            <a:r>
              <a:rPr lang="en-US" sz="1500"/>
              <a:t>If students skip ahead, they won’t be able to go back. </a:t>
            </a:r>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2117661" y="911970"/>
            <a:ext cx="6511242" cy="534662"/>
          </a:xfrm>
        </p:spPr>
        <p:txBody>
          <a:bodyPr/>
          <a:lstStyle/>
          <a:p>
            <a:r>
              <a:rPr lang="en-US" altLang="zh-CN" sz="1800" dirty="0">
                <a:latin typeface="Arial" panose="020B0604020202020204" pitchFamily="34" charset="0"/>
              </a:rPr>
              <a:t>The digital exam experience</a:t>
            </a:r>
          </a:p>
        </p:txBody>
      </p:sp>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a:xfrm>
            <a:off x="2179112" y="441409"/>
            <a:ext cx="8374588" cy="411759"/>
          </a:xfrm>
        </p:spPr>
        <p:txBody>
          <a:bodyPr/>
          <a:lstStyle/>
          <a:p>
            <a:r>
              <a:rPr lang="en-US" sz="3100"/>
              <a:t>Answering Questions on Digital AP Exams</a:t>
            </a:r>
          </a:p>
        </p:txBody>
      </p:sp>
      <p:sp>
        <p:nvSpPr>
          <p:cNvPr id="20" name="TextBox 19">
            <a:extLst>
              <a:ext uri="{FF2B5EF4-FFF2-40B4-BE49-F238E27FC236}">
                <a16:creationId xmlns:a16="http://schemas.microsoft.com/office/drawing/2014/main" id="{C820BB65-A4AD-47CB-84AD-2B2AA23549B2}"/>
              </a:ext>
            </a:extLst>
          </p:cNvPr>
          <p:cNvSpPr txBox="1"/>
          <p:nvPr/>
        </p:nvSpPr>
        <p:spPr>
          <a:xfrm>
            <a:off x="2013301" y="5917810"/>
            <a:ext cx="6418086" cy="276999"/>
          </a:xfrm>
          <a:prstGeom prst="rect">
            <a:avLst/>
          </a:prstGeom>
          <a:noFill/>
        </p:spPr>
        <p:txBody>
          <a:bodyPr wrap="square" lIns="91440" tIns="45720" rIns="91440" bIns="45720" anchor="t">
            <a:spAutoFit/>
          </a:bodyPr>
          <a:lstStyle/>
          <a:p>
            <a:r>
              <a:rPr lang="en-US" sz="1200" i="1">
                <a:latin typeface="Arial"/>
                <a:cs typeface="Arial"/>
              </a:rPr>
              <a:t>*The AP Computer Science Principles and AP Seminar exams have only one</a:t>
            </a:r>
            <a:r>
              <a:rPr lang="en-US" sz="1200" i="1">
                <a:solidFill>
                  <a:srgbClr val="FF0000"/>
                </a:solidFill>
                <a:latin typeface="Arial"/>
                <a:cs typeface="Arial"/>
              </a:rPr>
              <a:t> </a:t>
            </a:r>
            <a:r>
              <a:rPr lang="en-US" sz="1200" i="1">
                <a:latin typeface="Arial"/>
                <a:cs typeface="Arial"/>
              </a:rPr>
              <a:t>section. </a:t>
            </a:r>
            <a:endParaRPr lang="en-US" sz="1200" i="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D949DED-1627-3D43-A35B-42E02B7B4927}"/>
              </a:ext>
            </a:extLst>
          </p:cNvPr>
          <p:cNvSpPr txBox="1"/>
          <p:nvPr/>
        </p:nvSpPr>
        <p:spPr>
          <a:xfrm>
            <a:off x="5983115" y="1815349"/>
            <a:ext cx="5253156" cy="1519253"/>
          </a:xfrm>
          <a:prstGeom prst="rect">
            <a:avLst/>
          </a:prstGeom>
          <a:noFill/>
        </p:spPr>
        <p:txBody>
          <a:bodyPr wrap="square" lIns="36000" tIns="36000" rIns="36000" bIns="36000" rtlCol="0" anchor="t">
            <a:spAutoFit/>
          </a:bodyPr>
          <a:lstStyle/>
          <a:p>
            <a:pPr marL="346075" indent="-290195">
              <a:spcAft>
                <a:spcPts val="600"/>
              </a:spcAft>
            </a:pPr>
            <a:r>
              <a:rPr lang="en-US" sz="2400" b="1">
                <a:latin typeface="Arial"/>
                <a:cs typeface="Arial"/>
              </a:rPr>
              <a:t>Multiple-Choice Section:</a:t>
            </a:r>
          </a:p>
          <a:p>
            <a:pPr marL="290195" indent="-123825">
              <a:buFont typeface="Arial" panose="020B0604020202020204" pitchFamily="34" charset="0"/>
              <a:buChar char="•"/>
            </a:pPr>
            <a:r>
              <a:rPr lang="en-US" sz="1300">
                <a:latin typeface="Arial"/>
                <a:cs typeface="Arial"/>
              </a:rPr>
              <a:t>The digital testing application </a:t>
            </a:r>
            <a:r>
              <a:rPr lang="en-US" sz="1300" b="1">
                <a:latin typeface="Arial"/>
                <a:cs typeface="Arial"/>
              </a:rPr>
              <a:t>will remind students they can’t go back </a:t>
            </a:r>
            <a:r>
              <a:rPr lang="en-US" sz="1300">
                <a:latin typeface="Arial"/>
                <a:cs typeface="Arial"/>
              </a:rPr>
              <a:t>whenever they:</a:t>
            </a:r>
          </a:p>
          <a:p>
            <a:pPr marL="692150" lvl="1" indent="-111125">
              <a:buFont typeface="Arial" panose="020B0604020202020204" pitchFamily="34" charset="0"/>
              <a:buChar char="•"/>
            </a:pPr>
            <a:r>
              <a:rPr lang="en-US" sz="1300">
                <a:latin typeface="Arial"/>
                <a:cs typeface="Arial"/>
              </a:rPr>
              <a:t>Attempt to move on from their first multiple-choice question.</a:t>
            </a:r>
          </a:p>
          <a:p>
            <a:pPr marL="692150" lvl="1" indent="-111125">
              <a:buFont typeface="Arial" panose="020B0604020202020204" pitchFamily="34" charset="0"/>
              <a:buChar char="•"/>
            </a:pPr>
            <a:r>
              <a:rPr lang="en-US" sz="1300">
                <a:latin typeface="Arial"/>
                <a:cs typeface="Arial"/>
              </a:rPr>
              <a:t>Attempt to leave a multiple-choice question they haven’t answered.</a:t>
            </a:r>
          </a:p>
        </p:txBody>
      </p:sp>
      <p:sp>
        <p:nvSpPr>
          <p:cNvPr id="14" name="TextBox 13">
            <a:extLst>
              <a:ext uri="{FF2B5EF4-FFF2-40B4-BE49-F238E27FC236}">
                <a16:creationId xmlns:a16="http://schemas.microsoft.com/office/drawing/2014/main" id="{0FCA80BB-D4C1-9040-8556-843CFB71537C}"/>
              </a:ext>
            </a:extLst>
          </p:cNvPr>
          <p:cNvSpPr txBox="1"/>
          <p:nvPr/>
        </p:nvSpPr>
        <p:spPr>
          <a:xfrm>
            <a:off x="5983115" y="3329258"/>
            <a:ext cx="5253155" cy="2519527"/>
          </a:xfrm>
          <a:prstGeom prst="rect">
            <a:avLst/>
          </a:prstGeom>
          <a:noFill/>
        </p:spPr>
        <p:txBody>
          <a:bodyPr wrap="square" lIns="36000" tIns="36000" rIns="36000" bIns="36000" rtlCol="0" anchor="t">
            <a:spAutoFit/>
          </a:bodyPr>
          <a:lstStyle/>
          <a:p>
            <a:pPr>
              <a:spcAft>
                <a:spcPts val="600"/>
              </a:spcAft>
              <a:defRPr/>
            </a:pPr>
            <a:r>
              <a:rPr lang="en-US" sz="2400" b="1">
                <a:latin typeface="Arial"/>
                <a:cs typeface="Arial"/>
              </a:rPr>
              <a:t>Free-Response Section:</a:t>
            </a:r>
          </a:p>
          <a:p>
            <a:pPr marL="290195" indent="-123825">
              <a:buFont typeface="Arial" panose="020B0604020202020204" pitchFamily="34" charset="0"/>
              <a:buChar char="•"/>
            </a:pPr>
            <a:r>
              <a:rPr lang="en-US" sz="1300">
                <a:latin typeface="Arial"/>
                <a:cs typeface="Arial"/>
              </a:rPr>
              <a:t>The digital testing application will remind students they can’t</a:t>
            </a:r>
            <a:br>
              <a:rPr lang="en-US" sz="1300">
                <a:latin typeface="Arial" panose="020B0604020202020204" pitchFamily="34" charset="0"/>
                <a:cs typeface="Arial" panose="020B0604020202020204" pitchFamily="34" charset="0"/>
              </a:rPr>
            </a:br>
            <a:r>
              <a:rPr lang="en-US" sz="1300">
                <a:latin typeface="Arial"/>
                <a:cs typeface="Arial"/>
              </a:rPr>
              <a:t>go back whenever they: </a:t>
            </a:r>
            <a:endParaRPr lang="en-US" sz="1300">
              <a:latin typeface="Arial" panose="020B0604020202020204" pitchFamily="34" charset="0"/>
              <a:cs typeface="Arial" panose="020B0604020202020204" pitchFamily="34" charset="0"/>
            </a:endParaRPr>
          </a:p>
          <a:p>
            <a:pPr marL="747395" lvl="1" indent="-123825">
              <a:buFont typeface="Arial" panose="020B0604020202020204" pitchFamily="34" charset="0"/>
              <a:buChar char="•"/>
            </a:pPr>
            <a:r>
              <a:rPr lang="en-US" sz="1300">
                <a:latin typeface="Arial"/>
                <a:cs typeface="Arial"/>
              </a:rPr>
              <a:t>Attempt</a:t>
            </a:r>
            <a:r>
              <a:rPr lang="en-US" sz="1300">
                <a:solidFill>
                  <a:srgbClr val="FF0000"/>
                </a:solidFill>
                <a:latin typeface="Arial"/>
                <a:cs typeface="Arial"/>
              </a:rPr>
              <a:t> </a:t>
            </a:r>
            <a:r>
              <a:rPr lang="en-US" sz="1300">
                <a:latin typeface="Arial"/>
                <a:cs typeface="Arial"/>
              </a:rPr>
              <a:t>to leave a free-response question.</a:t>
            </a:r>
          </a:p>
          <a:p>
            <a:pPr marL="623570" lvl="1"/>
            <a:endParaRPr lang="en-US" sz="1300">
              <a:latin typeface="Arial"/>
              <a:cs typeface="Arial"/>
            </a:endParaRPr>
          </a:p>
          <a:p>
            <a:pPr marL="290195" indent="-123825">
              <a:buFont typeface="Arial" panose="020B0604020202020204" pitchFamily="34" charset="0"/>
              <a:buChar char="•"/>
            </a:pPr>
            <a:r>
              <a:rPr lang="en-US" sz="1300" b="1">
                <a:latin typeface="Arial"/>
                <a:cs typeface="Arial"/>
              </a:rPr>
              <a:t>Multi-part free-response questions: </a:t>
            </a:r>
            <a:r>
              <a:rPr lang="en-US" sz="1300">
                <a:latin typeface="Arial"/>
                <a:cs typeface="Arial"/>
              </a:rPr>
              <a:t>On free-response questions that have multiple parts that are answered on separate screens, students will be able to go back and forth between parts of the question they’re answering. Once they answer the last part of the question and go on to the next one, they cannot go back to any part of the last question.</a:t>
            </a:r>
            <a:endParaRPr lang="en-US" sz="13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647901D-E47C-8C46-AC3F-2987AF8C7FB6}"/>
              </a:ext>
            </a:extLst>
          </p:cNvPr>
          <p:cNvPicPr>
            <a:picLocks noChangeAspect="1"/>
          </p:cNvPicPr>
          <p:nvPr/>
        </p:nvPicPr>
        <p:blipFill>
          <a:blip r:embed="rId3"/>
          <a:stretch>
            <a:fillRect/>
          </a:stretch>
        </p:blipFill>
        <p:spPr>
          <a:xfrm>
            <a:off x="2324872" y="1926848"/>
            <a:ext cx="2891957" cy="1315741"/>
          </a:xfrm>
          <a:prstGeom prst="rect">
            <a:avLst/>
          </a:prstGeom>
        </p:spPr>
      </p:pic>
      <p:grpSp>
        <p:nvGrpSpPr>
          <p:cNvPr id="13" name="Group 12">
            <a:extLst>
              <a:ext uri="{FF2B5EF4-FFF2-40B4-BE49-F238E27FC236}">
                <a16:creationId xmlns:a16="http://schemas.microsoft.com/office/drawing/2014/main" id="{26C7C6B8-7769-4E49-BA0E-2990FC8EB9DE}"/>
              </a:ext>
            </a:extLst>
          </p:cNvPr>
          <p:cNvGrpSpPr/>
          <p:nvPr/>
        </p:nvGrpSpPr>
        <p:grpSpPr>
          <a:xfrm>
            <a:off x="6090125" y="6339309"/>
            <a:ext cx="1771448" cy="389160"/>
            <a:chOff x="5898491" y="6339309"/>
            <a:chExt cx="1771448" cy="389160"/>
          </a:xfrm>
        </p:grpSpPr>
        <p:sp>
          <p:nvSpPr>
            <p:cNvPr id="17" name="Rectangle 16">
              <a:extLst>
                <a:ext uri="{FF2B5EF4-FFF2-40B4-BE49-F238E27FC236}">
                  <a16:creationId xmlns:a16="http://schemas.microsoft.com/office/drawing/2014/main" id="{1EEAD61C-23FE-43F9-A2C5-0DD530E6BFC1}"/>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7468BB06-DA22-41B4-B183-9B570EE35496}"/>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19" name="Picture 18">
              <a:extLst>
                <a:ext uri="{FF2B5EF4-FFF2-40B4-BE49-F238E27FC236}">
                  <a16:creationId xmlns:a16="http://schemas.microsoft.com/office/drawing/2014/main" id="{10775C98-E694-4A65-A386-B5FB798DE951}"/>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29755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BBCCF6-B970-D74A-983B-4618CB02FEA6}"/>
              </a:ext>
            </a:extLst>
          </p:cNvPr>
          <p:cNvSpPr/>
          <p:nvPr/>
        </p:nvSpPr>
        <p:spPr>
          <a:xfrm>
            <a:off x="1271240" y="1806498"/>
            <a:ext cx="9467384" cy="2821258"/>
          </a:xfrm>
          <a:prstGeom prst="rect">
            <a:avLst/>
          </a:prstGeom>
          <a:noFill/>
          <a:ln w="190500">
            <a:solidFill>
              <a:srgbClr val="FED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mj-lt"/>
              </a:rPr>
              <a:t> </a:t>
            </a:r>
          </a:p>
        </p:txBody>
      </p:sp>
      <p:sp>
        <p:nvSpPr>
          <p:cNvPr id="16" name="TextBox 15">
            <a:extLst>
              <a:ext uri="{FF2B5EF4-FFF2-40B4-BE49-F238E27FC236}">
                <a16:creationId xmlns:a16="http://schemas.microsoft.com/office/drawing/2014/main" id="{1B431B1D-C274-854E-86AB-4632E57131C5}"/>
              </a:ext>
            </a:extLst>
          </p:cNvPr>
          <p:cNvSpPr txBox="1"/>
          <p:nvPr/>
        </p:nvSpPr>
        <p:spPr>
          <a:xfrm>
            <a:off x="3943861" y="3151758"/>
            <a:ext cx="5802367" cy="811367"/>
          </a:xfrm>
          <a:prstGeom prst="rect">
            <a:avLst/>
          </a:prstGeom>
          <a:noFill/>
        </p:spPr>
        <p:txBody>
          <a:bodyPr wrap="square" lIns="36000" tIns="36000" rIns="36000" bIns="36000" rtlCol="0" anchor="t">
            <a:spAutoFit/>
          </a:bodyPr>
          <a:lstStyle/>
          <a:p>
            <a:pPr>
              <a:spcAft>
                <a:spcPts val="600"/>
              </a:spcAft>
              <a:defRPr/>
            </a:pPr>
            <a:r>
              <a:rPr lang="en-US" sz="2400" b="1">
                <a:latin typeface="Arial"/>
                <a:cs typeface="Arial"/>
              </a:rPr>
              <a:t>This presentation isn't</a:t>
            </a:r>
            <a:r>
              <a:rPr lang="en-US" sz="2400" b="1">
                <a:solidFill>
                  <a:srgbClr val="FF0000"/>
                </a:solidFill>
                <a:latin typeface="Arial"/>
                <a:cs typeface="Arial"/>
              </a:rPr>
              <a:t> </a:t>
            </a:r>
            <a:r>
              <a:rPr lang="en-US" sz="2400" b="1">
                <a:latin typeface="Arial"/>
                <a:cs typeface="Arial"/>
              </a:rPr>
              <a:t>a replacement for the </a:t>
            </a:r>
            <a:r>
              <a:rPr lang="en-US" sz="2400" b="1" i="1">
                <a:latin typeface="Arial"/>
                <a:cs typeface="Arial"/>
              </a:rPr>
              <a:t>AP Digital Testing Guide.</a:t>
            </a:r>
          </a:p>
        </p:txBody>
      </p:sp>
      <p:sp>
        <p:nvSpPr>
          <p:cNvPr id="3" name="TextBox 2">
            <a:extLst>
              <a:ext uri="{FF2B5EF4-FFF2-40B4-BE49-F238E27FC236}">
                <a16:creationId xmlns:a16="http://schemas.microsoft.com/office/drawing/2014/main" id="{06924506-17D8-104D-BA1B-D28F7EAE8BD4}"/>
              </a:ext>
            </a:extLst>
          </p:cNvPr>
          <p:cNvSpPr txBox="1"/>
          <p:nvPr/>
        </p:nvSpPr>
        <p:spPr>
          <a:xfrm>
            <a:off x="5408341" y="-836341"/>
            <a:ext cx="72768" cy="380480"/>
          </a:xfrm>
          <a:prstGeom prst="rect">
            <a:avLst/>
          </a:prstGeom>
          <a:noFill/>
        </p:spPr>
        <p:txBody>
          <a:bodyPr wrap="none" lIns="36000" tIns="36000" rIns="36000" bIns="36000" rtlCol="0">
            <a:spAutoFit/>
          </a:bodyPr>
          <a:lstStyle/>
          <a:p>
            <a:endParaRPr lang="en-US" sz="2000" err="1"/>
          </a:p>
        </p:txBody>
      </p:sp>
      <p:pic>
        <p:nvPicPr>
          <p:cNvPr id="10" name="Picture 9">
            <a:extLst>
              <a:ext uri="{FF2B5EF4-FFF2-40B4-BE49-F238E27FC236}">
                <a16:creationId xmlns:a16="http://schemas.microsoft.com/office/drawing/2014/main" id="{BA2E6D9C-B4B6-1A4D-9B44-9D6A02D954F4}"/>
              </a:ext>
            </a:extLst>
          </p:cNvPr>
          <p:cNvPicPr>
            <a:picLocks noChangeAspect="1"/>
          </p:cNvPicPr>
          <p:nvPr/>
        </p:nvPicPr>
        <p:blipFill>
          <a:blip r:embed="rId3"/>
          <a:stretch>
            <a:fillRect/>
          </a:stretch>
        </p:blipFill>
        <p:spPr>
          <a:xfrm>
            <a:off x="1945176" y="2479369"/>
            <a:ext cx="1493636" cy="1493636"/>
          </a:xfrm>
          <a:prstGeom prst="rect">
            <a:avLst/>
          </a:prstGeom>
        </p:spPr>
      </p:pic>
      <p:grpSp>
        <p:nvGrpSpPr>
          <p:cNvPr id="2" name="Group 1">
            <a:extLst>
              <a:ext uri="{FF2B5EF4-FFF2-40B4-BE49-F238E27FC236}">
                <a16:creationId xmlns:a16="http://schemas.microsoft.com/office/drawing/2014/main" id="{3E7BA28C-3246-5443-8D3D-D745528D13A5}"/>
              </a:ext>
            </a:extLst>
          </p:cNvPr>
          <p:cNvGrpSpPr/>
          <p:nvPr/>
        </p:nvGrpSpPr>
        <p:grpSpPr>
          <a:xfrm>
            <a:off x="3745650" y="5197843"/>
            <a:ext cx="4700699" cy="626701"/>
            <a:chOff x="4015810" y="5110707"/>
            <a:chExt cx="2943377" cy="626701"/>
          </a:xfrm>
        </p:grpSpPr>
        <p:sp>
          <p:nvSpPr>
            <p:cNvPr id="11" name="TextBox 10">
              <a:extLst>
                <a:ext uri="{FF2B5EF4-FFF2-40B4-BE49-F238E27FC236}">
                  <a16:creationId xmlns:a16="http://schemas.microsoft.com/office/drawing/2014/main" id="{796E0E88-2384-454A-A173-DDD08B2ABD2E}"/>
                </a:ext>
              </a:extLst>
            </p:cNvPr>
            <p:cNvSpPr txBox="1"/>
            <p:nvPr/>
          </p:nvSpPr>
          <p:spPr>
            <a:xfrm>
              <a:off x="4454606" y="5110707"/>
              <a:ext cx="2504581" cy="626701"/>
            </a:xfrm>
            <a:prstGeom prst="rect">
              <a:avLst/>
            </a:prstGeom>
            <a:noFill/>
          </p:spPr>
          <p:txBody>
            <a:bodyPr wrap="square" lIns="36000" tIns="36000" rIns="36000" bIns="36000" rtlCol="0" anchor="t">
              <a:spAutoFit/>
            </a:bodyPr>
            <a:lstStyle/>
            <a:p>
              <a:r>
                <a:rPr lang="en-US" b="1">
                  <a:latin typeface="Arial" panose="020B0604020202020204" pitchFamily="34" charset="0"/>
                  <a:cs typeface="Arial" panose="020B0604020202020204" pitchFamily="34" charset="0"/>
                </a:rPr>
                <a:t>Go to the </a:t>
              </a:r>
              <a:r>
                <a:rPr lang="en-US" b="1" i="1">
                  <a:latin typeface="Arial" panose="020B0604020202020204" pitchFamily="34" charset="0"/>
                  <a:cs typeface="Arial" panose="020B0604020202020204" pitchFamily="34" charset="0"/>
                </a:rPr>
                <a:t>AP</a:t>
              </a:r>
              <a:r>
                <a:rPr lang="en-US" b="1">
                  <a:latin typeface="Arial" panose="020B0604020202020204" pitchFamily="34" charset="0"/>
                  <a:cs typeface="Arial" panose="020B0604020202020204" pitchFamily="34" charset="0"/>
                </a:rPr>
                <a:t> </a:t>
              </a:r>
              <a:r>
                <a:rPr lang="en-US" b="1" i="1">
                  <a:latin typeface="Arial" panose="020B0604020202020204" pitchFamily="34" charset="0"/>
                  <a:cs typeface="Arial" panose="020B0604020202020204" pitchFamily="34" charset="0"/>
                </a:rPr>
                <a:t>Digital Testing Guide </a:t>
              </a:r>
            </a:p>
            <a:p>
              <a:r>
                <a:rPr lang="en-US" b="1" err="1">
                  <a:solidFill>
                    <a:schemeClr val="accent3"/>
                  </a:solidFill>
                  <a:latin typeface="Arial" panose="020B0604020202020204" pitchFamily="34" charset="0"/>
                  <a:ea typeface="Calibri" panose="020F0502020204030204" pitchFamily="34" charset="0"/>
                  <a:cs typeface="Arial" panose="020B0604020202020204" pitchFamily="34" charset="0"/>
                </a:rPr>
                <a:t>cb.org</a:t>
              </a:r>
              <a:r>
                <a:rPr lang="en-US" b="1">
                  <a:solidFill>
                    <a:schemeClr val="accent3"/>
                  </a:solidFill>
                  <a:latin typeface="Arial" panose="020B0604020202020204" pitchFamily="34" charset="0"/>
                  <a:ea typeface="Calibri" panose="020F0502020204030204" pitchFamily="34" charset="0"/>
                  <a:cs typeface="Arial" panose="020B0604020202020204" pitchFamily="34" charset="0"/>
                </a:rPr>
                <a:t>/ap2021digitalguide</a:t>
              </a:r>
              <a:endParaRPr lang="en-US" b="1" i="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667A506-89F6-784B-8767-6414C7F77CBE}"/>
                </a:ext>
              </a:extLst>
            </p:cNvPr>
            <p:cNvPicPr>
              <a:picLocks noChangeAspect="1"/>
            </p:cNvPicPr>
            <p:nvPr/>
          </p:nvPicPr>
          <p:blipFill>
            <a:blip r:embed="rId4"/>
            <a:stretch>
              <a:fillRect/>
            </a:stretch>
          </p:blipFill>
          <p:spPr>
            <a:xfrm>
              <a:off x="4015810" y="5214041"/>
              <a:ext cx="336025" cy="420031"/>
            </a:xfrm>
            <a:prstGeom prst="rect">
              <a:avLst/>
            </a:prstGeom>
          </p:spPr>
        </p:pic>
      </p:grpSp>
      <p:sp>
        <p:nvSpPr>
          <p:cNvPr id="8" name="Title 3">
            <a:extLst>
              <a:ext uri="{FF2B5EF4-FFF2-40B4-BE49-F238E27FC236}">
                <a16:creationId xmlns:a16="http://schemas.microsoft.com/office/drawing/2014/main" id="{6B1FE074-55E3-FB41-B678-75617D2C9A48}"/>
              </a:ext>
            </a:extLst>
          </p:cNvPr>
          <p:cNvSpPr txBox="1">
            <a:spLocks/>
          </p:cNvSpPr>
          <p:nvPr/>
        </p:nvSpPr>
        <p:spPr>
          <a:xfrm>
            <a:off x="3943861" y="2447705"/>
            <a:ext cx="6289713" cy="413175"/>
          </a:xfrm>
          <a:prstGeom prst="rect">
            <a:avLst/>
          </a:prstGeom>
        </p:spPr>
        <p:txBody>
          <a:bodyPr/>
          <a:lst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a:lstStyle>
          <a:p>
            <a:r>
              <a:rPr lang="en-US" sz="3400" b="1">
                <a:latin typeface="Arial"/>
                <a:cs typeface="Arial"/>
              </a:rPr>
              <a:t>WHAT THIS IS NOT</a:t>
            </a:r>
            <a:endParaRPr lang="en-US" sz="3400" b="1" i="1">
              <a:latin typeface="Arial"/>
              <a:cs typeface="Arial"/>
            </a:endParaRPr>
          </a:p>
        </p:txBody>
      </p:sp>
    </p:spTree>
    <p:extLst>
      <p:ext uri="{BB962C8B-B14F-4D97-AF65-F5344CB8AC3E}">
        <p14:creationId xmlns:p14="http://schemas.microsoft.com/office/powerpoint/2010/main" val="387488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p:txBody>
          <a:bodyPr/>
          <a:lstStyle/>
          <a:p>
            <a:r>
              <a:rPr lang="en-US" sz="3200">
                <a:latin typeface="Arial"/>
                <a:cs typeface="Arial"/>
              </a:rPr>
              <a:t>Multiple-Choice Questions</a:t>
            </a:r>
          </a:p>
        </p:txBody>
      </p:sp>
      <p:sp>
        <p:nvSpPr>
          <p:cNvPr id="3" name="Text Placeholder 2">
            <a:extLst>
              <a:ext uri="{FF2B5EF4-FFF2-40B4-BE49-F238E27FC236}">
                <a16:creationId xmlns:a16="http://schemas.microsoft.com/office/drawing/2014/main" id="{E2A91704-FD77-4E4E-8157-8411B63A5734}"/>
              </a:ext>
            </a:extLst>
          </p:cNvPr>
          <p:cNvSpPr>
            <a:spLocks noGrp="1"/>
          </p:cNvSpPr>
          <p:nvPr>
            <p:ph type="body" sz="quarter" idx="10"/>
          </p:nvPr>
        </p:nvSpPr>
        <p:spPr>
          <a:xfrm>
            <a:off x="368301" y="4603267"/>
            <a:ext cx="2863324" cy="413175"/>
          </a:xfrm>
        </p:spPr>
        <p:txBody>
          <a:bodyPr>
            <a:noAutofit/>
          </a:bodyPr>
          <a:lstStyle/>
          <a:p>
            <a:pPr marL="0" indent="0">
              <a:spcBef>
                <a:spcPts val="400"/>
              </a:spcBef>
              <a:buNone/>
            </a:pPr>
            <a:r>
              <a:rPr lang="en-US" sz="1400">
                <a:latin typeface="Arial"/>
                <a:cs typeface="Arial"/>
              </a:rPr>
              <a:t>Some multiple-choice questions are centered on screen.</a:t>
            </a:r>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356461" y="1005941"/>
            <a:ext cx="6511242" cy="534662"/>
          </a:xfrm>
        </p:spPr>
        <p:txBody>
          <a:bodyPr/>
          <a:lstStyle/>
          <a:p>
            <a:r>
              <a:rPr lang="en-US" altLang="zh-CN" sz="1800"/>
              <a:t>The digital exam experience</a:t>
            </a:r>
          </a:p>
        </p:txBody>
      </p:sp>
      <p:sp>
        <p:nvSpPr>
          <p:cNvPr id="10" name="Text Placeholder 2">
            <a:extLst>
              <a:ext uri="{FF2B5EF4-FFF2-40B4-BE49-F238E27FC236}">
                <a16:creationId xmlns:a16="http://schemas.microsoft.com/office/drawing/2014/main" id="{B349FE69-A322-421C-8A45-080FF81CB329}"/>
              </a:ext>
            </a:extLst>
          </p:cNvPr>
          <p:cNvSpPr txBox="1">
            <a:spLocks/>
          </p:cNvSpPr>
          <p:nvPr/>
        </p:nvSpPr>
        <p:spPr>
          <a:xfrm>
            <a:off x="4052913" y="4573978"/>
            <a:ext cx="3524628" cy="413175"/>
          </a:xfrm>
          <a:prstGeom prst="rect">
            <a:avLst/>
          </a:prstGeom>
        </p:spPr>
        <p:txBody>
          <a:bodyPr vert="horz" lIns="91440" tIns="45720" rIns="91440" bIns="4572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lvl="0" indent="0">
              <a:spcBef>
                <a:spcPts val="400"/>
              </a:spcBef>
              <a:buClr>
                <a:srgbClr val="009CDE"/>
              </a:buClr>
              <a:buNone/>
              <a:defRPr/>
            </a:pPr>
            <a:r>
              <a:rPr lang="en-US" altLang="zh-CN" sz="1400">
                <a:latin typeface="Arial"/>
                <a:cs typeface="Arial"/>
              </a:rPr>
              <a:t>Others display stimulus material on the left, and question and answer options on the right. For multiple-choice question sets—more than one question referring to the same stimulus—the stimulus remains on screen for each of the questions in the set.</a:t>
            </a:r>
            <a:endParaRPr kumimoji="0" lang="en-US" altLang="zh-CN" sz="1400" b="0" i="0" u="none" strike="noStrike" kern="1200" cap="none" spc="0" normalizeH="0" baseline="0" noProof="1">
              <a:ln>
                <a:noFill/>
              </a:ln>
              <a:effectLst/>
              <a:uLnTx/>
              <a:uFillTx/>
              <a:latin typeface="Arial"/>
              <a:cs typeface="Arial"/>
            </a:endParaRPr>
          </a:p>
        </p:txBody>
      </p:sp>
      <p:sp>
        <p:nvSpPr>
          <p:cNvPr id="11" name="Text Placeholder 2">
            <a:extLst>
              <a:ext uri="{FF2B5EF4-FFF2-40B4-BE49-F238E27FC236}">
                <a16:creationId xmlns:a16="http://schemas.microsoft.com/office/drawing/2014/main" id="{EB1B2076-CF94-416E-9B89-4255E7C54E35}"/>
              </a:ext>
            </a:extLst>
          </p:cNvPr>
          <p:cNvSpPr txBox="1">
            <a:spLocks/>
          </p:cNvSpPr>
          <p:nvPr/>
        </p:nvSpPr>
        <p:spPr>
          <a:xfrm>
            <a:off x="8265074" y="4603265"/>
            <a:ext cx="3524628" cy="413175"/>
          </a:xfrm>
          <a:prstGeom prst="rect">
            <a:avLst/>
          </a:prstGeom>
        </p:spPr>
        <p:txBody>
          <a:bodyPr vert="horz" lIns="91440" tIns="45720" rIns="91440" bIns="4572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spcBef>
                <a:spcPts val="400"/>
              </a:spcBef>
              <a:buClr>
                <a:srgbClr val="009CDE"/>
              </a:buClr>
              <a:buNone/>
              <a:defRPr/>
            </a:pPr>
            <a:r>
              <a:rPr lang="en-US" altLang="zh-CN" sz="1400">
                <a:latin typeface="Arial"/>
                <a:cs typeface="Arial"/>
              </a:rPr>
              <a:t>Just like on the paper and pencil exam, AP Computer Science Principles, AP Physics 1, and AP Physics 2 exams have some questions that require students to select the two correct answer options.</a:t>
            </a:r>
            <a:endParaRPr kumimoji="0" lang="en-US" altLang="zh-CN" sz="1400" b="0" i="0" u="none" strike="noStrike" kern="1200" cap="none" spc="0" normalizeH="0" baseline="0" noProof="1">
              <a:ln>
                <a:noFill/>
              </a:ln>
              <a:effectLst/>
              <a:uLnTx/>
              <a:uFillTx/>
              <a:latin typeface="Arial"/>
              <a:cs typeface="Arial"/>
            </a:endParaRPr>
          </a:p>
        </p:txBody>
      </p:sp>
      <p:pic>
        <p:nvPicPr>
          <p:cNvPr id="17" name="Picture 16">
            <a:extLst>
              <a:ext uri="{FF2B5EF4-FFF2-40B4-BE49-F238E27FC236}">
                <a16:creationId xmlns:a16="http://schemas.microsoft.com/office/drawing/2014/main" id="{39A446B3-D06A-4EF5-9606-5D8F20F1D80A}"/>
              </a:ext>
            </a:extLst>
          </p:cNvPr>
          <p:cNvPicPr>
            <a:picLocks noChangeAspect="1"/>
          </p:cNvPicPr>
          <p:nvPr/>
        </p:nvPicPr>
        <p:blipFill>
          <a:blip r:embed="rId3"/>
          <a:stretch>
            <a:fillRect/>
          </a:stretch>
        </p:blipFill>
        <p:spPr>
          <a:xfrm>
            <a:off x="2595073" y="2311428"/>
            <a:ext cx="337697" cy="328048"/>
          </a:xfrm>
          <a:prstGeom prst="rect">
            <a:avLst/>
          </a:prstGeom>
        </p:spPr>
      </p:pic>
      <p:pic>
        <p:nvPicPr>
          <p:cNvPr id="18" name="Picture 17">
            <a:extLst>
              <a:ext uri="{FF2B5EF4-FFF2-40B4-BE49-F238E27FC236}">
                <a16:creationId xmlns:a16="http://schemas.microsoft.com/office/drawing/2014/main" id="{B659AC07-A4F7-475C-8ABE-AD59BDE28E73}"/>
              </a:ext>
            </a:extLst>
          </p:cNvPr>
          <p:cNvPicPr>
            <a:picLocks noChangeAspect="1"/>
          </p:cNvPicPr>
          <p:nvPr/>
        </p:nvPicPr>
        <p:blipFill>
          <a:blip r:embed="rId3"/>
          <a:stretch>
            <a:fillRect/>
          </a:stretch>
        </p:blipFill>
        <p:spPr>
          <a:xfrm>
            <a:off x="6359140" y="2296649"/>
            <a:ext cx="283269" cy="284505"/>
          </a:xfrm>
          <a:prstGeom prst="rect">
            <a:avLst/>
          </a:prstGeom>
        </p:spPr>
      </p:pic>
      <p:pic>
        <p:nvPicPr>
          <p:cNvPr id="23" name="Picture 22">
            <a:extLst>
              <a:ext uri="{FF2B5EF4-FFF2-40B4-BE49-F238E27FC236}">
                <a16:creationId xmlns:a16="http://schemas.microsoft.com/office/drawing/2014/main" id="{84283C60-B20F-4E55-A1D3-0C1125ED4C2F}"/>
              </a:ext>
            </a:extLst>
          </p:cNvPr>
          <p:cNvPicPr>
            <a:picLocks noChangeAspect="1"/>
          </p:cNvPicPr>
          <p:nvPr/>
        </p:nvPicPr>
        <p:blipFill>
          <a:blip r:embed="rId3"/>
          <a:stretch>
            <a:fillRect/>
          </a:stretch>
        </p:blipFill>
        <p:spPr>
          <a:xfrm>
            <a:off x="6023244" y="2431171"/>
            <a:ext cx="337697" cy="328048"/>
          </a:xfrm>
          <a:prstGeom prst="rect">
            <a:avLst/>
          </a:prstGeom>
        </p:spPr>
      </p:pic>
      <p:grpSp>
        <p:nvGrpSpPr>
          <p:cNvPr id="24" name="Group 23">
            <a:extLst>
              <a:ext uri="{FF2B5EF4-FFF2-40B4-BE49-F238E27FC236}">
                <a16:creationId xmlns:a16="http://schemas.microsoft.com/office/drawing/2014/main" id="{114722F4-5D94-434B-9681-87C411C243C2}"/>
              </a:ext>
            </a:extLst>
          </p:cNvPr>
          <p:cNvGrpSpPr/>
          <p:nvPr/>
        </p:nvGrpSpPr>
        <p:grpSpPr>
          <a:xfrm>
            <a:off x="5137520" y="6343515"/>
            <a:ext cx="1771448" cy="389160"/>
            <a:chOff x="5898491" y="6339309"/>
            <a:chExt cx="1771448" cy="389160"/>
          </a:xfrm>
        </p:grpSpPr>
        <p:sp>
          <p:nvSpPr>
            <p:cNvPr id="25" name="Rectangle 24">
              <a:extLst>
                <a:ext uri="{FF2B5EF4-FFF2-40B4-BE49-F238E27FC236}">
                  <a16:creationId xmlns:a16="http://schemas.microsoft.com/office/drawing/2014/main" id="{F4B6586B-3699-445D-A4A7-AF28687B257C}"/>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A8C9AC54-8444-437F-9524-A150C2F009D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27" name="Picture 26">
              <a:extLst>
                <a:ext uri="{FF2B5EF4-FFF2-40B4-BE49-F238E27FC236}">
                  <a16:creationId xmlns:a16="http://schemas.microsoft.com/office/drawing/2014/main" id="{D581B0D0-78F7-48F4-BA23-E63345B8A06A}"/>
                </a:ext>
              </a:extLst>
            </p:cNvPr>
            <p:cNvPicPr>
              <a:picLocks noChangeAspect="1"/>
            </p:cNvPicPr>
            <p:nvPr/>
          </p:nvPicPr>
          <p:blipFill>
            <a:blip r:embed="rId4"/>
            <a:stretch>
              <a:fillRect/>
            </a:stretch>
          </p:blipFill>
          <p:spPr>
            <a:xfrm>
              <a:off x="6002374" y="6403007"/>
              <a:ext cx="194107" cy="242634"/>
            </a:xfrm>
            <a:prstGeom prst="rect">
              <a:avLst/>
            </a:prstGeom>
          </p:spPr>
        </p:pic>
      </p:grpSp>
      <p:pic>
        <p:nvPicPr>
          <p:cNvPr id="21" name="Picture 20">
            <a:extLst>
              <a:ext uri="{FF2B5EF4-FFF2-40B4-BE49-F238E27FC236}">
                <a16:creationId xmlns:a16="http://schemas.microsoft.com/office/drawing/2014/main" id="{49AD4672-EA08-E24E-BB67-2992DF86D094}"/>
              </a:ext>
            </a:extLst>
          </p:cNvPr>
          <p:cNvPicPr/>
          <p:nvPr/>
        </p:nvPicPr>
        <p:blipFill>
          <a:blip r:embed="rId5"/>
          <a:stretch>
            <a:fillRect/>
          </a:stretch>
        </p:blipFill>
        <p:spPr>
          <a:xfrm>
            <a:off x="402298" y="2008932"/>
            <a:ext cx="2900615" cy="2340601"/>
          </a:xfrm>
          <a:prstGeom prst="rect">
            <a:avLst/>
          </a:prstGeom>
          <a:ln w="12700">
            <a:solidFill>
              <a:schemeClr val="accent1"/>
            </a:solidFill>
          </a:ln>
        </p:spPr>
      </p:pic>
      <p:pic>
        <p:nvPicPr>
          <p:cNvPr id="31" name="Picture 30">
            <a:extLst>
              <a:ext uri="{FF2B5EF4-FFF2-40B4-BE49-F238E27FC236}">
                <a16:creationId xmlns:a16="http://schemas.microsoft.com/office/drawing/2014/main" id="{989BEFB7-9112-DF46-A634-3CE73CB9A756}"/>
              </a:ext>
            </a:extLst>
          </p:cNvPr>
          <p:cNvPicPr/>
          <p:nvPr/>
        </p:nvPicPr>
        <p:blipFill>
          <a:blip r:embed="rId6"/>
          <a:stretch>
            <a:fillRect/>
          </a:stretch>
        </p:blipFill>
        <p:spPr>
          <a:xfrm>
            <a:off x="4270157" y="2008932"/>
            <a:ext cx="3090141" cy="2317606"/>
          </a:xfrm>
          <a:prstGeom prst="rect">
            <a:avLst/>
          </a:prstGeom>
          <a:ln w="12700">
            <a:solidFill>
              <a:schemeClr val="accent1"/>
            </a:solidFill>
          </a:ln>
        </p:spPr>
      </p:pic>
      <p:pic>
        <p:nvPicPr>
          <p:cNvPr id="32" name="Picture 31">
            <a:extLst>
              <a:ext uri="{FF2B5EF4-FFF2-40B4-BE49-F238E27FC236}">
                <a16:creationId xmlns:a16="http://schemas.microsoft.com/office/drawing/2014/main" id="{2B9E45CF-1B75-B646-B654-FB8A1D9E9ACD}"/>
              </a:ext>
            </a:extLst>
          </p:cNvPr>
          <p:cNvPicPr/>
          <p:nvPr/>
        </p:nvPicPr>
        <p:blipFill>
          <a:blip r:embed="rId7">
            <a:extLst>
              <a:ext uri="{53640926-AAD7-44D8-BBD7-CCE9431645EC}">
                <a14:shadowObscured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4="http://schemas.microsoft.com/office/drawing/2010/main" xmlns:a16="http://schemas.microsoft.com/office/drawing/2014/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m="http://schemas.openxmlformats.org/officeDocument/2006/math"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xmlns=""/>
              </a:ext>
            </a:extLst>
          </a:blip>
          <a:srcRect b="33801"/>
          <a:stretch>
            <a:fillRect/>
          </a:stretch>
        </p:blipFill>
        <p:spPr>
          <a:xfrm>
            <a:off x="8265075" y="2013978"/>
            <a:ext cx="3524627" cy="1927531"/>
          </a:xfrm>
          <a:prstGeom prst="rect">
            <a:avLst/>
          </a:prstGeom>
          <a:ln w="12700">
            <a:solidFill>
              <a:schemeClr val="accent1"/>
            </a:solidFill>
          </a:ln>
        </p:spPr>
      </p:pic>
    </p:spTree>
    <p:extLst>
      <p:ext uri="{BB962C8B-B14F-4D97-AF65-F5344CB8AC3E}">
        <p14:creationId xmlns:p14="http://schemas.microsoft.com/office/powerpoint/2010/main" val="1432113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8D2143-A63D-4D9E-9E8E-8866B7E6099D}"/>
              </a:ext>
            </a:extLst>
          </p:cNvPr>
          <p:cNvSpPr>
            <a:spLocks noGrp="1"/>
          </p:cNvSpPr>
          <p:nvPr>
            <p:ph type="body" sz="quarter" idx="10"/>
          </p:nvPr>
        </p:nvSpPr>
        <p:spPr>
          <a:xfrm>
            <a:off x="2157416" y="2434226"/>
            <a:ext cx="8396283" cy="3474400"/>
          </a:xfrm>
        </p:spPr>
        <p:txBody>
          <a:bodyPr>
            <a:noAutofit/>
          </a:bodyPr>
          <a:lstStyle/>
          <a:p>
            <a:pPr lvl="0"/>
            <a:r>
              <a:rPr lang="en-US" altLang="zh-CN" sz="1500"/>
              <a:t>Students must understand that </a:t>
            </a:r>
            <a:r>
              <a:rPr lang="en-US" altLang="zh-CN" sz="1500" b="1"/>
              <a:t>the exam resumes automatically</a:t>
            </a:r>
            <a:r>
              <a:rPr lang="en-US" altLang="zh-CN" sz="1500"/>
              <a:t> when the break ends. If a student isn’t seated and ready to test before the end of the break, they may lose time on the exam.</a:t>
            </a:r>
          </a:p>
          <a:p>
            <a:pPr lvl="0"/>
            <a:r>
              <a:rPr lang="en-US" altLang="zh-CN" sz="1500"/>
              <a:t>Students </a:t>
            </a:r>
            <a:r>
              <a:rPr lang="en-US" altLang="zh-CN" sz="1500" b="1"/>
              <a:t>must not exit the app</a:t>
            </a:r>
            <a:r>
              <a:rPr lang="en-US" altLang="zh-CN" sz="1500"/>
              <a:t> or close their laptop screen.</a:t>
            </a:r>
          </a:p>
          <a:p>
            <a:pPr lvl="0"/>
            <a:r>
              <a:rPr lang="en-US" altLang="zh-CN" sz="1500"/>
              <a:t>Students </a:t>
            </a:r>
            <a:r>
              <a:rPr lang="en-US" altLang="zh-CN" sz="1500" b="1"/>
              <a:t>may not communicate</a:t>
            </a:r>
            <a:r>
              <a:rPr lang="en-US" altLang="zh-CN" sz="1500"/>
              <a:t> with their teacher or any other exam taker.</a:t>
            </a:r>
          </a:p>
          <a:p>
            <a:pPr lvl="0"/>
            <a:r>
              <a:rPr lang="en-US" altLang="zh-CN" sz="1500"/>
              <a:t>Students should not remove the testing device from the testing room.</a:t>
            </a:r>
          </a:p>
          <a:p>
            <a:pPr marL="0" indent="0">
              <a:buNone/>
            </a:pPr>
            <a:endParaRPr lang="en-US" altLang="zh-CN" sz="1500"/>
          </a:p>
          <a:p>
            <a:pPr marL="0" indent="0">
              <a:buNone/>
            </a:pPr>
            <a:r>
              <a:rPr lang="en-US" altLang="zh-CN" sz="1500"/>
              <a:t>In some subjects, Section I and/or Section II are divided into two parts. In those subjects, students will have a one-minute pause between Parts IA and IB or IIA and IIB. As on paper and pencil exams, the pause between parts doesn’t count against the student’s testing time for either part, and students can’t work on their exam during that time.</a:t>
            </a:r>
            <a:endParaRPr lang="en-US" sz="1500">
              <a:solidFill>
                <a:srgbClr val="1E1E1E"/>
              </a:solidFill>
              <a:effectLst/>
              <a:latin typeface="Arial" panose="020B0604020202020204" pitchFamily="34" charset="0"/>
              <a:ea typeface="Times New Roman" panose="02020603050405020304" pitchFamily="18" charset="0"/>
            </a:endParaRPr>
          </a:p>
          <a:p>
            <a:pPr marL="0" indent="0">
              <a:buNone/>
            </a:pPr>
            <a:endParaRPr lang="en-US" sz="1500"/>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2117661" y="887594"/>
            <a:ext cx="6511242" cy="534662"/>
          </a:xfrm>
        </p:spPr>
        <p:txBody>
          <a:bodyPr/>
          <a:lstStyle/>
          <a:p>
            <a:r>
              <a:rPr lang="en-US" altLang="zh-CN" sz="1800">
                <a:latin typeface="Arial" panose="020B0604020202020204" pitchFamily="34" charset="0"/>
              </a:rPr>
              <a:t>The digital exam experience</a:t>
            </a:r>
          </a:p>
        </p:txBody>
      </p:sp>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a:xfrm>
            <a:off x="2117661" y="441409"/>
            <a:ext cx="8436039" cy="534662"/>
          </a:xfrm>
        </p:spPr>
        <p:txBody>
          <a:bodyPr/>
          <a:lstStyle/>
          <a:p>
            <a:r>
              <a:rPr lang="en-US" sz="3200"/>
              <a:t>Break Between Sections</a:t>
            </a:r>
          </a:p>
        </p:txBody>
      </p:sp>
      <p:grpSp>
        <p:nvGrpSpPr>
          <p:cNvPr id="10" name="Group 9">
            <a:extLst>
              <a:ext uri="{FF2B5EF4-FFF2-40B4-BE49-F238E27FC236}">
                <a16:creationId xmlns:a16="http://schemas.microsoft.com/office/drawing/2014/main" id="{F1FB9350-B818-4F26-92FC-36495115C4FB}"/>
              </a:ext>
            </a:extLst>
          </p:cNvPr>
          <p:cNvGrpSpPr/>
          <p:nvPr/>
        </p:nvGrpSpPr>
        <p:grpSpPr>
          <a:xfrm>
            <a:off x="2157417" y="1485037"/>
            <a:ext cx="694533" cy="696721"/>
            <a:chOff x="7665152" y="4932776"/>
            <a:chExt cx="731520" cy="733825"/>
          </a:xfrm>
        </p:grpSpPr>
        <p:sp>
          <p:nvSpPr>
            <p:cNvPr id="11" name="Oval 10">
              <a:extLst>
                <a:ext uri="{FF2B5EF4-FFF2-40B4-BE49-F238E27FC236}">
                  <a16:creationId xmlns:a16="http://schemas.microsoft.com/office/drawing/2014/main" id="{4FAE97BC-D5FC-4BFB-8993-06CC17329579}"/>
                </a:ext>
              </a:extLst>
            </p:cNvPr>
            <p:cNvSpPr/>
            <p:nvPr/>
          </p:nvSpPr>
          <p:spPr>
            <a:xfrm>
              <a:off x="7665152"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12" name="Picture 11">
              <a:extLst>
                <a:ext uri="{FF2B5EF4-FFF2-40B4-BE49-F238E27FC236}">
                  <a16:creationId xmlns:a16="http://schemas.microsoft.com/office/drawing/2014/main" id="{F1858143-C9CD-4CF6-879A-726433E1C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835" y="4932776"/>
              <a:ext cx="726861" cy="731520"/>
            </a:xfrm>
            <a:prstGeom prst="rect">
              <a:avLst/>
            </a:prstGeom>
          </p:spPr>
        </p:pic>
      </p:grpSp>
      <p:grpSp>
        <p:nvGrpSpPr>
          <p:cNvPr id="13" name="Group 12">
            <a:extLst>
              <a:ext uri="{FF2B5EF4-FFF2-40B4-BE49-F238E27FC236}">
                <a16:creationId xmlns:a16="http://schemas.microsoft.com/office/drawing/2014/main" id="{E72C14D4-77E6-0347-B442-0CAC89C758E4}"/>
              </a:ext>
            </a:extLst>
          </p:cNvPr>
          <p:cNvGrpSpPr/>
          <p:nvPr/>
        </p:nvGrpSpPr>
        <p:grpSpPr>
          <a:xfrm>
            <a:off x="6090125" y="6339309"/>
            <a:ext cx="1771448" cy="389160"/>
            <a:chOff x="5898491" y="6339309"/>
            <a:chExt cx="1771448" cy="389160"/>
          </a:xfrm>
        </p:grpSpPr>
        <p:sp>
          <p:nvSpPr>
            <p:cNvPr id="14" name="Rectangle 13">
              <a:extLst>
                <a:ext uri="{FF2B5EF4-FFF2-40B4-BE49-F238E27FC236}">
                  <a16:creationId xmlns:a16="http://schemas.microsoft.com/office/drawing/2014/main" id="{834B98D2-9973-7740-8696-803A68F0D6E7}"/>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E939AF1-1306-F543-B9C0-7DD26F8FA9D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instructions, see the</a:t>
              </a:r>
              <a:b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 Digital Testing Guide</a:t>
              </a: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pic>
          <p:nvPicPr>
            <p:cNvPr id="16" name="Picture 15">
              <a:extLst>
                <a:ext uri="{FF2B5EF4-FFF2-40B4-BE49-F238E27FC236}">
                  <a16:creationId xmlns:a16="http://schemas.microsoft.com/office/drawing/2014/main" id="{3BE4432C-F9CC-5141-BCA0-68899BDB1EA4}"/>
                </a:ext>
              </a:extLst>
            </p:cNvPr>
            <p:cNvPicPr>
              <a:picLocks noChangeAspect="1"/>
            </p:cNvPicPr>
            <p:nvPr/>
          </p:nvPicPr>
          <p:blipFill>
            <a:blip r:embed="rId4"/>
            <a:stretch>
              <a:fillRect/>
            </a:stretch>
          </p:blipFill>
          <p:spPr>
            <a:xfrm>
              <a:off x="6002374" y="6403007"/>
              <a:ext cx="194107" cy="242634"/>
            </a:xfrm>
            <a:prstGeom prst="rect">
              <a:avLst/>
            </a:prstGeom>
          </p:spPr>
        </p:pic>
      </p:grpSp>
      <p:sp>
        <p:nvSpPr>
          <p:cNvPr id="5" name="TextBox 4">
            <a:extLst>
              <a:ext uri="{FF2B5EF4-FFF2-40B4-BE49-F238E27FC236}">
                <a16:creationId xmlns:a16="http://schemas.microsoft.com/office/drawing/2014/main" id="{C66C2193-9257-F84B-A562-62CCC595187D}"/>
              </a:ext>
            </a:extLst>
          </p:cNvPr>
          <p:cNvSpPr txBox="1"/>
          <p:nvPr/>
        </p:nvSpPr>
        <p:spPr>
          <a:xfrm>
            <a:off x="3057853" y="1580883"/>
            <a:ext cx="7495847" cy="503590"/>
          </a:xfrm>
          <a:prstGeom prst="rect">
            <a:avLst/>
          </a:prstGeom>
          <a:noFill/>
        </p:spPr>
        <p:txBody>
          <a:bodyPr wrap="square" lIns="36000" tIns="36000" rIns="36000" bIns="36000" rtlCol="0">
            <a:spAutoFit/>
          </a:bodyPr>
          <a:lstStyle/>
          <a:p>
            <a:r>
              <a:rPr lang="en-US" altLang="zh-CN" sz="1400">
                <a:latin typeface="Arial" panose="020B0604020202020204" pitchFamily="34" charset="0"/>
                <a:cs typeface="Arial" panose="020B0604020202020204" pitchFamily="34" charset="0"/>
              </a:rPr>
              <a:t>At the conclusion of Section I, students get a 20-minute break. They’ll see a break screen with a timer counting down the time until the start of the next section.</a:t>
            </a:r>
          </a:p>
        </p:txBody>
      </p:sp>
    </p:spTree>
    <p:extLst>
      <p:ext uri="{BB962C8B-B14F-4D97-AF65-F5344CB8AC3E}">
        <p14:creationId xmlns:p14="http://schemas.microsoft.com/office/powerpoint/2010/main" val="4191191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2118415" y="998958"/>
            <a:ext cx="6511242" cy="534662"/>
          </a:xfrm>
        </p:spPr>
        <p:txBody>
          <a:bodyPr/>
          <a:lstStyle/>
          <a:p>
            <a:r>
              <a:rPr lang="en-US" altLang="zh-CN" sz="1800">
                <a:latin typeface="Arial" panose="020B0604020202020204" pitchFamily="34" charset="0"/>
              </a:rPr>
              <a:t>The digital exam experience</a:t>
            </a:r>
          </a:p>
        </p:txBody>
      </p:sp>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a:xfrm>
            <a:off x="2118415" y="497339"/>
            <a:ext cx="8312821" cy="413175"/>
          </a:xfrm>
        </p:spPr>
        <p:txBody>
          <a:bodyPr/>
          <a:lstStyle/>
          <a:p>
            <a:r>
              <a:rPr lang="en-US" sz="3200">
                <a:latin typeface="Arial"/>
                <a:cs typeface="Arial"/>
              </a:rPr>
              <a:t>Free-Response Questions</a:t>
            </a:r>
          </a:p>
        </p:txBody>
      </p:sp>
      <p:sp>
        <p:nvSpPr>
          <p:cNvPr id="15" name="TextBox 14">
            <a:extLst>
              <a:ext uri="{FF2B5EF4-FFF2-40B4-BE49-F238E27FC236}">
                <a16:creationId xmlns:a16="http://schemas.microsoft.com/office/drawing/2014/main" id="{19B02946-B91E-471F-A706-BB370954BE60}"/>
              </a:ext>
            </a:extLst>
          </p:cNvPr>
          <p:cNvSpPr txBox="1"/>
          <p:nvPr/>
        </p:nvSpPr>
        <p:spPr>
          <a:xfrm>
            <a:off x="2118415" y="4815502"/>
            <a:ext cx="8312821" cy="13029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Additional Features:</a:t>
            </a:r>
          </a:p>
          <a:p>
            <a:pPr marL="285750" lvl="0" indent="-285750">
              <a:spcBef>
                <a:spcPts val="400"/>
              </a:spcBef>
              <a:buFont typeface="Arial" panose="020B0604020202020204" pitchFamily="34" charset="0"/>
              <a:buChar char="•"/>
              <a:defRPr/>
            </a:pPr>
            <a:r>
              <a:rPr lang="en-US" sz="1200">
                <a:solidFill>
                  <a:srgbClr val="1E1E1E"/>
                </a:solidFill>
                <a:latin typeface="Arial" panose="020B0604020202020204" pitchFamily="34" charset="0"/>
                <a:cs typeface="Arial" panose="020B0604020202020204" pitchFamily="34" charset="0"/>
              </a:rPr>
              <a:t>For the questions that have Sources or Documents—Document-Based Questions (DBQs) in the Histories, the Synthesis question in English Language and Composition, and Seminar Part B—a student can select any of the documents to display on the left, while composing their response on the right. </a:t>
            </a:r>
          </a:p>
          <a:p>
            <a:pPr marL="285750" lvl="0" indent="-285750">
              <a:spcBef>
                <a:spcPts val="400"/>
              </a:spcBef>
              <a:buFont typeface="Arial" panose="020B0604020202020204" pitchFamily="34" charset="0"/>
              <a:buChar char="•"/>
              <a:defRPr/>
            </a:pPr>
            <a:r>
              <a:rPr lang="en-US" sz="1200">
                <a:solidFill>
                  <a:srgbClr val="1E1E1E"/>
                </a:solidFill>
                <a:latin typeface="Arial" panose="020B0604020202020204" pitchFamily="34" charset="0"/>
                <a:cs typeface="Arial" panose="020B0604020202020204" pitchFamily="34" charset="0"/>
              </a:rPr>
              <a:t>Basic formatting tools will be available: Bold, Italic, Underline; Superscript and Subscript; Undo and Redo; Special Characters; and Cut, Copy, and Paste.</a:t>
            </a:r>
          </a:p>
        </p:txBody>
      </p:sp>
      <p:pic>
        <p:nvPicPr>
          <p:cNvPr id="16" name="Picture 15">
            <a:extLst>
              <a:ext uri="{FF2B5EF4-FFF2-40B4-BE49-F238E27FC236}">
                <a16:creationId xmlns:a16="http://schemas.microsoft.com/office/drawing/2014/main" id="{C919EC81-D4A5-4A5C-B57D-F801A7AAE681}"/>
              </a:ext>
            </a:extLst>
          </p:cNvPr>
          <p:cNvPicPr>
            <a:picLocks noChangeAspect="1"/>
          </p:cNvPicPr>
          <p:nvPr/>
        </p:nvPicPr>
        <p:blipFill>
          <a:blip r:embed="rId3"/>
          <a:stretch>
            <a:fillRect/>
          </a:stretch>
        </p:blipFill>
        <p:spPr>
          <a:xfrm>
            <a:off x="2806568" y="2383283"/>
            <a:ext cx="337697" cy="328048"/>
          </a:xfrm>
          <a:prstGeom prst="rect">
            <a:avLst/>
          </a:prstGeom>
        </p:spPr>
      </p:pic>
      <p:pic>
        <p:nvPicPr>
          <p:cNvPr id="17" name="Picture 16">
            <a:extLst>
              <a:ext uri="{FF2B5EF4-FFF2-40B4-BE49-F238E27FC236}">
                <a16:creationId xmlns:a16="http://schemas.microsoft.com/office/drawing/2014/main" id="{E24FCC2B-0717-42EB-9FC9-F4995F95A03F}"/>
              </a:ext>
            </a:extLst>
          </p:cNvPr>
          <p:cNvPicPr>
            <a:picLocks noChangeAspect="1"/>
          </p:cNvPicPr>
          <p:nvPr/>
        </p:nvPicPr>
        <p:blipFill>
          <a:blip r:embed="rId3"/>
          <a:stretch>
            <a:fillRect/>
          </a:stretch>
        </p:blipFill>
        <p:spPr>
          <a:xfrm>
            <a:off x="6698854" y="2397627"/>
            <a:ext cx="337697" cy="328048"/>
          </a:xfrm>
          <a:prstGeom prst="rect">
            <a:avLst/>
          </a:prstGeom>
        </p:spPr>
      </p:pic>
      <p:pic>
        <p:nvPicPr>
          <p:cNvPr id="22" name="Picture 21">
            <a:extLst>
              <a:ext uri="{FF2B5EF4-FFF2-40B4-BE49-F238E27FC236}">
                <a16:creationId xmlns:a16="http://schemas.microsoft.com/office/drawing/2014/main" id="{AD9E19A3-CCD6-6044-B885-5AE17C6EB0EA}"/>
              </a:ext>
            </a:extLst>
          </p:cNvPr>
          <p:cNvPicPr/>
          <p:nvPr/>
        </p:nvPicPr>
        <p:blipFill>
          <a:blip r:embed="rId4">
            <a:extLst>
              <a:ext uri="{28A0092B-C50C-407E-A947-70E740481C1C}">
                <a14:useLocalDpi xmlns:a14="http://schemas.microsoft.com/office/drawing/2010/main" val="0"/>
              </a:ext>
            </a:extLst>
          </a:blip>
          <a:stretch>
            <a:fillRect/>
          </a:stretch>
        </p:blipFill>
        <p:spPr>
          <a:xfrm>
            <a:off x="2118415" y="1748044"/>
            <a:ext cx="3441285" cy="2698157"/>
          </a:xfrm>
          <a:prstGeom prst="rect">
            <a:avLst/>
          </a:prstGeom>
          <a:ln w="12700">
            <a:solidFill>
              <a:schemeClr val="accent1"/>
            </a:solidFill>
          </a:ln>
        </p:spPr>
      </p:pic>
      <p:sp>
        <p:nvSpPr>
          <p:cNvPr id="18" name="TextBox 17">
            <a:extLst>
              <a:ext uri="{FF2B5EF4-FFF2-40B4-BE49-F238E27FC236}">
                <a16:creationId xmlns:a16="http://schemas.microsoft.com/office/drawing/2014/main" id="{DAD99CD8-E1A0-7B44-8F6C-5A19AC1F0EC4}"/>
              </a:ext>
            </a:extLst>
          </p:cNvPr>
          <p:cNvSpPr txBox="1"/>
          <p:nvPr/>
        </p:nvSpPr>
        <p:spPr>
          <a:xfrm>
            <a:off x="5902633" y="1747138"/>
            <a:ext cx="5953938" cy="2699063"/>
          </a:xfrm>
          <a:prstGeom prst="rect">
            <a:avLst/>
          </a:prstGeom>
          <a:noFill/>
        </p:spPr>
        <p:txBody>
          <a:bodyPr wrap="square" lIns="36000" tIns="36000" rIns="36000" bIns="36000" rtlCol="0" anchor="t">
            <a:spAutoFit/>
          </a:bodyPr>
          <a:lstStyle/>
          <a:p>
            <a:pPr marL="257175" indent="-257175" defTabSz="931433" fontAlgn="base">
              <a:spcBef>
                <a:spcPts val="400"/>
              </a:spcBef>
              <a:spcAft>
                <a:spcPct val="0"/>
              </a:spcAft>
              <a:buSzPct val="80000"/>
              <a:buFont typeface="Verdana" pitchFamily="34" charset="0"/>
              <a:buChar char="•"/>
              <a:defRPr/>
            </a:pPr>
            <a:r>
              <a:rPr lang="en-US" altLang="zh-CN" sz="1400" noProof="1">
                <a:latin typeface="Arial"/>
                <a:cs typeface="Arial"/>
              </a:rPr>
              <a:t>Students type responses directly into the application. </a:t>
            </a:r>
            <a:endParaRPr lang="en-US">
              <a:latin typeface="Arial"/>
              <a:cs typeface="Arial"/>
            </a:endParaRPr>
          </a:p>
          <a:p>
            <a:pPr marL="257175" indent="-257175" defTabSz="931433" fontAlgn="base">
              <a:spcBef>
                <a:spcPts val="400"/>
              </a:spcBef>
              <a:spcAft>
                <a:spcPct val="0"/>
              </a:spcAft>
              <a:buSzPct val="80000"/>
              <a:buFont typeface="Verdana" pitchFamily="34" charset="0"/>
              <a:buChar char="•"/>
              <a:defRPr/>
            </a:pPr>
            <a:r>
              <a:rPr lang="en-US" altLang="zh-CN" sz="1400" noProof="1">
                <a:latin typeface="Arial"/>
                <a:cs typeface="Arial"/>
              </a:rPr>
              <a:t>Student work is saved to their device automatically while the exam is running.</a:t>
            </a:r>
          </a:p>
          <a:p>
            <a:pPr marL="257175" indent="-257175" defTabSz="931433" fontAlgn="base">
              <a:spcBef>
                <a:spcPts val="400"/>
              </a:spcBef>
              <a:spcAft>
                <a:spcPct val="0"/>
              </a:spcAft>
              <a:buSzPct val="80000"/>
              <a:buFont typeface="Verdana" pitchFamily="34" charset="0"/>
              <a:buChar char="•"/>
              <a:defRPr/>
            </a:pPr>
            <a:r>
              <a:rPr lang="en-US" altLang="zh-CN" sz="1400" noProof="1">
                <a:latin typeface="Arial"/>
                <a:cs typeface="Arial"/>
              </a:rPr>
              <a:t>Students can’t upload any files during testing.</a:t>
            </a:r>
          </a:p>
          <a:p>
            <a:pPr marL="257175" indent="-257175" defTabSz="931433" fontAlgn="base">
              <a:spcBef>
                <a:spcPts val="400"/>
              </a:spcBef>
              <a:spcAft>
                <a:spcPct val="0"/>
              </a:spcAft>
              <a:buSzPct val="80000"/>
              <a:buFont typeface="Verdana" pitchFamily="34" charset="0"/>
              <a:buChar char="•"/>
              <a:defRPr/>
            </a:pPr>
            <a:r>
              <a:rPr lang="en-US" altLang="zh-CN" sz="1400" noProof="1">
                <a:latin typeface="Arial"/>
                <a:cs typeface="Arial"/>
              </a:rPr>
              <a:t>Students can’t submit any handwritten work.</a:t>
            </a:r>
          </a:p>
          <a:p>
            <a:pPr marL="257175" indent="-257175" defTabSz="931433" fontAlgn="base">
              <a:spcBef>
                <a:spcPts val="400"/>
              </a:spcBef>
              <a:spcAft>
                <a:spcPct val="0"/>
              </a:spcAft>
              <a:buSzPct val="80000"/>
              <a:buFont typeface="Verdana" pitchFamily="34" charset="0"/>
              <a:buChar char="•"/>
              <a:defRPr/>
            </a:pPr>
            <a:r>
              <a:rPr lang="en-US" altLang="zh-CN" sz="1400">
                <a:latin typeface="Arial"/>
                <a:cs typeface="Arial"/>
              </a:rPr>
              <a:t>Some free-response questions are centered on screen, with the entire question and text entry box all in one column.</a:t>
            </a:r>
          </a:p>
          <a:p>
            <a:pPr marL="257175" indent="-257175" defTabSz="931433" fontAlgn="base">
              <a:spcBef>
                <a:spcPts val="400"/>
              </a:spcBef>
              <a:spcAft>
                <a:spcPct val="0"/>
              </a:spcAft>
              <a:buSzPct val="80000"/>
              <a:buFont typeface="Verdana" pitchFamily="34" charset="0"/>
              <a:buChar char="•"/>
              <a:defRPr/>
            </a:pPr>
            <a:r>
              <a:rPr lang="en-US" altLang="zh-CN" sz="1400" b="1">
                <a:latin typeface="Arial"/>
                <a:cs typeface="Arial"/>
              </a:rPr>
              <a:t>Most free-response questions</a:t>
            </a:r>
            <a:r>
              <a:rPr lang="en-US" altLang="zh-CN" sz="1400">
                <a:latin typeface="Arial"/>
                <a:cs typeface="Arial"/>
              </a:rPr>
              <a:t> display stimulus and other question material on the left, and the prompt and text entry box on the right. Some questions are answered in parts over separate screens, and others are answered all on one screen.</a:t>
            </a:r>
            <a:endParaRPr lang="en-US" altLang="zh-CN" sz="1400" noProof="1">
              <a:latin typeface="Arial"/>
              <a:cs typeface="Arial"/>
            </a:endParaRPr>
          </a:p>
        </p:txBody>
      </p:sp>
      <p:grpSp>
        <p:nvGrpSpPr>
          <p:cNvPr id="23" name="Group 22">
            <a:extLst>
              <a:ext uri="{FF2B5EF4-FFF2-40B4-BE49-F238E27FC236}">
                <a16:creationId xmlns:a16="http://schemas.microsoft.com/office/drawing/2014/main" id="{1CAD9E56-AF95-4F4F-8BE7-50C6CFBEA7CA}"/>
              </a:ext>
            </a:extLst>
          </p:cNvPr>
          <p:cNvGrpSpPr/>
          <p:nvPr/>
        </p:nvGrpSpPr>
        <p:grpSpPr>
          <a:xfrm>
            <a:off x="6090125" y="6339309"/>
            <a:ext cx="1771448" cy="389160"/>
            <a:chOff x="5898491" y="6339309"/>
            <a:chExt cx="1771448" cy="389160"/>
          </a:xfrm>
        </p:grpSpPr>
        <p:sp>
          <p:nvSpPr>
            <p:cNvPr id="24" name="Rectangle 23">
              <a:extLst>
                <a:ext uri="{FF2B5EF4-FFF2-40B4-BE49-F238E27FC236}">
                  <a16:creationId xmlns:a16="http://schemas.microsoft.com/office/drawing/2014/main" id="{E62E27A3-9427-BD44-A5DB-EE608630AA06}"/>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6BB6DF26-FF65-914B-926A-3C5193988C4F}"/>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instructions, see the</a:t>
              </a:r>
              <a:b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 Digital Testing Guide</a:t>
              </a: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pic>
          <p:nvPicPr>
            <p:cNvPr id="26" name="Picture 25">
              <a:extLst>
                <a:ext uri="{FF2B5EF4-FFF2-40B4-BE49-F238E27FC236}">
                  <a16:creationId xmlns:a16="http://schemas.microsoft.com/office/drawing/2014/main" id="{12DED278-9B95-074C-93EF-6EF63FF57BE9}"/>
                </a:ext>
              </a:extLst>
            </p:cNvPr>
            <p:cNvPicPr>
              <a:picLocks noChangeAspect="1"/>
            </p:cNvPicPr>
            <p:nvPr/>
          </p:nvPicPr>
          <p:blipFill>
            <a:blip r:embed="rId5"/>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37577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a:xfrm>
            <a:off x="386429" y="480101"/>
            <a:ext cx="10070665" cy="413175"/>
          </a:xfrm>
        </p:spPr>
        <p:txBody>
          <a:bodyPr/>
          <a:lstStyle/>
          <a:p>
            <a:r>
              <a:rPr lang="en-US" sz="3200">
                <a:latin typeface="Arial"/>
                <a:cs typeface="Arial"/>
              </a:rPr>
              <a:t>Submitting an</a:t>
            </a:r>
            <a:r>
              <a:rPr lang="en-US" sz="3200">
                <a:solidFill>
                  <a:srgbClr val="FF0000"/>
                </a:solidFill>
                <a:latin typeface="Arial"/>
                <a:cs typeface="Arial"/>
              </a:rPr>
              <a:t> </a:t>
            </a:r>
            <a:r>
              <a:rPr lang="en-US" sz="3200">
                <a:latin typeface="Arial"/>
                <a:cs typeface="Arial"/>
              </a:rPr>
              <a:t>Exam: Confirmation</a:t>
            </a:r>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386429" y="932187"/>
            <a:ext cx="6511242" cy="534662"/>
          </a:xfrm>
        </p:spPr>
        <p:txBody>
          <a:bodyPr/>
          <a:lstStyle/>
          <a:p>
            <a:r>
              <a:rPr lang="en-US" altLang="zh-CN" sz="1800"/>
              <a:t>The digital exam experience</a:t>
            </a:r>
          </a:p>
        </p:txBody>
      </p:sp>
      <p:cxnSp>
        <p:nvCxnSpPr>
          <p:cNvPr id="24" name="Straight Arrow Connector 23">
            <a:extLst>
              <a:ext uri="{FF2B5EF4-FFF2-40B4-BE49-F238E27FC236}">
                <a16:creationId xmlns:a16="http://schemas.microsoft.com/office/drawing/2014/main" id="{AA47FDB9-F158-CC4D-8AA8-129DAAE28D71}"/>
              </a:ext>
            </a:extLst>
          </p:cNvPr>
          <p:cNvCxnSpPr>
            <a:cxnSpLocks/>
          </p:cNvCxnSpPr>
          <p:nvPr/>
        </p:nvCxnSpPr>
        <p:spPr>
          <a:xfrm>
            <a:off x="5137520" y="4225051"/>
            <a:ext cx="1732703" cy="0"/>
          </a:xfrm>
          <a:prstGeom prst="straightConnector1">
            <a:avLst/>
          </a:prstGeom>
          <a:ln w="38100">
            <a:solidFill>
              <a:srgbClr val="C2314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ECFBCF-FCB9-BB4A-8AC5-AA05ED699A36}"/>
              </a:ext>
            </a:extLst>
          </p:cNvPr>
          <p:cNvCxnSpPr>
            <a:cxnSpLocks/>
          </p:cNvCxnSpPr>
          <p:nvPr/>
        </p:nvCxnSpPr>
        <p:spPr>
          <a:xfrm flipV="1">
            <a:off x="5137520" y="2960328"/>
            <a:ext cx="1732703" cy="15658"/>
          </a:xfrm>
          <a:prstGeom prst="straightConnector1">
            <a:avLst/>
          </a:prstGeom>
          <a:ln w="38100">
            <a:solidFill>
              <a:srgbClr val="3A913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EB21CA-196B-4518-8A8A-870E21013A77}"/>
              </a:ext>
            </a:extLst>
          </p:cNvPr>
          <p:cNvSpPr txBox="1"/>
          <p:nvPr/>
        </p:nvSpPr>
        <p:spPr>
          <a:xfrm>
            <a:off x="5479208" y="4256131"/>
            <a:ext cx="969300" cy="415498"/>
          </a:xfrm>
          <a:prstGeom prst="rect">
            <a:avLst/>
          </a:prstGeom>
          <a:noFill/>
        </p:spPr>
        <p:txBody>
          <a:bodyPr wrap="square">
            <a:spAutoFit/>
          </a:bodyPr>
          <a:lstStyle/>
          <a:p>
            <a:pPr algn="ctr"/>
            <a:r>
              <a:rPr lang="en-US" sz="1050" err="1">
                <a:solidFill>
                  <a:srgbClr val="1E1E1E"/>
                </a:solidFill>
                <a:latin typeface="Arial" panose="020B0604020202020204" pitchFamily="34" charset="0"/>
                <a:cs typeface="Arial" panose="020B0604020202020204" pitchFamily="34" charset="0"/>
              </a:rPr>
              <a:t>i</a:t>
            </a:r>
            <a:r>
              <a:rPr lang="en-US" sz="1050" noProof="0" err="1">
                <a:solidFill>
                  <a:srgbClr val="1E1E1E"/>
                </a:solidFill>
                <a:latin typeface="Arial" panose="020B0604020202020204" pitchFamily="34" charset="0"/>
                <a:cs typeface="Arial" panose="020B0604020202020204" pitchFamily="34" charset="0"/>
              </a:rPr>
              <a:t>ncomplete</a:t>
            </a:r>
            <a:r>
              <a:rPr lang="en-US" sz="1050" noProof="0">
                <a:solidFill>
                  <a:srgbClr val="1E1E1E"/>
                </a:solidFill>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submission</a:t>
            </a:r>
            <a:endParaRPr lang="en-US" sz="105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68760F1-79D1-4495-AF73-2C0A19D66BCC}"/>
              </a:ext>
            </a:extLst>
          </p:cNvPr>
          <p:cNvSpPr txBox="1"/>
          <p:nvPr/>
        </p:nvSpPr>
        <p:spPr>
          <a:xfrm>
            <a:off x="5435510" y="2975986"/>
            <a:ext cx="1056697" cy="430887"/>
          </a:xfrm>
          <a:prstGeom prst="rect">
            <a:avLst/>
          </a:prstGeom>
          <a:noFill/>
        </p:spPr>
        <p:txBody>
          <a:bodyPr wrap="square">
            <a:spAutoFit/>
          </a:bodyPr>
          <a:lstStyle/>
          <a:p>
            <a:pPr algn="ctr"/>
            <a:r>
              <a:rPr lang="en-US" sz="1050">
                <a:solidFill>
                  <a:srgbClr val="1E1E1E"/>
                </a:solidFill>
                <a:latin typeface="Arial" panose="020B0604020202020204" pitchFamily="34" charset="0"/>
                <a:cs typeface="Arial" panose="020B0604020202020204" pitchFamily="34" charset="0"/>
              </a:rPr>
              <a:t>s</a:t>
            </a:r>
            <a:r>
              <a:rPr kumimoji="0" lang="en-US" sz="1050" b="0" i="0" u="none" strike="noStrike" kern="1200" cap="none" spc="0" normalizeH="0" baseline="0" noProof="0" err="1">
                <a:ln>
                  <a:noFill/>
                </a:ln>
                <a:solidFill>
                  <a:srgbClr val="1E1E1E"/>
                </a:solidFill>
                <a:effectLst/>
                <a:uLnTx/>
                <a:uFillTx/>
                <a:latin typeface="Arial" panose="020B0604020202020204" pitchFamily="34" charset="0"/>
                <a:cs typeface="Arial" panose="020B0604020202020204" pitchFamily="34" charset="0"/>
              </a:rPr>
              <a:t>uccessful</a:t>
            </a:r>
            <a:r>
              <a:rPr kumimoji="0" lang="en-US" sz="105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 submission</a:t>
            </a:r>
            <a:endParaRPr lang="en-US" sz="105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FEB8DD42-0408-194D-BECA-A65EA2E84A09}"/>
              </a:ext>
            </a:extLst>
          </p:cNvPr>
          <p:cNvPicPr>
            <a:picLocks noChangeAspect="1"/>
          </p:cNvPicPr>
          <p:nvPr/>
        </p:nvPicPr>
        <p:blipFill>
          <a:blip r:embed="rId3"/>
          <a:stretch>
            <a:fillRect/>
          </a:stretch>
        </p:blipFill>
        <p:spPr>
          <a:xfrm>
            <a:off x="5814192" y="3731389"/>
            <a:ext cx="373518" cy="373518"/>
          </a:xfrm>
          <a:prstGeom prst="rect">
            <a:avLst/>
          </a:prstGeom>
        </p:spPr>
      </p:pic>
      <p:pic>
        <p:nvPicPr>
          <p:cNvPr id="2" name="Picture 1">
            <a:extLst>
              <a:ext uri="{FF2B5EF4-FFF2-40B4-BE49-F238E27FC236}">
                <a16:creationId xmlns:a16="http://schemas.microsoft.com/office/drawing/2014/main" id="{F57698D3-2550-794B-A736-DFD3B9FAE839}"/>
              </a:ext>
            </a:extLst>
          </p:cNvPr>
          <p:cNvPicPr>
            <a:picLocks noChangeAspect="1"/>
          </p:cNvPicPr>
          <p:nvPr/>
        </p:nvPicPr>
        <p:blipFill>
          <a:blip r:embed="rId4"/>
          <a:stretch>
            <a:fillRect/>
          </a:stretch>
        </p:blipFill>
        <p:spPr>
          <a:xfrm>
            <a:off x="5787928" y="2597120"/>
            <a:ext cx="351859" cy="270661"/>
          </a:xfrm>
          <a:prstGeom prst="rect">
            <a:avLst/>
          </a:prstGeom>
        </p:spPr>
      </p:pic>
      <p:sp>
        <p:nvSpPr>
          <p:cNvPr id="3" name="TextBox 2">
            <a:extLst>
              <a:ext uri="{FF2B5EF4-FFF2-40B4-BE49-F238E27FC236}">
                <a16:creationId xmlns:a16="http://schemas.microsoft.com/office/drawing/2014/main" id="{E4350726-0A88-F948-A03F-FFD44D088BF0}"/>
              </a:ext>
            </a:extLst>
          </p:cNvPr>
          <p:cNvSpPr txBox="1"/>
          <p:nvPr/>
        </p:nvSpPr>
        <p:spPr>
          <a:xfrm>
            <a:off x="386429" y="1411241"/>
            <a:ext cx="4632935" cy="934478"/>
          </a:xfrm>
          <a:prstGeom prst="rect">
            <a:avLst/>
          </a:prstGeom>
          <a:noFill/>
        </p:spPr>
        <p:txBody>
          <a:bodyPr wrap="square" lIns="36000" tIns="36000" rIns="36000" bIns="36000" rtlCol="0">
            <a:spAutoFit/>
          </a:bodyPr>
          <a:lstStyle/>
          <a:p>
            <a:r>
              <a:rPr lang="en-US" sz="1400">
                <a:solidFill>
                  <a:srgbClr val="1E1E1E"/>
                </a:solidFill>
                <a:latin typeface="Arial" panose="020B0604020202020204" pitchFamily="34" charset="0"/>
                <a:cs typeface="Arial" panose="020B0604020202020204" pitchFamily="34" charset="0"/>
              </a:rPr>
              <a:t>When the exam is over, students’ answers will be submitted </a:t>
            </a:r>
            <a:r>
              <a:rPr lang="en-US" sz="1400" b="1">
                <a:solidFill>
                  <a:srgbClr val="1E1E1E"/>
                </a:solidFill>
                <a:latin typeface="Arial" panose="020B0604020202020204" pitchFamily="34" charset="0"/>
                <a:cs typeface="Arial" panose="020B0604020202020204" pitchFamily="34" charset="0"/>
              </a:rPr>
              <a:t>automatically</a:t>
            </a:r>
            <a:r>
              <a:rPr lang="en-US" sz="1400">
                <a:solidFill>
                  <a:srgbClr val="1E1E1E"/>
                </a:solidFill>
                <a:latin typeface="Arial" panose="020B0604020202020204" pitchFamily="34" charset="0"/>
                <a:cs typeface="Arial" panose="020B0604020202020204" pitchFamily="34" charset="0"/>
              </a:rPr>
              <a:t>. During the upload process, students will see the following screen, and they should </a:t>
            </a:r>
            <a:r>
              <a:rPr lang="en-US" sz="1400" b="1">
                <a:solidFill>
                  <a:srgbClr val="1E1E1E"/>
                </a:solidFill>
                <a:latin typeface="Arial" panose="020B0604020202020204" pitchFamily="34" charset="0"/>
                <a:cs typeface="Arial" panose="020B0604020202020204" pitchFamily="34" charset="0"/>
              </a:rPr>
              <a:t>not</a:t>
            </a:r>
            <a:r>
              <a:rPr lang="en-US" sz="1400">
                <a:solidFill>
                  <a:srgbClr val="1E1E1E"/>
                </a:solidFill>
                <a:latin typeface="Arial" panose="020B0604020202020204" pitchFamily="34" charset="0"/>
                <a:cs typeface="Arial" panose="020B0604020202020204" pitchFamily="34" charset="0"/>
              </a:rPr>
              <a:t> try to click anything, refresh the page, or exit the app.</a:t>
            </a:r>
          </a:p>
        </p:txBody>
      </p:sp>
      <p:pic>
        <p:nvPicPr>
          <p:cNvPr id="19" name="Picture 18">
            <a:extLst>
              <a:ext uri="{FF2B5EF4-FFF2-40B4-BE49-F238E27FC236}">
                <a16:creationId xmlns:a16="http://schemas.microsoft.com/office/drawing/2014/main" id="{C2983E31-0AA6-FD40-86F4-F55E1565A626}"/>
              </a:ext>
            </a:extLst>
          </p:cNvPr>
          <p:cNvPicPr/>
          <p:nvPr/>
        </p:nvPicPr>
        <p:blipFill rotWithShape="1">
          <a:blip r:embed="rId5"/>
          <a:srcRect t="9288" b="17785"/>
          <a:stretch/>
        </p:blipFill>
        <p:spPr bwMode="auto">
          <a:xfrm>
            <a:off x="508222" y="2610728"/>
            <a:ext cx="4511142" cy="2467031"/>
          </a:xfrm>
          <a:prstGeom prst="rect">
            <a:avLst/>
          </a:prstGeom>
          <a:ln w="6350" cap="flat" cmpd="sng" algn="ctr">
            <a:solidFill>
              <a:srgbClr val="1E1E1E">
                <a:lumMod val="50000"/>
                <a:lumOff val="5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3FC74256-906E-A746-94C0-18FAC0B17ABB}"/>
              </a:ext>
            </a:extLst>
          </p:cNvPr>
          <p:cNvPicPr/>
          <p:nvPr/>
        </p:nvPicPr>
        <p:blipFill rotWithShape="1">
          <a:blip r:embed="rId6"/>
          <a:srcRect t="7498" b="2615"/>
          <a:stretch/>
        </p:blipFill>
        <p:spPr bwMode="auto">
          <a:xfrm>
            <a:off x="6927463" y="1257086"/>
            <a:ext cx="3270629" cy="2231770"/>
          </a:xfrm>
          <a:prstGeom prst="rect">
            <a:avLst/>
          </a:prstGeom>
          <a:ln w="12700" cap="flat" cmpd="sng" algn="ctr">
            <a:solidFill>
              <a:srgbClr val="3A913F"/>
            </a:solidFill>
            <a:prstDash val="solid"/>
            <a:round/>
            <a:headEnd type="none" w="med" len="med"/>
            <a:tailEnd type="none" w="med" len="med"/>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C5C0C991-FC59-D545-9A2C-B755CD3C5903}"/>
              </a:ext>
            </a:extLst>
          </p:cNvPr>
          <p:cNvPicPr/>
          <p:nvPr/>
        </p:nvPicPr>
        <p:blipFill>
          <a:blip r:embed="rId7"/>
          <a:stretch>
            <a:fillRect/>
          </a:stretch>
        </p:blipFill>
        <p:spPr>
          <a:xfrm>
            <a:off x="6908968" y="3609785"/>
            <a:ext cx="3289124" cy="2467038"/>
          </a:xfrm>
          <a:prstGeom prst="rect">
            <a:avLst/>
          </a:prstGeom>
          <a:ln w="12700">
            <a:solidFill>
              <a:srgbClr val="C23146"/>
            </a:solidFill>
          </a:ln>
        </p:spPr>
      </p:pic>
      <p:grpSp>
        <p:nvGrpSpPr>
          <p:cNvPr id="38" name="Group 37">
            <a:extLst>
              <a:ext uri="{FF2B5EF4-FFF2-40B4-BE49-F238E27FC236}">
                <a16:creationId xmlns:a16="http://schemas.microsoft.com/office/drawing/2014/main" id="{9E3AAF2E-C358-6644-A086-BA0AB8710C6C}"/>
              </a:ext>
            </a:extLst>
          </p:cNvPr>
          <p:cNvGrpSpPr/>
          <p:nvPr/>
        </p:nvGrpSpPr>
        <p:grpSpPr>
          <a:xfrm>
            <a:off x="5137520" y="6343515"/>
            <a:ext cx="1771448" cy="389160"/>
            <a:chOff x="5898491" y="6339309"/>
            <a:chExt cx="1771448" cy="389160"/>
          </a:xfrm>
        </p:grpSpPr>
        <p:sp>
          <p:nvSpPr>
            <p:cNvPr id="39" name="Rectangle 38">
              <a:extLst>
                <a:ext uri="{FF2B5EF4-FFF2-40B4-BE49-F238E27FC236}">
                  <a16:creationId xmlns:a16="http://schemas.microsoft.com/office/drawing/2014/main" id="{9C3F9617-99D6-8042-97C3-44CCFB36AFB0}"/>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F8849CA0-7E46-8A46-9887-3B78F19A1BD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41" name="Picture 40">
              <a:extLst>
                <a:ext uri="{FF2B5EF4-FFF2-40B4-BE49-F238E27FC236}">
                  <a16:creationId xmlns:a16="http://schemas.microsoft.com/office/drawing/2014/main" id="{7AD5D9AE-34B5-A144-AE60-056A12FFBE34}"/>
                </a:ext>
              </a:extLst>
            </p:cNvPr>
            <p:cNvPicPr>
              <a:picLocks noChangeAspect="1"/>
            </p:cNvPicPr>
            <p:nvPr/>
          </p:nvPicPr>
          <p:blipFill>
            <a:blip r:embed="rId8"/>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333780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72901-0F70-43D3-B03C-6AA98595A3F0}"/>
              </a:ext>
            </a:extLst>
          </p:cNvPr>
          <p:cNvSpPr>
            <a:spLocks noGrp="1"/>
          </p:cNvSpPr>
          <p:nvPr>
            <p:ph type="title"/>
          </p:nvPr>
        </p:nvSpPr>
        <p:spPr>
          <a:xfrm>
            <a:off x="386429" y="480101"/>
            <a:ext cx="10070665" cy="413175"/>
          </a:xfrm>
        </p:spPr>
        <p:txBody>
          <a:bodyPr/>
          <a:lstStyle/>
          <a:p>
            <a:r>
              <a:rPr lang="en-US" sz="3200">
                <a:latin typeface="Arial"/>
                <a:cs typeface="Arial"/>
              </a:rPr>
              <a:t>Submitting an Exam: Technical Difficulties</a:t>
            </a:r>
          </a:p>
        </p:txBody>
      </p:sp>
      <p:sp>
        <p:nvSpPr>
          <p:cNvPr id="8" name="Subtitle 7">
            <a:extLst>
              <a:ext uri="{FF2B5EF4-FFF2-40B4-BE49-F238E27FC236}">
                <a16:creationId xmlns:a16="http://schemas.microsoft.com/office/drawing/2014/main" id="{952A1FB5-E263-4DA3-A850-443C2ED0E259}"/>
              </a:ext>
            </a:extLst>
          </p:cNvPr>
          <p:cNvSpPr>
            <a:spLocks noGrp="1"/>
          </p:cNvSpPr>
          <p:nvPr>
            <p:ph type="subTitle" idx="1"/>
          </p:nvPr>
        </p:nvSpPr>
        <p:spPr>
          <a:xfrm>
            <a:off x="386429" y="932187"/>
            <a:ext cx="6511242" cy="534662"/>
          </a:xfrm>
        </p:spPr>
        <p:txBody>
          <a:bodyPr/>
          <a:lstStyle/>
          <a:p>
            <a:r>
              <a:rPr lang="en-US" altLang="zh-CN" sz="1800"/>
              <a:t>The digital exam experience</a:t>
            </a:r>
          </a:p>
        </p:txBody>
      </p:sp>
      <p:sp>
        <p:nvSpPr>
          <p:cNvPr id="2" name="TextBox 1">
            <a:extLst>
              <a:ext uri="{FF2B5EF4-FFF2-40B4-BE49-F238E27FC236}">
                <a16:creationId xmlns:a16="http://schemas.microsoft.com/office/drawing/2014/main" id="{51DBCE8B-79C8-4CEA-B4C9-E9F369F4360A}"/>
              </a:ext>
            </a:extLst>
          </p:cNvPr>
          <p:cNvSpPr txBox="1"/>
          <p:nvPr/>
        </p:nvSpPr>
        <p:spPr>
          <a:xfrm>
            <a:off x="5265133" y="1505760"/>
            <a:ext cx="6511242" cy="3735244"/>
          </a:xfrm>
          <a:prstGeom prst="rect">
            <a:avLst/>
          </a:prstGeom>
          <a:noFill/>
        </p:spPr>
        <p:txBody>
          <a:bodyPr wrap="square" lIns="36000" tIns="36000" rIns="36000" bIns="36000" rtlCol="0" anchor="t">
            <a:spAutoFit/>
          </a:bodyPr>
          <a:lstStyle/>
          <a:p>
            <a:r>
              <a:rPr lang="en-US" sz="1400">
                <a:latin typeface="Arial" panose="020B0604020202020204" pitchFamily="34" charset="0"/>
                <a:cs typeface="Arial" panose="020B0604020202020204" pitchFamily="34" charset="0"/>
              </a:rPr>
              <a:t>If answer submission fails—the most likely reason for this is the internet connection being down—the student will see this screen. The student’s answers are saved on the testing computer and they’ll have time to reconnect to the internet and get their responses uploaded.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Here’s what they should do:</a:t>
            </a:r>
          </a:p>
          <a:p>
            <a:pPr lvl="0"/>
            <a:endParaRPr lang="en-US"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latin typeface="Arial" panose="020B0604020202020204" pitchFamily="34" charset="0"/>
                <a:cs typeface="Arial" panose="020B0604020202020204" pitchFamily="34" charset="0"/>
              </a:rPr>
              <a:t>Once the internet connection is reestablished, the student should click </a:t>
            </a:r>
            <a:r>
              <a:rPr lang="en-US" sz="1400" b="1">
                <a:latin typeface="Arial" panose="020B0604020202020204" pitchFamily="34" charset="0"/>
                <a:cs typeface="Arial" panose="020B0604020202020204" pitchFamily="34" charset="0"/>
              </a:rPr>
              <a:t>Try Again</a:t>
            </a:r>
            <a:r>
              <a:rPr lang="en-US" sz="1400">
                <a:latin typeface="Arial" panose="020B0604020202020204" pitchFamily="34" charset="0"/>
                <a:cs typeface="Arial" panose="020B0604020202020204" pitchFamily="34" charset="0"/>
              </a:rPr>
              <a:t> and their answers will resume uploading. When that process is complete the student will see the confirmation screen.</a:t>
            </a:r>
          </a:p>
          <a:p>
            <a:pPr marL="285750" lvl="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latin typeface="Arial" panose="020B0604020202020204" pitchFamily="34" charset="0"/>
                <a:cs typeface="Arial" panose="020B0604020202020204" pitchFamily="34" charset="0"/>
              </a:rPr>
              <a:t>If their computer is connected to the internet, and the </a:t>
            </a:r>
            <a:r>
              <a:rPr lang="en-US" sz="1400" b="1">
                <a:latin typeface="Arial" panose="020B0604020202020204" pitchFamily="34" charset="0"/>
                <a:cs typeface="Arial" panose="020B0604020202020204" pitchFamily="34" charset="0"/>
              </a:rPr>
              <a:t>Try Again</a:t>
            </a:r>
            <a:r>
              <a:rPr lang="en-US" sz="1400">
                <a:latin typeface="Arial" panose="020B0604020202020204" pitchFamily="34" charset="0"/>
                <a:cs typeface="Arial" panose="020B0604020202020204" pitchFamily="34" charset="0"/>
              </a:rPr>
              <a:t> button is not working, they should click the </a:t>
            </a:r>
            <a:r>
              <a:rPr lang="en-US" sz="1400" b="1">
                <a:latin typeface="Arial" panose="020B0604020202020204" pitchFamily="34" charset="0"/>
                <a:cs typeface="Arial" panose="020B0604020202020204" pitchFamily="34" charset="0"/>
              </a:rPr>
              <a:t>Return to Homepage</a:t>
            </a:r>
            <a:r>
              <a:rPr lang="en-US" sz="1400">
                <a:latin typeface="Arial" panose="020B0604020202020204" pitchFamily="34" charset="0"/>
                <a:cs typeface="Arial" panose="020B0604020202020204" pitchFamily="34" charset="0"/>
              </a:rPr>
              <a:t> link. From the homepage, they should close the app, reopen it, and try again.</a:t>
            </a:r>
          </a:p>
          <a:p>
            <a:pPr marL="285750" lvl="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latin typeface="Arial" panose="020B0604020202020204" pitchFamily="34" charset="0"/>
                <a:cs typeface="Arial" panose="020B0604020202020204" pitchFamily="34" charset="0"/>
              </a:rPr>
              <a:t>If none of these options work within 24 hours after the end of the exam, the student can call Customer Service at 888-225-5427.</a:t>
            </a:r>
          </a:p>
        </p:txBody>
      </p:sp>
      <p:grpSp>
        <p:nvGrpSpPr>
          <p:cNvPr id="10" name="Group 9">
            <a:extLst>
              <a:ext uri="{FF2B5EF4-FFF2-40B4-BE49-F238E27FC236}">
                <a16:creationId xmlns:a16="http://schemas.microsoft.com/office/drawing/2014/main" id="{0C1BAF08-71C5-43F5-9C92-3E5F8754262C}"/>
              </a:ext>
            </a:extLst>
          </p:cNvPr>
          <p:cNvGrpSpPr/>
          <p:nvPr/>
        </p:nvGrpSpPr>
        <p:grpSpPr>
          <a:xfrm>
            <a:off x="415625" y="5344009"/>
            <a:ext cx="695316" cy="697788"/>
            <a:chOff x="2759232" y="1878092"/>
            <a:chExt cx="732345" cy="734949"/>
          </a:xfrm>
        </p:grpSpPr>
        <p:sp>
          <p:nvSpPr>
            <p:cNvPr id="11" name="Oval 10">
              <a:extLst>
                <a:ext uri="{FF2B5EF4-FFF2-40B4-BE49-F238E27FC236}">
                  <a16:creationId xmlns:a16="http://schemas.microsoft.com/office/drawing/2014/main" id="{2F214309-47B3-4882-98FD-93183D30B741}"/>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12" name="Picture 11">
              <a:extLst>
                <a:ext uri="{FF2B5EF4-FFF2-40B4-BE49-F238E27FC236}">
                  <a16:creationId xmlns:a16="http://schemas.microsoft.com/office/drawing/2014/main" id="{39188403-10D4-4075-98D6-86E6C857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pic>
        <p:nvPicPr>
          <p:cNvPr id="13" name="Picture 12">
            <a:extLst>
              <a:ext uri="{FF2B5EF4-FFF2-40B4-BE49-F238E27FC236}">
                <a16:creationId xmlns:a16="http://schemas.microsoft.com/office/drawing/2014/main" id="{21D83BC6-DE30-E446-80CF-2EBB09EE9D59}"/>
              </a:ext>
            </a:extLst>
          </p:cNvPr>
          <p:cNvPicPr/>
          <p:nvPr/>
        </p:nvPicPr>
        <p:blipFill>
          <a:blip r:embed="rId4"/>
          <a:stretch>
            <a:fillRect/>
          </a:stretch>
        </p:blipFill>
        <p:spPr>
          <a:xfrm>
            <a:off x="385646" y="1505760"/>
            <a:ext cx="4594870" cy="3446425"/>
          </a:xfrm>
          <a:prstGeom prst="rect">
            <a:avLst/>
          </a:prstGeom>
          <a:ln w="12700">
            <a:solidFill>
              <a:srgbClr val="C23146"/>
            </a:solidFill>
          </a:ln>
        </p:spPr>
      </p:pic>
      <p:sp>
        <p:nvSpPr>
          <p:cNvPr id="3" name="TextBox 2">
            <a:extLst>
              <a:ext uri="{FF2B5EF4-FFF2-40B4-BE49-F238E27FC236}">
                <a16:creationId xmlns:a16="http://schemas.microsoft.com/office/drawing/2014/main" id="{7C883242-7321-2249-BB5E-B7E91C6613F4}"/>
              </a:ext>
            </a:extLst>
          </p:cNvPr>
          <p:cNvSpPr txBox="1"/>
          <p:nvPr/>
        </p:nvSpPr>
        <p:spPr>
          <a:xfrm>
            <a:off x="1233892" y="5336110"/>
            <a:ext cx="7321172" cy="1242254"/>
          </a:xfrm>
          <a:prstGeom prst="rect">
            <a:avLst/>
          </a:prstGeom>
          <a:noFill/>
        </p:spPr>
        <p:txBody>
          <a:bodyPr wrap="square" lIns="36000" tIns="36000" rIns="36000" bIns="36000" rtlCol="0">
            <a:spAutoFit/>
          </a:bodyPr>
          <a:lstStyle/>
          <a:p>
            <a:r>
              <a:rPr lang="en-US" sz="1200" b="1">
                <a:latin typeface="Arial" panose="020B0604020202020204" pitchFamily="34" charset="0"/>
                <a:cs typeface="Arial" panose="020B0604020202020204" pitchFamily="34" charset="0"/>
              </a:rPr>
              <a:t>IMPORTANT:</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Students should not call Customer Service immediately. They should keep trying the above steps. If after 24 hours they aren’t able to upload their answers, they should get help from Customer Service.</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934EFF3-4BC1-7549-B8ED-204610639581}"/>
              </a:ext>
            </a:extLst>
          </p:cNvPr>
          <p:cNvGrpSpPr/>
          <p:nvPr/>
        </p:nvGrpSpPr>
        <p:grpSpPr>
          <a:xfrm>
            <a:off x="5137520" y="6343515"/>
            <a:ext cx="1771448" cy="389160"/>
            <a:chOff x="5898491" y="6339309"/>
            <a:chExt cx="1771448" cy="389160"/>
          </a:xfrm>
        </p:grpSpPr>
        <p:sp>
          <p:nvSpPr>
            <p:cNvPr id="17" name="Rectangle 16">
              <a:extLst>
                <a:ext uri="{FF2B5EF4-FFF2-40B4-BE49-F238E27FC236}">
                  <a16:creationId xmlns:a16="http://schemas.microsoft.com/office/drawing/2014/main" id="{0058B126-CBBC-3643-B5DF-56F7408D1856}"/>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74D7C0D6-D4C7-294C-9399-29A991C96F3F}"/>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9" name="Picture 18">
              <a:extLst>
                <a:ext uri="{FF2B5EF4-FFF2-40B4-BE49-F238E27FC236}">
                  <a16:creationId xmlns:a16="http://schemas.microsoft.com/office/drawing/2014/main" id="{2EA00037-7BDC-8B4D-A98B-C9FBF7AA59E1}"/>
                </a:ext>
              </a:extLst>
            </p:cNvPr>
            <p:cNvPicPr>
              <a:picLocks noChangeAspect="1"/>
            </p:cNvPicPr>
            <p:nvPr/>
          </p:nvPicPr>
          <p:blipFill>
            <a:blip r:embed="rId5"/>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786849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711FC53-6846-4AB7-812D-157BE8BD0FA0}"/>
              </a:ext>
            </a:extLst>
          </p:cNvPr>
          <p:cNvSpPr>
            <a:spLocks noGrp="1"/>
          </p:cNvSpPr>
          <p:nvPr>
            <p:ph type="subTitle" idx="1"/>
          </p:nvPr>
        </p:nvSpPr>
        <p:spPr>
          <a:xfrm>
            <a:off x="2117660" y="1078726"/>
            <a:ext cx="8220140" cy="534662"/>
          </a:xfrm>
        </p:spPr>
        <p:txBody>
          <a:bodyPr/>
          <a:lstStyle/>
          <a:p>
            <a:r>
              <a:rPr lang="en-US" sz="1800" dirty="0">
                <a:latin typeface="Arial" panose="020B0604020202020204" pitchFamily="34" charset="0"/>
              </a:rPr>
              <a:t>Solutions to the most likely issues students may encounter on test day</a:t>
            </a:r>
          </a:p>
        </p:txBody>
      </p:sp>
      <p:sp>
        <p:nvSpPr>
          <p:cNvPr id="2" name="Title 1">
            <a:extLst>
              <a:ext uri="{FF2B5EF4-FFF2-40B4-BE49-F238E27FC236}">
                <a16:creationId xmlns:a16="http://schemas.microsoft.com/office/drawing/2014/main" id="{558DFD39-9DC9-486F-8732-4EE0C63628C3}"/>
              </a:ext>
            </a:extLst>
          </p:cNvPr>
          <p:cNvSpPr>
            <a:spLocks noGrp="1"/>
          </p:cNvSpPr>
          <p:nvPr>
            <p:ph type="title"/>
          </p:nvPr>
        </p:nvSpPr>
        <p:spPr/>
        <p:txBody>
          <a:bodyPr/>
          <a:lstStyle/>
          <a:p>
            <a:r>
              <a:rPr lang="en-US" sz="3400"/>
              <a:t>Testing Issues</a:t>
            </a:r>
            <a:endParaRPr lang="en-US"/>
          </a:p>
        </p:txBody>
      </p:sp>
      <p:graphicFrame>
        <p:nvGraphicFramePr>
          <p:cNvPr id="7" name="Table 7">
            <a:extLst>
              <a:ext uri="{FF2B5EF4-FFF2-40B4-BE49-F238E27FC236}">
                <a16:creationId xmlns:a16="http://schemas.microsoft.com/office/drawing/2014/main" id="{8250F2FA-7726-4514-98F2-D622D520F5D0}"/>
              </a:ext>
            </a:extLst>
          </p:cNvPr>
          <p:cNvGraphicFramePr>
            <a:graphicFrameLocks noGrp="1"/>
          </p:cNvGraphicFramePr>
          <p:nvPr>
            <p:extLst>
              <p:ext uri="{D42A27DB-BD31-4B8C-83A1-F6EECF244321}">
                <p14:modId xmlns:p14="http://schemas.microsoft.com/office/powerpoint/2010/main" val="4084362527"/>
              </p:ext>
            </p:extLst>
          </p:nvPr>
        </p:nvGraphicFramePr>
        <p:xfrm>
          <a:off x="2117660" y="1703411"/>
          <a:ext cx="9601200" cy="3213181"/>
        </p:xfrm>
        <a:graphic>
          <a:graphicData uri="http://schemas.openxmlformats.org/drawingml/2006/table">
            <a:tbl>
              <a:tblPr firstRow="1" bandRow="1">
                <a:tableStyleId>{F5AB1C69-6EDB-4FF4-983F-18BD219EF322}</a:tableStyleId>
              </a:tblPr>
              <a:tblGrid>
                <a:gridCol w="4384740">
                  <a:extLst>
                    <a:ext uri="{9D8B030D-6E8A-4147-A177-3AD203B41FA5}">
                      <a16:colId xmlns:a16="http://schemas.microsoft.com/office/drawing/2014/main" val="4170087763"/>
                    </a:ext>
                  </a:extLst>
                </a:gridCol>
                <a:gridCol w="208280">
                  <a:extLst>
                    <a:ext uri="{9D8B030D-6E8A-4147-A177-3AD203B41FA5}">
                      <a16:colId xmlns:a16="http://schemas.microsoft.com/office/drawing/2014/main" val="749763342"/>
                    </a:ext>
                  </a:extLst>
                </a:gridCol>
                <a:gridCol w="5008180">
                  <a:extLst>
                    <a:ext uri="{9D8B030D-6E8A-4147-A177-3AD203B41FA5}">
                      <a16:colId xmlns:a16="http://schemas.microsoft.com/office/drawing/2014/main" val="2057270470"/>
                    </a:ext>
                  </a:extLst>
                </a:gridCol>
              </a:tblGrid>
              <a:tr h="290391">
                <a:tc>
                  <a:txBody>
                    <a:bodyPr/>
                    <a:lstStyle/>
                    <a:p>
                      <a:r>
                        <a:rPr lang="en-US" sz="1400">
                          <a:solidFill>
                            <a:schemeClr val="tx2"/>
                          </a:solidFill>
                          <a:latin typeface="Arial" panose="020B0604020202020204" pitchFamily="34" charset="0"/>
                          <a:cs typeface="Arial" panose="020B0604020202020204" pitchFamily="34" charset="0"/>
                        </a:rPr>
                        <a:t>Issue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endParaRPr lang="en-US" sz="1400" b="1">
                        <a:solidFill>
                          <a:schemeClr val="tx2"/>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r>
                        <a:rPr lang="en-US" sz="1400" b="1">
                          <a:solidFill>
                            <a:schemeClr val="tx2"/>
                          </a:solidFill>
                          <a:latin typeface="Arial" panose="020B0604020202020204" pitchFamily="34" charset="0"/>
                          <a:cs typeface="Arial" panose="020B0604020202020204" pitchFamily="34" charset="0"/>
                        </a:rPr>
                        <a:t>Solution Steps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66881997"/>
                  </a:ext>
                </a:extLst>
              </a:tr>
              <a:tr h="767109">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A Closed Exam</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If the app crashes or the student accidentally </a:t>
                      </a:r>
                    </a:p>
                    <a:p>
                      <a:r>
                        <a:rPr lang="en-US" sz="1400">
                          <a:latin typeface="Arial" panose="020B0604020202020204" pitchFamily="34" charset="0"/>
                          <a:cs typeface="Arial" panose="020B0604020202020204" pitchFamily="34" charset="0"/>
                        </a:rPr>
                        <a:t>closes it during testing.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Restart the Testing App</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Relaunch the app and hit Resume Testing to get back to the question they were on. </a:t>
                      </a:r>
                    </a:p>
                    <a:p>
                      <a:endParaRPr lang="en-US" sz="140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2137375"/>
                  </a:ext>
                </a:extLst>
              </a:tr>
              <a:tr h="829987">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Unresolvable Technical Problem</a:t>
                      </a:r>
                    </a:p>
                    <a:p>
                      <a:pPr marL="0" marR="0" lvl="0" indent="0" algn="l" defTabSz="931678"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If the student runs into a technical problem </a:t>
                      </a:r>
                    </a:p>
                    <a:p>
                      <a:pPr marL="0" marR="0" lvl="0" indent="0" algn="l" defTabSz="931678"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they can’t resolve during testing.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Exit and Relaunch the App</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Exit the app. If they’re able to relaunch the app, they should hit Resume Testing to get back to the question they were on.   </a:t>
                      </a:r>
                    </a:p>
                    <a:p>
                      <a:endParaRPr lang="en-US" sz="14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5917854"/>
                  </a:ext>
                </a:extLst>
              </a:tr>
              <a:tr h="1018621">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Testing Disturbance </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If the student encounters a disturbance (e.g., an extended power outage) or any other issue that keeps them from doing their best on the exam.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endParaRPr lang="en-US" sz="14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Request a Makeup </a:t>
                      </a:r>
                    </a:p>
                    <a:p>
                      <a:pPr marL="0" marR="0" lvl="0" indent="0" algn="l" defTabSz="931678"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Students can go to My AP at </a:t>
                      </a:r>
                      <a:r>
                        <a:rPr lang="en-US" sz="1400" b="1" kern="1200">
                          <a:solidFill>
                            <a:schemeClr val="accent3"/>
                          </a:solidFill>
                          <a:effectLst/>
                          <a:latin typeface="Arial"/>
                          <a:cs typeface="Arial"/>
                        </a:rPr>
                        <a:t>myap.collegeboard.org </a:t>
                      </a:r>
                      <a:r>
                        <a:rPr lang="en-US" sz="1400">
                          <a:latin typeface="Arial" panose="020B0604020202020204" pitchFamily="34" charset="0"/>
                          <a:cs typeface="Arial" panose="020B0604020202020204" pitchFamily="34" charset="0"/>
                        </a:rPr>
                        <a:t>and request a makeup exam.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1023612"/>
                  </a:ext>
                </a:extLst>
              </a:tr>
            </a:tbl>
          </a:graphicData>
        </a:graphic>
      </p:graphicFrame>
      <p:sp>
        <p:nvSpPr>
          <p:cNvPr id="25" name="TextBox 24">
            <a:extLst>
              <a:ext uri="{FF2B5EF4-FFF2-40B4-BE49-F238E27FC236}">
                <a16:creationId xmlns:a16="http://schemas.microsoft.com/office/drawing/2014/main" id="{7B13F16E-CF71-46AA-8256-D519E13919F8}"/>
              </a:ext>
            </a:extLst>
          </p:cNvPr>
          <p:cNvSpPr txBox="1"/>
          <p:nvPr/>
        </p:nvSpPr>
        <p:spPr>
          <a:xfrm>
            <a:off x="2683456" y="5554042"/>
            <a:ext cx="7021103"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IMPORTANT: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The testing timer will continue counting down while the app is closed. </a:t>
            </a:r>
          </a:p>
        </p:txBody>
      </p:sp>
      <p:grpSp>
        <p:nvGrpSpPr>
          <p:cNvPr id="20" name="Group 19">
            <a:extLst>
              <a:ext uri="{FF2B5EF4-FFF2-40B4-BE49-F238E27FC236}">
                <a16:creationId xmlns:a16="http://schemas.microsoft.com/office/drawing/2014/main" id="{6817F77B-0646-4DDA-A252-1FC1686EDFEE}"/>
              </a:ext>
            </a:extLst>
          </p:cNvPr>
          <p:cNvGrpSpPr/>
          <p:nvPr/>
        </p:nvGrpSpPr>
        <p:grpSpPr>
          <a:xfrm>
            <a:off x="2108459" y="5555274"/>
            <a:ext cx="457200" cy="457200"/>
            <a:chOff x="7665152" y="4932776"/>
            <a:chExt cx="731520" cy="733825"/>
          </a:xfrm>
        </p:grpSpPr>
        <p:sp>
          <p:nvSpPr>
            <p:cNvPr id="21" name="Oval 20">
              <a:extLst>
                <a:ext uri="{FF2B5EF4-FFF2-40B4-BE49-F238E27FC236}">
                  <a16:creationId xmlns:a16="http://schemas.microsoft.com/office/drawing/2014/main" id="{86AD0F74-4D7A-41B4-847B-FB5EA1FD65D5}"/>
                </a:ext>
              </a:extLst>
            </p:cNvPr>
            <p:cNvSpPr/>
            <p:nvPr/>
          </p:nvSpPr>
          <p:spPr>
            <a:xfrm>
              <a:off x="7665152"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92500" lnSpcReduction="10000"/>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22" name="Picture 21">
              <a:extLst>
                <a:ext uri="{FF2B5EF4-FFF2-40B4-BE49-F238E27FC236}">
                  <a16:creationId xmlns:a16="http://schemas.microsoft.com/office/drawing/2014/main" id="{49DF4DAB-0BC3-4F30-B90F-5C1CB771C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835" y="4932776"/>
              <a:ext cx="726861" cy="731520"/>
            </a:xfrm>
            <a:prstGeom prst="rect">
              <a:avLst/>
            </a:prstGeom>
          </p:spPr>
        </p:pic>
      </p:grpSp>
      <p:sp>
        <p:nvSpPr>
          <p:cNvPr id="3" name="Arrow: Right 2">
            <a:extLst>
              <a:ext uri="{FF2B5EF4-FFF2-40B4-BE49-F238E27FC236}">
                <a16:creationId xmlns:a16="http://schemas.microsoft.com/office/drawing/2014/main" id="{F3010D7C-6F3C-4302-8D52-4DDD97CB2A10}"/>
              </a:ext>
            </a:extLst>
          </p:cNvPr>
          <p:cNvSpPr/>
          <p:nvPr/>
        </p:nvSpPr>
        <p:spPr>
          <a:xfrm>
            <a:off x="6274071" y="2076208"/>
            <a:ext cx="292100" cy="165100"/>
          </a:xfrm>
          <a:prstGeom prst="rightArrow">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23" name="Arrow: Right 22">
            <a:extLst>
              <a:ext uri="{FF2B5EF4-FFF2-40B4-BE49-F238E27FC236}">
                <a16:creationId xmlns:a16="http://schemas.microsoft.com/office/drawing/2014/main" id="{D0E64DD0-24B4-4284-AB3A-B1A5AC1A322C}"/>
              </a:ext>
            </a:extLst>
          </p:cNvPr>
          <p:cNvSpPr/>
          <p:nvPr/>
        </p:nvSpPr>
        <p:spPr>
          <a:xfrm>
            <a:off x="6274071" y="3034281"/>
            <a:ext cx="292100" cy="165100"/>
          </a:xfrm>
          <a:prstGeom prst="rightArrow">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24" name="Arrow: Right 23">
            <a:extLst>
              <a:ext uri="{FF2B5EF4-FFF2-40B4-BE49-F238E27FC236}">
                <a16:creationId xmlns:a16="http://schemas.microsoft.com/office/drawing/2014/main" id="{2284E301-5A00-40C1-97F1-8DEA47E3B8AD}"/>
              </a:ext>
            </a:extLst>
          </p:cNvPr>
          <p:cNvSpPr/>
          <p:nvPr/>
        </p:nvSpPr>
        <p:spPr>
          <a:xfrm>
            <a:off x="6274071" y="3966225"/>
            <a:ext cx="292100" cy="165100"/>
          </a:xfrm>
          <a:prstGeom prst="rightArrow">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grpSp>
        <p:nvGrpSpPr>
          <p:cNvPr id="15" name="Group 14">
            <a:extLst>
              <a:ext uri="{FF2B5EF4-FFF2-40B4-BE49-F238E27FC236}">
                <a16:creationId xmlns:a16="http://schemas.microsoft.com/office/drawing/2014/main" id="{54B91135-4311-46A7-A633-7F849A781660}"/>
              </a:ext>
            </a:extLst>
          </p:cNvPr>
          <p:cNvGrpSpPr/>
          <p:nvPr/>
        </p:nvGrpSpPr>
        <p:grpSpPr>
          <a:xfrm>
            <a:off x="6090125" y="6339309"/>
            <a:ext cx="1771448" cy="389160"/>
            <a:chOff x="5898491" y="6339309"/>
            <a:chExt cx="1771448" cy="389160"/>
          </a:xfrm>
        </p:grpSpPr>
        <p:sp>
          <p:nvSpPr>
            <p:cNvPr id="16" name="Rectangle 15">
              <a:extLst>
                <a:ext uri="{FF2B5EF4-FFF2-40B4-BE49-F238E27FC236}">
                  <a16:creationId xmlns:a16="http://schemas.microsoft.com/office/drawing/2014/main" id="{30D62B8A-8C5A-4EE9-847E-0480B3243E12}"/>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90F42F6C-3827-406B-A583-3A1D7CFDFB83}"/>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8" name="Picture 17">
              <a:extLst>
                <a:ext uri="{FF2B5EF4-FFF2-40B4-BE49-F238E27FC236}">
                  <a16:creationId xmlns:a16="http://schemas.microsoft.com/office/drawing/2014/main" id="{CD1CB580-4EA0-45D4-8A4F-A5EC627FFCBA}"/>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960937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669963"/>
            <a:ext cx="8106539" cy="1562892"/>
          </a:xfrm>
        </p:spPr>
        <p:txBody>
          <a:bodyPr/>
          <a:lstStyle/>
          <a:p>
            <a:r>
              <a:rPr lang="en-US" sz="6000">
                <a:latin typeface="Arial"/>
                <a:cs typeface="Arial"/>
              </a:rPr>
              <a:t>Additional Notes About Digital </a:t>
            </a:r>
            <a:br>
              <a:rPr lang="en-US" sz="6000">
                <a:latin typeface="Arial"/>
                <a:cs typeface="Arial"/>
              </a:rPr>
            </a:br>
            <a:r>
              <a:rPr lang="en-US" sz="6000">
                <a:latin typeface="Arial"/>
                <a:cs typeface="Arial"/>
              </a:rPr>
              <a:t>AP Exams</a:t>
            </a:r>
          </a:p>
        </p:txBody>
      </p:sp>
      <p:sp>
        <p:nvSpPr>
          <p:cNvPr id="7" name="Rectangle 6">
            <a:extLst>
              <a:ext uri="{FF2B5EF4-FFF2-40B4-BE49-F238E27FC236}">
                <a16:creationId xmlns:a16="http://schemas.microsoft.com/office/drawing/2014/main" id="{5DDE3088-8D2C-C043-B144-481C8E07D381}"/>
              </a:ext>
            </a:extLst>
          </p:cNvPr>
          <p:cNvSpPr/>
          <p:nvPr/>
        </p:nvSpPr>
        <p:spPr>
          <a:xfrm>
            <a:off x="0" y="400786"/>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3874801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C2210E-CE45-4F31-97D9-CB0996184DD5}"/>
              </a:ext>
            </a:extLst>
          </p:cNvPr>
          <p:cNvSpPr>
            <a:spLocks noGrp="1"/>
          </p:cNvSpPr>
          <p:nvPr>
            <p:ph type="subTitle" idx="1"/>
          </p:nvPr>
        </p:nvSpPr>
        <p:spPr/>
        <p:txBody>
          <a:bodyPr/>
          <a:lstStyle/>
          <a:p>
            <a:r>
              <a:rPr lang="en-US" altLang="zh-CN" sz="1800">
                <a:latin typeface="Arial" panose="020B0604020202020204" pitchFamily="34" charset="0"/>
              </a:rPr>
              <a:t>Where to go for policies and procedures</a:t>
            </a:r>
          </a:p>
        </p:txBody>
      </p:sp>
      <p:sp>
        <p:nvSpPr>
          <p:cNvPr id="4" name="Title 3">
            <a:extLst>
              <a:ext uri="{FF2B5EF4-FFF2-40B4-BE49-F238E27FC236}">
                <a16:creationId xmlns:a16="http://schemas.microsoft.com/office/drawing/2014/main" id="{E6B56BBE-A1BE-4571-BEED-1002A27C2F37}"/>
              </a:ext>
            </a:extLst>
          </p:cNvPr>
          <p:cNvSpPr>
            <a:spLocks noGrp="1"/>
          </p:cNvSpPr>
          <p:nvPr>
            <p:ph type="title"/>
          </p:nvPr>
        </p:nvSpPr>
        <p:spPr/>
        <p:txBody>
          <a:bodyPr/>
          <a:lstStyle/>
          <a:p>
            <a:r>
              <a:rPr lang="en-US" sz="3400">
                <a:latin typeface="Arial"/>
                <a:cs typeface="Arial"/>
              </a:rPr>
              <a:t>Administering AP Exams in School</a:t>
            </a:r>
          </a:p>
        </p:txBody>
      </p:sp>
      <p:pic>
        <p:nvPicPr>
          <p:cNvPr id="10" name="Picture 9">
            <a:extLst>
              <a:ext uri="{FF2B5EF4-FFF2-40B4-BE49-F238E27FC236}">
                <a16:creationId xmlns:a16="http://schemas.microsoft.com/office/drawing/2014/main" id="{1C921054-60F6-4239-8529-C32D13D9B034}"/>
              </a:ext>
            </a:extLst>
          </p:cNvPr>
          <p:cNvPicPr>
            <a:picLocks noChangeAspect="1"/>
          </p:cNvPicPr>
          <p:nvPr/>
        </p:nvPicPr>
        <p:blipFill>
          <a:blip r:embed="rId3"/>
          <a:stretch>
            <a:fillRect/>
          </a:stretch>
        </p:blipFill>
        <p:spPr>
          <a:xfrm>
            <a:off x="2738754" y="2017764"/>
            <a:ext cx="2099896" cy="2749865"/>
          </a:xfrm>
          <a:prstGeom prst="rect">
            <a:avLst/>
          </a:prstGeom>
        </p:spPr>
      </p:pic>
      <p:pic>
        <p:nvPicPr>
          <p:cNvPr id="19" name="Picture 18">
            <a:extLst>
              <a:ext uri="{FF2B5EF4-FFF2-40B4-BE49-F238E27FC236}">
                <a16:creationId xmlns:a16="http://schemas.microsoft.com/office/drawing/2014/main" id="{AA488AF6-8C5A-44BC-9B66-25C659C7BD31}"/>
              </a:ext>
            </a:extLst>
          </p:cNvPr>
          <p:cNvPicPr>
            <a:picLocks noChangeAspect="1"/>
          </p:cNvPicPr>
          <p:nvPr/>
        </p:nvPicPr>
        <p:blipFill>
          <a:blip r:embed="rId3"/>
          <a:stretch>
            <a:fillRect/>
          </a:stretch>
        </p:blipFill>
        <p:spPr>
          <a:xfrm>
            <a:off x="6232050" y="2008471"/>
            <a:ext cx="2099897" cy="2749866"/>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115C04F6-6B31-4B24-8E97-285EBE2A8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240" y="2020341"/>
            <a:ext cx="2137752" cy="2783408"/>
          </a:xfrm>
          <a:prstGeom prst="rect">
            <a:avLst/>
          </a:prstGeom>
        </p:spPr>
      </p:pic>
      <p:sp>
        <p:nvSpPr>
          <p:cNvPr id="8" name="Plus Sign 7">
            <a:extLst>
              <a:ext uri="{FF2B5EF4-FFF2-40B4-BE49-F238E27FC236}">
                <a16:creationId xmlns:a16="http://schemas.microsoft.com/office/drawing/2014/main" id="{3D11250F-946C-4377-B81D-AA0AA853C32D}"/>
              </a:ext>
            </a:extLst>
          </p:cNvPr>
          <p:cNvSpPr/>
          <p:nvPr/>
        </p:nvSpPr>
        <p:spPr>
          <a:xfrm>
            <a:off x="8446152" y="3232727"/>
            <a:ext cx="431883" cy="424839"/>
          </a:xfrm>
          <a:prstGeom prst="mathPlus">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en-US" sz="2000" b="1">
              <a:solidFill>
                <a:schemeClr val="tx2"/>
              </a:solidFill>
              <a:latin typeface="+mj-lt"/>
            </a:endParaRPr>
          </a:p>
        </p:txBody>
      </p:sp>
      <p:sp>
        <p:nvSpPr>
          <p:cNvPr id="2" name="TextBox 1">
            <a:extLst>
              <a:ext uri="{FF2B5EF4-FFF2-40B4-BE49-F238E27FC236}">
                <a16:creationId xmlns:a16="http://schemas.microsoft.com/office/drawing/2014/main" id="{43240024-D3DA-43C3-9B04-C21D148DEFAF}"/>
              </a:ext>
            </a:extLst>
          </p:cNvPr>
          <p:cNvSpPr txBox="1"/>
          <p:nvPr/>
        </p:nvSpPr>
        <p:spPr>
          <a:xfrm>
            <a:off x="2738754" y="1571610"/>
            <a:ext cx="2099896" cy="303536"/>
          </a:xfrm>
          <a:prstGeom prst="rect">
            <a:avLst/>
          </a:prstGeom>
          <a:noFill/>
        </p:spPr>
        <p:txBody>
          <a:bodyPr wrap="square" lIns="36000" tIns="36000" rIns="36000" bIns="36000" rtlCol="0">
            <a:spAutoFit/>
          </a:bodyPr>
          <a:lstStyle/>
          <a:p>
            <a:pPr algn="ctr"/>
            <a:r>
              <a:rPr lang="en-US" sz="1500" b="1">
                <a:latin typeface="Arial" panose="020B0604020202020204" pitchFamily="34" charset="0"/>
                <a:cs typeface="Arial" panose="020B0604020202020204" pitchFamily="34" charset="0"/>
              </a:rPr>
              <a:t>Paper Exams</a:t>
            </a:r>
          </a:p>
        </p:txBody>
      </p:sp>
      <p:sp>
        <p:nvSpPr>
          <p:cNvPr id="21" name="TextBox 20">
            <a:extLst>
              <a:ext uri="{FF2B5EF4-FFF2-40B4-BE49-F238E27FC236}">
                <a16:creationId xmlns:a16="http://schemas.microsoft.com/office/drawing/2014/main" id="{039954EE-EE58-4543-9A99-F02816377C28}"/>
              </a:ext>
            </a:extLst>
          </p:cNvPr>
          <p:cNvSpPr txBox="1"/>
          <p:nvPr/>
        </p:nvSpPr>
        <p:spPr>
          <a:xfrm>
            <a:off x="6232050" y="1571610"/>
            <a:ext cx="4897942" cy="303536"/>
          </a:xfrm>
          <a:prstGeom prst="rect">
            <a:avLst/>
          </a:prstGeom>
          <a:noFill/>
        </p:spPr>
        <p:txBody>
          <a:bodyPr wrap="square" lIns="36000" tIns="36000" rIns="36000" bIns="36000" rtlCol="0">
            <a:spAutoFit/>
          </a:bodyPr>
          <a:lstStyle/>
          <a:p>
            <a:pPr algn="ctr"/>
            <a:r>
              <a:rPr lang="en-US" sz="1500" b="1">
                <a:latin typeface="Arial" panose="020B0604020202020204" pitchFamily="34" charset="0"/>
                <a:cs typeface="Arial" panose="020B0604020202020204" pitchFamily="34" charset="0"/>
              </a:rPr>
              <a:t>Digital Exams</a:t>
            </a:r>
          </a:p>
        </p:txBody>
      </p:sp>
      <p:sp>
        <p:nvSpPr>
          <p:cNvPr id="22" name="TextBox 21">
            <a:extLst>
              <a:ext uri="{FF2B5EF4-FFF2-40B4-BE49-F238E27FC236}">
                <a16:creationId xmlns:a16="http://schemas.microsoft.com/office/drawing/2014/main" id="{EC6C806C-65E2-4C18-B46F-C5B1B26B7EF6}"/>
              </a:ext>
            </a:extLst>
          </p:cNvPr>
          <p:cNvSpPr txBox="1"/>
          <p:nvPr/>
        </p:nvSpPr>
        <p:spPr>
          <a:xfrm>
            <a:off x="6131799" y="4931879"/>
            <a:ext cx="5330283" cy="1015663"/>
          </a:xfrm>
          <a:prstGeom prst="rect">
            <a:avLst/>
          </a:prstGeom>
          <a:noFill/>
        </p:spPr>
        <p:txBody>
          <a:bodyPr wrap="square" lIns="91440" tIns="45720" rIns="91440" bIns="45720" anchor="t">
            <a:spAutoFit/>
          </a:bodyPr>
          <a:lstStyle/>
          <a:p>
            <a:r>
              <a:rPr lang="en-US" sz="1200">
                <a:latin typeface="Arial"/>
                <a:cs typeface="Arial"/>
              </a:rPr>
              <a:t>Most policies for in-school digital exams are the same as the usual policies for traditional in-school paper and pencil exams. AP coordinators should continue to refer to the </a:t>
            </a:r>
            <a:r>
              <a:rPr lang="en-US" sz="1200" b="1" i="1">
                <a:latin typeface="Arial"/>
                <a:cs typeface="Arial"/>
              </a:rPr>
              <a:t>2020-21 AP Coordinator’s Manual, Part 2 </a:t>
            </a:r>
            <a:r>
              <a:rPr lang="en-US" sz="1200">
                <a:latin typeface="Arial"/>
                <a:cs typeface="Arial"/>
              </a:rPr>
              <a:t>for overall AP Program policies and procedures and to the</a:t>
            </a:r>
            <a:r>
              <a:rPr lang="en-US" sz="1200" b="1" i="1">
                <a:latin typeface="Arial"/>
                <a:cs typeface="Arial"/>
              </a:rPr>
              <a:t> 2020-21 AP Digital Testing Guide </a:t>
            </a:r>
            <a:r>
              <a:rPr lang="en-US" sz="1200">
                <a:latin typeface="Arial"/>
                <a:cs typeface="Arial"/>
              </a:rPr>
              <a:t>for policies and procedures unique to digital exams.</a:t>
            </a:r>
          </a:p>
        </p:txBody>
      </p:sp>
      <p:sp>
        <p:nvSpPr>
          <p:cNvPr id="23" name="TextBox 22">
            <a:extLst>
              <a:ext uri="{FF2B5EF4-FFF2-40B4-BE49-F238E27FC236}">
                <a16:creationId xmlns:a16="http://schemas.microsoft.com/office/drawing/2014/main" id="{D633C79B-0162-40CF-BE93-9D73A3A83189}"/>
              </a:ext>
            </a:extLst>
          </p:cNvPr>
          <p:cNvSpPr txBox="1"/>
          <p:nvPr/>
        </p:nvSpPr>
        <p:spPr>
          <a:xfrm>
            <a:off x="2620538" y="4939289"/>
            <a:ext cx="2642838" cy="1015663"/>
          </a:xfrm>
          <a:prstGeom prst="rect">
            <a:avLst/>
          </a:prstGeom>
          <a:noFill/>
        </p:spPr>
        <p:txBody>
          <a:bodyPr wrap="square" lIns="91440" tIns="45720" rIns="91440" bIns="45720" anchor="t">
            <a:spAutoFit/>
          </a:bodyPr>
          <a:lstStyle/>
          <a:p>
            <a:r>
              <a:rPr lang="en-US" sz="1200">
                <a:latin typeface="Arial"/>
                <a:cs typeface="Arial"/>
              </a:rPr>
              <a:t>For in-school paper and pencil exams, AP coordinators should refer to the </a:t>
            </a:r>
            <a:r>
              <a:rPr lang="en-US" sz="1200" b="1" i="1">
                <a:latin typeface="Arial"/>
                <a:cs typeface="Arial"/>
              </a:rPr>
              <a:t>2020-21 AP Coordinator’s Manual, Part 2</a:t>
            </a:r>
            <a:r>
              <a:rPr lang="en-US" sz="1200" b="1">
                <a:latin typeface="Arial"/>
                <a:cs typeface="Arial"/>
              </a:rPr>
              <a:t> </a:t>
            </a:r>
            <a:r>
              <a:rPr lang="en-US" sz="1200">
                <a:latin typeface="Arial"/>
                <a:cs typeface="Arial"/>
              </a:rPr>
              <a:t>for AP Program policies and procedures.</a:t>
            </a:r>
          </a:p>
        </p:txBody>
      </p:sp>
      <p:pic>
        <p:nvPicPr>
          <p:cNvPr id="7" name="Picture 6">
            <a:extLst>
              <a:ext uri="{FF2B5EF4-FFF2-40B4-BE49-F238E27FC236}">
                <a16:creationId xmlns:a16="http://schemas.microsoft.com/office/drawing/2014/main" id="{D3883713-8320-3F46-BC5C-442111EDE8F7}"/>
              </a:ext>
            </a:extLst>
          </p:cNvPr>
          <p:cNvPicPr>
            <a:picLocks noChangeAspect="1"/>
          </p:cNvPicPr>
          <p:nvPr/>
        </p:nvPicPr>
        <p:blipFill>
          <a:blip r:embed="rId5"/>
          <a:stretch>
            <a:fillRect/>
          </a:stretch>
        </p:blipFill>
        <p:spPr>
          <a:xfrm>
            <a:off x="243695" y="538394"/>
            <a:ext cx="1227181" cy="1051869"/>
          </a:xfrm>
          <a:prstGeom prst="rect">
            <a:avLst/>
          </a:prstGeom>
        </p:spPr>
      </p:pic>
      <p:grpSp>
        <p:nvGrpSpPr>
          <p:cNvPr id="13" name="Group 12">
            <a:extLst>
              <a:ext uri="{FF2B5EF4-FFF2-40B4-BE49-F238E27FC236}">
                <a16:creationId xmlns:a16="http://schemas.microsoft.com/office/drawing/2014/main" id="{6121D18E-F6FA-CD46-AC7F-54126F28D03C}"/>
              </a:ext>
            </a:extLst>
          </p:cNvPr>
          <p:cNvGrpSpPr/>
          <p:nvPr/>
        </p:nvGrpSpPr>
        <p:grpSpPr>
          <a:xfrm>
            <a:off x="6090125" y="6339309"/>
            <a:ext cx="1771448" cy="389160"/>
            <a:chOff x="5898491" y="6339309"/>
            <a:chExt cx="1771448" cy="389160"/>
          </a:xfrm>
        </p:grpSpPr>
        <p:sp>
          <p:nvSpPr>
            <p:cNvPr id="14" name="Rectangle 13">
              <a:extLst>
                <a:ext uri="{FF2B5EF4-FFF2-40B4-BE49-F238E27FC236}">
                  <a16:creationId xmlns:a16="http://schemas.microsoft.com/office/drawing/2014/main" id="{3480C31D-5F02-AE40-9BDA-11F4EA03C7FF}"/>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C52E44A-EA73-124A-A272-3434E9602AC4}"/>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6" name="Picture 15">
              <a:extLst>
                <a:ext uri="{FF2B5EF4-FFF2-40B4-BE49-F238E27FC236}">
                  <a16:creationId xmlns:a16="http://schemas.microsoft.com/office/drawing/2014/main" id="{97F73E71-8858-5341-83BE-0ED81E8831EA}"/>
                </a:ext>
              </a:extLst>
            </p:cNvPr>
            <p:cNvPicPr>
              <a:picLocks noChangeAspect="1"/>
            </p:cNvPicPr>
            <p:nvPr/>
          </p:nvPicPr>
          <p:blipFill>
            <a:blip r:embed="rId6"/>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2817675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7DFDA-2C6B-4594-BFA5-724D09D7613F}"/>
              </a:ext>
            </a:extLst>
          </p:cNvPr>
          <p:cNvSpPr>
            <a:spLocks noGrp="1"/>
          </p:cNvSpPr>
          <p:nvPr>
            <p:ph type="body" sz="quarter" idx="10"/>
          </p:nvPr>
        </p:nvSpPr>
        <p:spPr>
          <a:xfrm>
            <a:off x="2101075" y="2045866"/>
            <a:ext cx="9166042" cy="2766268"/>
          </a:xfrm>
        </p:spPr>
        <p:txBody>
          <a:bodyPr numCol="2" spcCol="365760">
            <a:normAutofit/>
          </a:bodyPr>
          <a:lstStyle/>
          <a:p>
            <a:pPr marL="257175" indent="-257175"/>
            <a:r>
              <a:rPr lang="en-US" sz="1700">
                <a:latin typeface="Arial"/>
                <a:cs typeface="Arial"/>
              </a:rPr>
              <a:t>Policies and Procedures</a:t>
            </a:r>
          </a:p>
          <a:p>
            <a:pPr marL="257175" indent="-257175"/>
            <a:r>
              <a:rPr lang="en-US" sz="1700">
                <a:latin typeface="Arial"/>
                <a:cs typeface="Arial"/>
              </a:rPr>
              <a:t>Exam Security</a:t>
            </a:r>
          </a:p>
          <a:p>
            <a:pPr marL="257175" indent="-257175"/>
            <a:r>
              <a:rPr lang="en-US" sz="1700">
                <a:latin typeface="Arial"/>
                <a:cs typeface="Arial"/>
              </a:rPr>
              <a:t>Exam Timing and Synchronous Start Times</a:t>
            </a:r>
          </a:p>
          <a:p>
            <a:pPr marL="257175" indent="-257175"/>
            <a:r>
              <a:rPr lang="en-US" sz="1700">
                <a:latin typeface="Arial"/>
                <a:cs typeface="Arial"/>
              </a:rPr>
              <a:t>Technology Staff</a:t>
            </a:r>
          </a:p>
          <a:p>
            <a:pPr marL="257175" indent="-257175"/>
            <a:r>
              <a:rPr lang="en-US" sz="1700">
                <a:latin typeface="Arial"/>
                <a:cs typeface="Arial"/>
              </a:rPr>
              <a:t>Proctors</a:t>
            </a:r>
            <a:endParaRPr lang="en-US" sz="1700"/>
          </a:p>
          <a:p>
            <a:pPr marL="257175" indent="-257175"/>
            <a:r>
              <a:rPr lang="en-US" sz="1700">
                <a:latin typeface="Arial"/>
                <a:cs typeface="Arial"/>
              </a:rPr>
              <a:t>Devices</a:t>
            </a:r>
          </a:p>
          <a:p>
            <a:pPr marL="257175" indent="-257175"/>
            <a:r>
              <a:rPr lang="en-US" sz="1700">
                <a:latin typeface="Arial"/>
                <a:cs typeface="Arial"/>
              </a:rPr>
              <a:t>Exam Locations/Exam Rooms</a:t>
            </a:r>
          </a:p>
          <a:p>
            <a:pPr marL="257175" indent="-257175"/>
            <a:r>
              <a:rPr lang="en-US" sz="1700">
                <a:latin typeface="Arial"/>
                <a:cs typeface="Arial"/>
              </a:rPr>
              <a:t>Preparing Students for Digital Exams In School</a:t>
            </a:r>
          </a:p>
          <a:p>
            <a:pPr marL="257175" indent="-257175"/>
            <a:r>
              <a:rPr lang="en-US" sz="1700">
                <a:latin typeface="Arial"/>
                <a:cs typeface="Arial"/>
              </a:rPr>
              <a:t>Exam Day Activities</a:t>
            </a:r>
          </a:p>
          <a:p>
            <a:pPr marL="257175" indent="-257175"/>
            <a:r>
              <a:rPr lang="en-US" sz="1700">
                <a:latin typeface="Arial"/>
                <a:cs typeface="Arial"/>
              </a:rPr>
              <a:t>AP Coordinator Checklist: In School Digital AP Exams</a:t>
            </a:r>
          </a:p>
        </p:txBody>
      </p:sp>
      <p:sp>
        <p:nvSpPr>
          <p:cNvPr id="3" name="Subtitle 2">
            <a:extLst>
              <a:ext uri="{FF2B5EF4-FFF2-40B4-BE49-F238E27FC236}">
                <a16:creationId xmlns:a16="http://schemas.microsoft.com/office/drawing/2014/main" id="{26E0141D-AA4C-4796-B008-262DFEC900CA}"/>
              </a:ext>
            </a:extLst>
          </p:cNvPr>
          <p:cNvSpPr>
            <a:spLocks noGrp="1"/>
          </p:cNvSpPr>
          <p:nvPr>
            <p:ph type="subTitle" idx="1"/>
          </p:nvPr>
        </p:nvSpPr>
        <p:spPr>
          <a:xfrm>
            <a:off x="2101075" y="1205760"/>
            <a:ext cx="8796328" cy="389160"/>
          </a:xfrm>
        </p:spPr>
        <p:txBody>
          <a:bodyPr/>
          <a:lstStyle/>
          <a:p>
            <a:r>
              <a:rPr lang="en-US" altLang="zh-CN" sz="1800">
                <a:latin typeface="Arial" panose="020B0604020202020204" pitchFamily="34" charset="0"/>
              </a:rPr>
              <a:t>Information in the digital testing guide</a:t>
            </a:r>
          </a:p>
        </p:txBody>
      </p:sp>
      <p:sp>
        <p:nvSpPr>
          <p:cNvPr id="4" name="Title 3">
            <a:extLst>
              <a:ext uri="{FF2B5EF4-FFF2-40B4-BE49-F238E27FC236}">
                <a16:creationId xmlns:a16="http://schemas.microsoft.com/office/drawing/2014/main" id="{3AA5EE7E-63DB-4344-87A3-82296090E172}"/>
              </a:ext>
            </a:extLst>
          </p:cNvPr>
          <p:cNvSpPr>
            <a:spLocks noGrp="1"/>
          </p:cNvSpPr>
          <p:nvPr>
            <p:ph type="title"/>
          </p:nvPr>
        </p:nvSpPr>
        <p:spPr>
          <a:xfrm>
            <a:off x="2101075" y="659302"/>
            <a:ext cx="8479839" cy="389160"/>
          </a:xfrm>
        </p:spPr>
        <p:txBody>
          <a:bodyPr/>
          <a:lstStyle/>
          <a:p>
            <a:r>
              <a:rPr lang="en-US" sz="3100"/>
              <a:t>Administering Digital AP Exams in School</a:t>
            </a:r>
          </a:p>
        </p:txBody>
      </p:sp>
      <p:pic>
        <p:nvPicPr>
          <p:cNvPr id="10" name="Picture 9">
            <a:extLst>
              <a:ext uri="{FF2B5EF4-FFF2-40B4-BE49-F238E27FC236}">
                <a16:creationId xmlns:a16="http://schemas.microsoft.com/office/drawing/2014/main" id="{922652D6-4058-9A4F-96BA-73804F7DFB20}"/>
              </a:ext>
            </a:extLst>
          </p:cNvPr>
          <p:cNvPicPr>
            <a:picLocks noChangeAspect="1"/>
          </p:cNvPicPr>
          <p:nvPr/>
        </p:nvPicPr>
        <p:blipFill>
          <a:blip r:embed="rId3"/>
          <a:stretch>
            <a:fillRect/>
          </a:stretch>
        </p:blipFill>
        <p:spPr>
          <a:xfrm>
            <a:off x="243695" y="538394"/>
            <a:ext cx="1227181" cy="1051869"/>
          </a:xfrm>
          <a:prstGeom prst="rect">
            <a:avLst/>
          </a:prstGeom>
        </p:spPr>
      </p:pic>
      <p:grpSp>
        <p:nvGrpSpPr>
          <p:cNvPr id="9" name="Group 8">
            <a:extLst>
              <a:ext uri="{FF2B5EF4-FFF2-40B4-BE49-F238E27FC236}">
                <a16:creationId xmlns:a16="http://schemas.microsoft.com/office/drawing/2014/main" id="{55CBDBD6-5FDC-CB45-9560-A21906CD7549}"/>
              </a:ext>
            </a:extLst>
          </p:cNvPr>
          <p:cNvGrpSpPr/>
          <p:nvPr/>
        </p:nvGrpSpPr>
        <p:grpSpPr>
          <a:xfrm>
            <a:off x="6090125" y="6339309"/>
            <a:ext cx="1771448" cy="389160"/>
            <a:chOff x="5898491" y="6339309"/>
            <a:chExt cx="1771448" cy="389160"/>
          </a:xfrm>
        </p:grpSpPr>
        <p:sp>
          <p:nvSpPr>
            <p:cNvPr id="11" name="Rectangle 10">
              <a:extLst>
                <a:ext uri="{FF2B5EF4-FFF2-40B4-BE49-F238E27FC236}">
                  <a16:creationId xmlns:a16="http://schemas.microsoft.com/office/drawing/2014/main" id="{5997E767-774F-A640-9295-58A6E7CDF287}"/>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6A1DFEF3-B6F8-CF40-A086-9B5C376FACA9}"/>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13" name="Picture 12">
              <a:extLst>
                <a:ext uri="{FF2B5EF4-FFF2-40B4-BE49-F238E27FC236}">
                  <a16:creationId xmlns:a16="http://schemas.microsoft.com/office/drawing/2014/main" id="{54888F70-99EF-D041-BA99-4B86C6D1E9B3}"/>
                </a:ext>
              </a:extLst>
            </p:cNvPr>
            <p:cNvPicPr>
              <a:picLocks noChangeAspect="1"/>
            </p:cNvPicPr>
            <p:nvPr/>
          </p:nvPicPr>
          <p:blipFill>
            <a:blip r:embed="rId4"/>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3057076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9849BE-98B3-4D3F-9DD8-F105D0B51646}"/>
              </a:ext>
            </a:extLst>
          </p:cNvPr>
          <p:cNvSpPr>
            <a:spLocks noGrp="1"/>
          </p:cNvSpPr>
          <p:nvPr>
            <p:ph type="subTitle" idx="1"/>
          </p:nvPr>
        </p:nvSpPr>
        <p:spPr>
          <a:xfrm>
            <a:off x="2117660" y="1078726"/>
            <a:ext cx="8050313" cy="534662"/>
          </a:xfrm>
        </p:spPr>
        <p:txBody>
          <a:bodyPr/>
          <a:lstStyle/>
          <a:p>
            <a:r>
              <a:rPr lang="en-US" sz="1800">
                <a:latin typeface="Arial"/>
                <a:cs typeface="Arial"/>
              </a:rPr>
              <a:t>Key points of comparison between digital exams and paper exams</a:t>
            </a:r>
          </a:p>
        </p:txBody>
      </p:sp>
      <p:sp>
        <p:nvSpPr>
          <p:cNvPr id="4" name="Title 3">
            <a:extLst>
              <a:ext uri="{FF2B5EF4-FFF2-40B4-BE49-F238E27FC236}">
                <a16:creationId xmlns:a16="http://schemas.microsoft.com/office/drawing/2014/main" id="{00E63D9E-C1A5-4722-B754-435439F59F7E}"/>
              </a:ext>
            </a:extLst>
          </p:cNvPr>
          <p:cNvSpPr>
            <a:spLocks noGrp="1"/>
          </p:cNvSpPr>
          <p:nvPr>
            <p:ph type="title"/>
          </p:nvPr>
        </p:nvSpPr>
        <p:spPr/>
        <p:txBody>
          <a:bodyPr/>
          <a:lstStyle/>
          <a:p>
            <a:r>
              <a:rPr lang="en-US" sz="3100"/>
              <a:t>Administering Digital Exams vs. Paper Exams </a:t>
            </a:r>
          </a:p>
        </p:txBody>
      </p:sp>
      <p:graphicFrame>
        <p:nvGraphicFramePr>
          <p:cNvPr id="5" name="Table 5">
            <a:extLst>
              <a:ext uri="{FF2B5EF4-FFF2-40B4-BE49-F238E27FC236}">
                <a16:creationId xmlns:a16="http://schemas.microsoft.com/office/drawing/2014/main" id="{5892242C-5E27-4AF8-87D5-B4C96F669ABF}"/>
              </a:ext>
            </a:extLst>
          </p:cNvPr>
          <p:cNvGraphicFramePr>
            <a:graphicFrameLocks noGrp="1"/>
          </p:cNvGraphicFramePr>
          <p:nvPr>
            <p:extLst>
              <p:ext uri="{D42A27DB-BD31-4B8C-83A1-F6EECF244321}">
                <p14:modId xmlns:p14="http://schemas.microsoft.com/office/powerpoint/2010/main" val="3088821546"/>
              </p:ext>
            </p:extLst>
          </p:nvPr>
        </p:nvGraphicFramePr>
        <p:xfrm>
          <a:off x="2138284" y="1561327"/>
          <a:ext cx="9690745" cy="4217947"/>
        </p:xfrm>
        <a:graphic>
          <a:graphicData uri="http://schemas.openxmlformats.org/drawingml/2006/table">
            <a:tbl>
              <a:tblPr firstRow="1" bandRow="1">
                <a:tableStyleId>{21E4AEA4-8DFA-4A89-87EB-49C32662AFE0}</a:tableStyleId>
              </a:tblPr>
              <a:tblGrid>
                <a:gridCol w="532716">
                  <a:extLst>
                    <a:ext uri="{9D8B030D-6E8A-4147-A177-3AD203B41FA5}">
                      <a16:colId xmlns:a16="http://schemas.microsoft.com/office/drawing/2014/main" val="3539923063"/>
                    </a:ext>
                  </a:extLst>
                </a:gridCol>
                <a:gridCol w="4204040">
                  <a:extLst>
                    <a:ext uri="{9D8B030D-6E8A-4147-A177-3AD203B41FA5}">
                      <a16:colId xmlns:a16="http://schemas.microsoft.com/office/drawing/2014/main" val="1024176275"/>
                    </a:ext>
                  </a:extLst>
                </a:gridCol>
                <a:gridCol w="746512">
                  <a:extLst>
                    <a:ext uri="{9D8B030D-6E8A-4147-A177-3AD203B41FA5}">
                      <a16:colId xmlns:a16="http://schemas.microsoft.com/office/drawing/2014/main" val="1866203434"/>
                    </a:ext>
                  </a:extLst>
                </a:gridCol>
                <a:gridCol w="4207477">
                  <a:extLst>
                    <a:ext uri="{9D8B030D-6E8A-4147-A177-3AD203B41FA5}">
                      <a16:colId xmlns:a16="http://schemas.microsoft.com/office/drawing/2014/main" val="3020044923"/>
                    </a:ext>
                  </a:extLst>
                </a:gridCol>
              </a:tblGrid>
              <a:tr h="421794">
                <a:tc gridSpan="2">
                  <a:txBody>
                    <a:bodyPr/>
                    <a:lstStyle/>
                    <a:p>
                      <a:pPr marL="0" marR="0" lvl="0" indent="0" algn="ctr" defTabSz="931678" rtl="0" eaLnBrk="1" fontAlgn="auto" latinLnBrk="0" hangingPunct="1">
                        <a:lnSpc>
                          <a:spcPct val="100000"/>
                        </a:lnSpc>
                        <a:spcBef>
                          <a:spcPts val="1200"/>
                        </a:spcBef>
                        <a:spcAft>
                          <a:spcPts val="0"/>
                        </a:spcAft>
                        <a:buClrTx/>
                        <a:buSzTx/>
                        <a:buFontTx/>
                        <a:buNone/>
                        <a:tabLst/>
                        <a:defRPr/>
                      </a:pPr>
                      <a:r>
                        <a:rPr lang="en-US">
                          <a:solidFill>
                            <a:schemeClr val="tx1"/>
                          </a:solidFill>
                          <a:latin typeface="Arial"/>
                          <a:cs typeface="Arial"/>
                        </a:rPr>
                        <a:t>In-School Digital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31678" rtl="0" eaLnBrk="1" fontAlgn="auto" latinLnBrk="0" hangingPunct="1">
                        <a:lnSpc>
                          <a:spcPct val="100000"/>
                        </a:lnSpc>
                        <a:spcBef>
                          <a:spcPts val="1200"/>
                        </a:spcBef>
                        <a:spcAft>
                          <a:spcPts val="0"/>
                        </a:spcAft>
                        <a:buClrTx/>
                        <a:buSzTx/>
                        <a:buFontTx/>
                        <a:buNone/>
                        <a:tabLst/>
                        <a:defRPr/>
                      </a:pPr>
                      <a:r>
                        <a:rPr lang="en-US">
                          <a:solidFill>
                            <a:schemeClr val="tx1"/>
                          </a:solidFill>
                        </a:rPr>
                        <a:t>Digital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200"/>
                        </a:spcBef>
                      </a:pPr>
                      <a:r>
                        <a:rPr lang="en-US">
                          <a:solidFill>
                            <a:schemeClr val="tx1"/>
                          </a:solidFill>
                          <a:latin typeface="Arial"/>
                          <a:cs typeface="Arial"/>
                        </a:rPr>
                        <a:t>In-School Paper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spcBef>
                          <a:spcPts val="1200"/>
                        </a:spcBef>
                      </a:pPr>
                      <a:r>
                        <a:rPr lang="en-US">
                          <a:solidFill>
                            <a:schemeClr val="tx1"/>
                          </a:solidFill>
                        </a:rPr>
                        <a:t>Paper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522132"/>
                  </a:ext>
                </a:extLst>
              </a:tr>
              <a:tr h="884036">
                <a:tc>
                  <a:txBody>
                    <a:bodyPr/>
                    <a:lstStyle/>
                    <a:p>
                      <a:pPr marL="0" indent="0">
                        <a:spcBef>
                          <a:spcPts val="1200"/>
                        </a:spcBef>
                        <a:buFont typeface="Arial" panose="020B0604020202020204" pitchFamily="34" charset="0"/>
                        <a:buNone/>
                      </a:pPr>
                      <a:endParaRPr lang="en-US" sz="1600">
                        <a:effectLst/>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1200"/>
                        </a:spcBef>
                        <a:buFont typeface="Arial" panose="020B0604020202020204" pitchFamily="34" charset="0"/>
                        <a:buNone/>
                      </a:pPr>
                      <a:r>
                        <a:rPr lang="en-US" sz="1500">
                          <a:effectLst/>
                          <a:latin typeface="Arial"/>
                          <a:cs typeface="Arial"/>
                        </a:rPr>
                        <a:t>The digital testing application needs to be installed on each computer that will be used for testing.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1200"/>
                        </a:spcBef>
                        <a:buFont typeface="Arial" panose="020B0604020202020204" pitchFamily="34" charset="0"/>
                        <a:buNone/>
                      </a:pP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1200"/>
                        </a:spcBef>
                        <a:buFont typeface="Arial" panose="020B0604020202020204" pitchFamily="34" charset="0"/>
                        <a:buNone/>
                      </a:pPr>
                      <a:r>
                        <a:rPr lang="en-US" sz="1500">
                          <a:solidFill>
                            <a:schemeClr val="tx1"/>
                          </a:solidFill>
                          <a:latin typeface="Arial"/>
                          <a:cs typeface="Arial"/>
                        </a:rPr>
                        <a:t>Paper and pencil exams are delivered to the school, and AP coordinators need to receive and sort the delivery.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615398"/>
                  </a:ext>
                </a:extLst>
              </a:tr>
              <a:tr h="624025">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600">
                        <a:effectLst/>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lang="en-US" sz="1500">
                          <a:effectLst/>
                          <a:latin typeface="Arial"/>
                          <a:cs typeface="Arial"/>
                        </a:rPr>
                        <a:t>Students should practice using the digital testing application. </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lang="en-US" sz="1500">
                          <a:solidFill>
                            <a:schemeClr val="tx1"/>
                          </a:solidFill>
                          <a:latin typeface="Arial"/>
                          <a:cs typeface="Arial"/>
                        </a:rPr>
                        <a:t>The digital testing application is not needed for paper and pencil exams.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6172031"/>
                  </a:ext>
                </a:extLst>
              </a:tr>
              <a:tr h="1144046">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600">
                        <a:effectLst/>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500">
                          <a:effectLst/>
                          <a:latin typeface="Arial"/>
                          <a:cs typeface="Arial"/>
                        </a:rPr>
                        <a:t>Students must complete exam setup on the computer they'll use for the exam (setup must be completed before each exam subject a student takes).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lang="en-US" sz="1500">
                          <a:solidFill>
                            <a:schemeClr val="tx1"/>
                          </a:solidFill>
                          <a:latin typeface="Arial"/>
                          <a:cs typeface="Arial"/>
                        </a:rPr>
                        <a:t>No exam setup is required for students. Paper and pencil materials are handed out to students right before each exam. </a:t>
                      </a: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93210"/>
                  </a:ext>
                </a:extLst>
              </a:tr>
              <a:tr h="1144046">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6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lang="en-US" sz="1500">
                          <a:effectLst/>
                          <a:latin typeface="Arial"/>
                          <a:cs typeface="Arial"/>
                        </a:rPr>
                        <a:t>Digital exams start automatically at synchronous start times worldwide with check-in 30 minutes before the scheduled exam start time.</a:t>
                      </a: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31678"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15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1200"/>
                        </a:spcBef>
                        <a:spcAft>
                          <a:spcPts val="0"/>
                        </a:spcAft>
                        <a:buClrTx/>
                        <a:buSzTx/>
                        <a:buFont typeface="Arial" panose="020B0604020202020204" pitchFamily="34" charset="0"/>
                        <a:buNone/>
                      </a:pPr>
                      <a:r>
                        <a:rPr lang="en-US" sz="1500">
                          <a:solidFill>
                            <a:schemeClr val="tx1"/>
                          </a:solidFill>
                          <a:latin typeface="Arial"/>
                          <a:cs typeface="Arial"/>
                        </a:rPr>
                        <a:t>Paper exams start at 8 a.m. and 12 p.m. local time, with a one-hour start time window so there's flexibility in student arrival times. </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4661203"/>
                  </a:ext>
                </a:extLst>
              </a:tr>
            </a:tbl>
          </a:graphicData>
        </a:graphic>
      </p:graphicFrame>
      <p:grpSp>
        <p:nvGrpSpPr>
          <p:cNvPr id="6" name="Group 5">
            <a:extLst>
              <a:ext uri="{FF2B5EF4-FFF2-40B4-BE49-F238E27FC236}">
                <a16:creationId xmlns:a16="http://schemas.microsoft.com/office/drawing/2014/main" id="{D3AC608E-AAA1-4E8E-A598-0994B89EA364}"/>
              </a:ext>
            </a:extLst>
          </p:cNvPr>
          <p:cNvGrpSpPr/>
          <p:nvPr/>
        </p:nvGrpSpPr>
        <p:grpSpPr>
          <a:xfrm>
            <a:off x="2074280" y="2906485"/>
            <a:ext cx="537684" cy="547411"/>
            <a:chOff x="4708477" y="6334142"/>
            <a:chExt cx="734256" cy="731520"/>
          </a:xfrm>
        </p:grpSpPr>
        <p:sp>
          <p:nvSpPr>
            <p:cNvPr id="7" name="Oval 6">
              <a:extLst>
                <a:ext uri="{FF2B5EF4-FFF2-40B4-BE49-F238E27FC236}">
                  <a16:creationId xmlns:a16="http://schemas.microsoft.com/office/drawing/2014/main" id="{82243374-27EB-4B0A-8471-E8556C002690}"/>
                </a:ext>
              </a:extLst>
            </p:cNvPr>
            <p:cNvSpPr/>
            <p:nvPr/>
          </p:nvSpPr>
          <p:spPr>
            <a:xfrm>
              <a:off x="4708477" y="6334142"/>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8" name="Picture 7">
              <a:extLst>
                <a:ext uri="{FF2B5EF4-FFF2-40B4-BE49-F238E27FC236}">
                  <a16:creationId xmlns:a16="http://schemas.microsoft.com/office/drawing/2014/main" id="{E4D4D2F0-9A51-4F31-89CF-1D134ECD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213" y="6334142"/>
              <a:ext cx="731520" cy="731520"/>
            </a:xfrm>
            <a:prstGeom prst="rect">
              <a:avLst/>
            </a:prstGeom>
          </p:spPr>
        </p:pic>
      </p:grpSp>
      <p:grpSp>
        <p:nvGrpSpPr>
          <p:cNvPr id="12" name="Group 11">
            <a:extLst>
              <a:ext uri="{FF2B5EF4-FFF2-40B4-BE49-F238E27FC236}">
                <a16:creationId xmlns:a16="http://schemas.microsoft.com/office/drawing/2014/main" id="{70A34BFE-31DE-47A3-917E-ECE11A3DC824}"/>
              </a:ext>
            </a:extLst>
          </p:cNvPr>
          <p:cNvGrpSpPr/>
          <p:nvPr/>
        </p:nvGrpSpPr>
        <p:grpSpPr>
          <a:xfrm>
            <a:off x="2074280" y="3576641"/>
            <a:ext cx="548640" cy="548640"/>
            <a:chOff x="3745202" y="6334142"/>
            <a:chExt cx="734559" cy="731520"/>
          </a:xfrm>
        </p:grpSpPr>
        <p:sp>
          <p:nvSpPr>
            <p:cNvPr id="13" name="Oval 12">
              <a:extLst>
                <a:ext uri="{FF2B5EF4-FFF2-40B4-BE49-F238E27FC236}">
                  <a16:creationId xmlns:a16="http://schemas.microsoft.com/office/drawing/2014/main" id="{2ED46A5F-DAE8-4EC4-8140-9E5A7D775373}"/>
                </a:ext>
              </a:extLst>
            </p:cNvPr>
            <p:cNvSpPr/>
            <p:nvPr/>
          </p:nvSpPr>
          <p:spPr>
            <a:xfrm>
              <a:off x="3745202" y="6334142"/>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14" name="Picture 13">
              <a:extLst>
                <a:ext uri="{FF2B5EF4-FFF2-40B4-BE49-F238E27FC236}">
                  <a16:creationId xmlns:a16="http://schemas.microsoft.com/office/drawing/2014/main" id="{5A4CA781-173B-417D-969E-E20A7A9E0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241" y="6334142"/>
              <a:ext cx="731520" cy="731520"/>
            </a:xfrm>
            <a:prstGeom prst="rect">
              <a:avLst/>
            </a:prstGeom>
          </p:spPr>
        </p:pic>
      </p:grpSp>
      <p:grpSp>
        <p:nvGrpSpPr>
          <p:cNvPr id="15" name="Group 14">
            <a:extLst>
              <a:ext uri="{FF2B5EF4-FFF2-40B4-BE49-F238E27FC236}">
                <a16:creationId xmlns:a16="http://schemas.microsoft.com/office/drawing/2014/main" id="{74184564-F9A7-451B-8947-B35764C53B59}"/>
              </a:ext>
            </a:extLst>
          </p:cNvPr>
          <p:cNvGrpSpPr/>
          <p:nvPr/>
        </p:nvGrpSpPr>
        <p:grpSpPr>
          <a:xfrm>
            <a:off x="6985552" y="3543015"/>
            <a:ext cx="548640" cy="548640"/>
            <a:chOff x="7665152" y="6334142"/>
            <a:chExt cx="734203" cy="731520"/>
          </a:xfrm>
        </p:grpSpPr>
        <p:sp>
          <p:nvSpPr>
            <p:cNvPr id="16" name="Oval 15">
              <a:extLst>
                <a:ext uri="{FF2B5EF4-FFF2-40B4-BE49-F238E27FC236}">
                  <a16:creationId xmlns:a16="http://schemas.microsoft.com/office/drawing/2014/main" id="{2F471E3C-4FA9-4885-B713-E058E0F734B8}"/>
                </a:ext>
              </a:extLst>
            </p:cNvPr>
            <p:cNvSpPr/>
            <p:nvPr/>
          </p:nvSpPr>
          <p:spPr>
            <a:xfrm>
              <a:off x="7665152" y="6334142"/>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17" name="Picture 16">
              <a:extLst>
                <a:ext uri="{FF2B5EF4-FFF2-40B4-BE49-F238E27FC236}">
                  <a16:creationId xmlns:a16="http://schemas.microsoft.com/office/drawing/2014/main" id="{8ED19BBA-C942-44BC-9A8D-62C687916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7835" y="6334142"/>
              <a:ext cx="731520" cy="731520"/>
            </a:xfrm>
            <a:prstGeom prst="rect">
              <a:avLst/>
            </a:prstGeom>
          </p:spPr>
        </p:pic>
      </p:grpSp>
      <p:grpSp>
        <p:nvGrpSpPr>
          <p:cNvPr id="18" name="Group 17">
            <a:extLst>
              <a:ext uri="{FF2B5EF4-FFF2-40B4-BE49-F238E27FC236}">
                <a16:creationId xmlns:a16="http://schemas.microsoft.com/office/drawing/2014/main" id="{86DDB49F-3D46-46B4-BA6D-00B17234440C}"/>
              </a:ext>
            </a:extLst>
          </p:cNvPr>
          <p:cNvGrpSpPr/>
          <p:nvPr/>
        </p:nvGrpSpPr>
        <p:grpSpPr>
          <a:xfrm>
            <a:off x="2066729" y="4704480"/>
            <a:ext cx="548640" cy="548640"/>
            <a:chOff x="10598717" y="1005458"/>
            <a:chExt cx="732932" cy="733162"/>
          </a:xfrm>
        </p:grpSpPr>
        <p:sp>
          <p:nvSpPr>
            <p:cNvPr id="19" name="Oval 18">
              <a:extLst>
                <a:ext uri="{FF2B5EF4-FFF2-40B4-BE49-F238E27FC236}">
                  <a16:creationId xmlns:a16="http://schemas.microsoft.com/office/drawing/2014/main" id="{18A20205-42F4-4A71-9A9E-11A5AA9D9B6A}"/>
                </a:ext>
              </a:extLst>
            </p:cNvPr>
            <p:cNvSpPr/>
            <p:nvPr/>
          </p:nvSpPr>
          <p:spPr>
            <a:xfrm>
              <a:off x="10598717" y="1007100"/>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20" name="Picture 19">
              <a:extLst>
                <a:ext uri="{FF2B5EF4-FFF2-40B4-BE49-F238E27FC236}">
                  <a16:creationId xmlns:a16="http://schemas.microsoft.com/office/drawing/2014/main" id="{A4009323-9FA8-43E0-AE15-EDF0908AF67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0600129" y="1005458"/>
              <a:ext cx="731520" cy="731520"/>
            </a:xfrm>
            <a:prstGeom prst="rect">
              <a:avLst/>
            </a:prstGeom>
          </p:spPr>
        </p:pic>
      </p:grpSp>
      <p:pic>
        <p:nvPicPr>
          <p:cNvPr id="26" name="Picture 25">
            <a:extLst>
              <a:ext uri="{FF2B5EF4-FFF2-40B4-BE49-F238E27FC236}">
                <a16:creationId xmlns:a16="http://schemas.microsoft.com/office/drawing/2014/main" id="{C50D28F3-2660-464A-99C8-885B27F30059}"/>
              </a:ext>
            </a:extLst>
          </p:cNvPr>
          <p:cNvPicPr>
            <a:picLocks noChangeAspect="1"/>
          </p:cNvPicPr>
          <p:nvPr/>
        </p:nvPicPr>
        <p:blipFill>
          <a:blip r:embed="rId7"/>
          <a:stretch>
            <a:fillRect/>
          </a:stretch>
        </p:blipFill>
        <p:spPr>
          <a:xfrm>
            <a:off x="10167974" y="5873236"/>
            <a:ext cx="194107" cy="242634"/>
          </a:xfrm>
          <a:prstGeom prst="rect">
            <a:avLst/>
          </a:prstGeom>
        </p:spPr>
      </p:pic>
      <p:grpSp>
        <p:nvGrpSpPr>
          <p:cNvPr id="27" name="Group 26">
            <a:extLst>
              <a:ext uri="{FF2B5EF4-FFF2-40B4-BE49-F238E27FC236}">
                <a16:creationId xmlns:a16="http://schemas.microsoft.com/office/drawing/2014/main" id="{5A39985C-D628-C34D-A544-29CF15A2798C}"/>
              </a:ext>
            </a:extLst>
          </p:cNvPr>
          <p:cNvGrpSpPr/>
          <p:nvPr/>
        </p:nvGrpSpPr>
        <p:grpSpPr>
          <a:xfrm>
            <a:off x="6090125" y="6339309"/>
            <a:ext cx="1771448" cy="389160"/>
            <a:chOff x="5898491" y="6339309"/>
            <a:chExt cx="1771448" cy="389160"/>
          </a:xfrm>
        </p:grpSpPr>
        <p:sp>
          <p:nvSpPr>
            <p:cNvPr id="28" name="Rectangle 27">
              <a:extLst>
                <a:ext uri="{FF2B5EF4-FFF2-40B4-BE49-F238E27FC236}">
                  <a16:creationId xmlns:a16="http://schemas.microsoft.com/office/drawing/2014/main" id="{EA01B849-040D-CA48-B00D-684F0B64F19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4B97FCD-7FE9-794C-AEA2-9F148B8255FB}"/>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30" name="Picture 29">
              <a:extLst>
                <a:ext uri="{FF2B5EF4-FFF2-40B4-BE49-F238E27FC236}">
                  <a16:creationId xmlns:a16="http://schemas.microsoft.com/office/drawing/2014/main" id="{1B26A375-226F-BD4C-BA05-326E5381EA7F}"/>
                </a:ext>
              </a:extLst>
            </p:cNvPr>
            <p:cNvPicPr>
              <a:picLocks noChangeAspect="1"/>
            </p:cNvPicPr>
            <p:nvPr/>
          </p:nvPicPr>
          <p:blipFill>
            <a:blip r:embed="rId7"/>
            <a:stretch>
              <a:fillRect/>
            </a:stretch>
          </p:blipFill>
          <p:spPr>
            <a:xfrm>
              <a:off x="6002374" y="6403007"/>
              <a:ext cx="194107" cy="242634"/>
            </a:xfrm>
            <a:prstGeom prst="rect">
              <a:avLst/>
            </a:prstGeom>
          </p:spPr>
        </p:pic>
      </p:grpSp>
      <p:sp>
        <p:nvSpPr>
          <p:cNvPr id="10" name="TextBox 9">
            <a:extLst>
              <a:ext uri="{FF2B5EF4-FFF2-40B4-BE49-F238E27FC236}">
                <a16:creationId xmlns:a16="http://schemas.microsoft.com/office/drawing/2014/main" id="{BD283620-5EA5-BE46-8A2A-E4C25836D49E}"/>
              </a:ext>
            </a:extLst>
          </p:cNvPr>
          <p:cNvSpPr txBox="1"/>
          <p:nvPr/>
        </p:nvSpPr>
        <p:spPr>
          <a:xfrm>
            <a:off x="2138283" y="5694498"/>
            <a:ext cx="9690745" cy="719034"/>
          </a:xfrm>
          <a:prstGeom prst="rect">
            <a:avLst/>
          </a:prstGeom>
          <a:noFill/>
        </p:spPr>
        <p:txBody>
          <a:bodyPr wrap="square" lIns="36000" tIns="36000" rIns="36000" bIns="36000" rtlCol="0">
            <a:spAutoFit/>
          </a:bodyPr>
          <a:lstStyle/>
          <a:p>
            <a:r>
              <a:rPr lang="en-US" sz="1400" b="1">
                <a:latin typeface="Arial" panose="020B0604020202020204" pitchFamily="34" charset="0"/>
                <a:cs typeface="Arial" panose="020B0604020202020204" pitchFamily="34" charset="0"/>
              </a:rPr>
              <a:t>NOTE</a:t>
            </a:r>
            <a:r>
              <a:rPr lang="en-US" sz="1400">
                <a:latin typeface="Arial" panose="020B0604020202020204" pitchFamily="34" charset="0"/>
                <a:cs typeface="Arial" panose="020B0604020202020204" pitchFamily="34" charset="0"/>
              </a:rPr>
              <a:t>: </a:t>
            </a:r>
            <a:r>
              <a:rPr lang="en-US" sz="1400" i="1">
                <a:latin typeface="Arial" panose="020B0604020202020204" pitchFamily="34" charset="0"/>
                <a:cs typeface="Arial" panose="020B0604020202020204" pitchFamily="34" charset="0"/>
              </a:rPr>
              <a:t>For an at-a-glance comparison of policies for paper and pencil exams, in school digital exams, and at home digital exams, see the </a:t>
            </a:r>
            <a:r>
              <a:rPr lang="en-US" sz="1400">
                <a:latin typeface="Arial" panose="020B0604020202020204" pitchFamily="34" charset="0"/>
                <a:cs typeface="Arial" panose="020B0604020202020204" pitchFamily="34" charset="0"/>
              </a:rPr>
              <a:t>AP Exam Administration Planning Guide </a:t>
            </a:r>
            <a:r>
              <a:rPr lang="en-US" sz="1400" i="1">
                <a:latin typeface="Arial" panose="020B0604020202020204" pitchFamily="34" charset="0"/>
                <a:cs typeface="Arial" panose="020B0604020202020204" pitchFamily="34" charset="0"/>
              </a:rPr>
              <a:t>available at </a:t>
            </a:r>
            <a:r>
              <a:rPr lang="en-US" sz="1400" b="1" i="1" err="1">
                <a:solidFill>
                  <a:schemeClr val="accent3"/>
                </a:solidFill>
                <a:latin typeface="Arial"/>
                <a:cs typeface="Arial"/>
              </a:rPr>
              <a:t>cb.org</a:t>
            </a:r>
            <a:r>
              <a:rPr lang="en-US" sz="1400" b="1" i="1">
                <a:solidFill>
                  <a:schemeClr val="accent3"/>
                </a:solidFill>
                <a:latin typeface="Arial"/>
                <a:cs typeface="Arial"/>
              </a:rPr>
              <a:t>/ap2021planningguide.</a:t>
            </a:r>
          </a:p>
          <a:p>
            <a:endParaRPr lang="en-US" sz="14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FEDF8DA-3291-7942-9453-CA814BAE47E2}"/>
              </a:ext>
            </a:extLst>
          </p:cNvPr>
          <p:cNvPicPr>
            <a:picLocks noChangeAspect="1"/>
          </p:cNvPicPr>
          <p:nvPr/>
        </p:nvPicPr>
        <p:blipFill>
          <a:blip r:embed="rId8"/>
          <a:stretch>
            <a:fillRect/>
          </a:stretch>
        </p:blipFill>
        <p:spPr>
          <a:xfrm>
            <a:off x="2074280" y="2067382"/>
            <a:ext cx="535680" cy="535680"/>
          </a:xfrm>
          <a:prstGeom prst="rect">
            <a:avLst/>
          </a:prstGeom>
        </p:spPr>
      </p:pic>
      <p:pic>
        <p:nvPicPr>
          <p:cNvPr id="31" name="Picture 30">
            <a:extLst>
              <a:ext uri="{FF2B5EF4-FFF2-40B4-BE49-F238E27FC236}">
                <a16:creationId xmlns:a16="http://schemas.microsoft.com/office/drawing/2014/main" id="{C4B032CD-B6C3-CB40-8749-410425B623AD}"/>
              </a:ext>
            </a:extLst>
          </p:cNvPr>
          <p:cNvPicPr>
            <a:picLocks noChangeAspect="1"/>
          </p:cNvPicPr>
          <p:nvPr/>
        </p:nvPicPr>
        <p:blipFill>
          <a:blip r:embed="rId9"/>
          <a:stretch>
            <a:fillRect/>
          </a:stretch>
        </p:blipFill>
        <p:spPr>
          <a:xfrm>
            <a:off x="6986167" y="2908899"/>
            <a:ext cx="547411" cy="547411"/>
          </a:xfrm>
          <a:prstGeom prst="rect">
            <a:avLst/>
          </a:prstGeom>
        </p:spPr>
      </p:pic>
      <p:pic>
        <p:nvPicPr>
          <p:cNvPr id="25" name="Picture 24">
            <a:extLst>
              <a:ext uri="{FF2B5EF4-FFF2-40B4-BE49-F238E27FC236}">
                <a16:creationId xmlns:a16="http://schemas.microsoft.com/office/drawing/2014/main" id="{3A8B43A0-F2BD-A149-9042-112091CB6B97}"/>
              </a:ext>
            </a:extLst>
          </p:cNvPr>
          <p:cNvPicPr>
            <a:picLocks noChangeAspect="1"/>
          </p:cNvPicPr>
          <p:nvPr/>
        </p:nvPicPr>
        <p:blipFill>
          <a:blip r:embed="rId10"/>
          <a:stretch>
            <a:fillRect/>
          </a:stretch>
        </p:blipFill>
        <p:spPr>
          <a:xfrm>
            <a:off x="6986871" y="2066755"/>
            <a:ext cx="549336" cy="549336"/>
          </a:xfrm>
          <a:prstGeom prst="rect">
            <a:avLst/>
          </a:prstGeom>
        </p:spPr>
      </p:pic>
      <p:grpSp>
        <p:nvGrpSpPr>
          <p:cNvPr id="32" name="Group 31">
            <a:extLst>
              <a:ext uri="{FF2B5EF4-FFF2-40B4-BE49-F238E27FC236}">
                <a16:creationId xmlns:a16="http://schemas.microsoft.com/office/drawing/2014/main" id="{2A6F66C0-A0BC-A74A-8B3F-01A306310F68}"/>
              </a:ext>
            </a:extLst>
          </p:cNvPr>
          <p:cNvGrpSpPr/>
          <p:nvPr/>
        </p:nvGrpSpPr>
        <p:grpSpPr>
          <a:xfrm>
            <a:off x="6992542" y="4691795"/>
            <a:ext cx="560096" cy="560096"/>
            <a:chOff x="7665152" y="4932776"/>
            <a:chExt cx="731520" cy="733825"/>
          </a:xfrm>
        </p:grpSpPr>
        <p:sp>
          <p:nvSpPr>
            <p:cNvPr id="33" name="Oval 32">
              <a:extLst>
                <a:ext uri="{FF2B5EF4-FFF2-40B4-BE49-F238E27FC236}">
                  <a16:creationId xmlns:a16="http://schemas.microsoft.com/office/drawing/2014/main" id="{6318CE4C-190B-6C4A-96FB-FCDAD2333325}"/>
                </a:ext>
              </a:extLst>
            </p:cNvPr>
            <p:cNvSpPr/>
            <p:nvPr/>
          </p:nvSpPr>
          <p:spPr>
            <a:xfrm>
              <a:off x="7665152"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pic>
          <p:nvPicPr>
            <p:cNvPr id="34" name="Picture 33">
              <a:extLst>
                <a:ext uri="{FF2B5EF4-FFF2-40B4-BE49-F238E27FC236}">
                  <a16:creationId xmlns:a16="http://schemas.microsoft.com/office/drawing/2014/main" id="{56816C36-7B96-6148-827F-8C8A92018A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7835" y="4932776"/>
              <a:ext cx="726861" cy="731520"/>
            </a:xfrm>
            <a:prstGeom prst="rect">
              <a:avLst/>
            </a:prstGeom>
          </p:spPr>
        </p:pic>
      </p:grpSp>
    </p:spTree>
    <p:extLst>
      <p:ext uri="{BB962C8B-B14F-4D97-AF65-F5344CB8AC3E}">
        <p14:creationId xmlns:p14="http://schemas.microsoft.com/office/powerpoint/2010/main" val="60816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07261" y="506129"/>
            <a:ext cx="10074021" cy="413175"/>
          </a:xfrm>
        </p:spPr>
        <p:txBody>
          <a:bodyPr/>
          <a:lstStyle/>
          <a:p>
            <a:r>
              <a:rPr lang="en-US"/>
              <a:t>Topics</a:t>
            </a:r>
          </a:p>
        </p:txBody>
      </p:sp>
      <p:sp>
        <p:nvSpPr>
          <p:cNvPr id="3" name="Rectangle 2"/>
          <p:cNvSpPr/>
          <p:nvPr/>
        </p:nvSpPr>
        <p:spPr>
          <a:xfrm>
            <a:off x="4356408" y="1005895"/>
            <a:ext cx="6108403" cy="560863"/>
          </a:xfrm>
          <a:prstGeom prst="rect">
            <a:avLst/>
          </a:prstGeom>
        </p:spPr>
        <p:txBody>
          <a:bodyPr wrap="square" lIns="0" tIns="45720" rIns="91440" bIns="45720" anchor="t">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Introduction to the </a:t>
            </a:r>
            <a:r>
              <a:rPr kumimoji="0" lang="en-US" sz="2400" b="0" i="1"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AP Digital Testing Guide</a:t>
            </a:r>
            <a:endParaRPr lang="en-US" sz="2400" b="0" i="1" u="none" strike="noStrike" kern="1200" cap="none" spc="0" normalizeH="0" baseline="0" noProof="0">
              <a:ln>
                <a:noFill/>
              </a:ln>
              <a:solidFill>
                <a:srgbClr val="1E1E1E"/>
              </a:solidFill>
              <a:effectLst/>
              <a:uLnTx/>
              <a:uFillTx/>
              <a:latin typeface="Arial"/>
              <a:ea typeface="Aktiv Grotesk" panose="020B0504020202020204" pitchFamily="34" charset="0"/>
              <a:cs typeface="Arial"/>
            </a:endParaRPr>
          </a:p>
        </p:txBody>
      </p:sp>
      <p:sp>
        <p:nvSpPr>
          <p:cNvPr id="5" name="Rectangle 4"/>
          <p:cNvSpPr/>
          <p:nvPr/>
        </p:nvSpPr>
        <p:spPr>
          <a:xfrm>
            <a:off x="3710495" y="996926"/>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1</a:t>
            </a:r>
          </a:p>
        </p:txBody>
      </p:sp>
      <p:sp>
        <p:nvSpPr>
          <p:cNvPr id="10" name="Rectangle 9"/>
          <p:cNvSpPr/>
          <p:nvPr/>
        </p:nvSpPr>
        <p:spPr>
          <a:xfrm>
            <a:off x="4356408" y="2920195"/>
            <a:ext cx="7047465" cy="492387"/>
          </a:xfrm>
          <a:prstGeom prst="rect">
            <a:avLst/>
          </a:prstGeom>
        </p:spPr>
        <p:txBody>
          <a:bodyPr wrap="square" lIns="0" tIns="45720" rIns="91440" bIns="45720" anchor="t">
            <a:no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a:ea typeface="Aktiv Grotesk" panose="020B0504020202020204" pitchFamily="34" charset="0"/>
                <a:cs typeface="Arial"/>
              </a:rPr>
              <a:t>Readiness Steps for Students</a:t>
            </a:r>
          </a:p>
        </p:txBody>
      </p:sp>
      <p:sp>
        <p:nvSpPr>
          <p:cNvPr id="11" name="Rectangle 10"/>
          <p:cNvSpPr/>
          <p:nvPr/>
        </p:nvSpPr>
        <p:spPr>
          <a:xfrm>
            <a:off x="3710495" y="2911226"/>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4</a:t>
            </a:r>
          </a:p>
        </p:txBody>
      </p:sp>
      <p:sp>
        <p:nvSpPr>
          <p:cNvPr id="14" name="Rectangle 13"/>
          <p:cNvSpPr/>
          <p:nvPr/>
        </p:nvSpPr>
        <p:spPr>
          <a:xfrm>
            <a:off x="4356409" y="3609215"/>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panose="020B0604020202020204" pitchFamily="34" charset="0"/>
                <a:ea typeface="Aktiv Grotesk" panose="020B0504020202020204" pitchFamily="34" charset="0"/>
                <a:cs typeface="Arial" panose="020B0604020202020204" pitchFamily="34" charset="0"/>
              </a:rPr>
              <a:t>Digital Testing: The Experience</a:t>
            </a:r>
          </a:p>
        </p:txBody>
      </p:sp>
      <p:sp>
        <p:nvSpPr>
          <p:cNvPr id="15" name="Rectangle 14"/>
          <p:cNvSpPr/>
          <p:nvPr/>
        </p:nvSpPr>
        <p:spPr>
          <a:xfrm>
            <a:off x="3710495" y="3600246"/>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5</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18" name="Rectangle 17">
            <a:extLst>
              <a:ext uri="{FF2B5EF4-FFF2-40B4-BE49-F238E27FC236}">
                <a16:creationId xmlns:a16="http://schemas.microsoft.com/office/drawing/2014/main" id="{EFB18C1C-8468-419D-BEFE-9CCBE9EDD45D}"/>
              </a:ext>
            </a:extLst>
          </p:cNvPr>
          <p:cNvSpPr/>
          <p:nvPr/>
        </p:nvSpPr>
        <p:spPr>
          <a:xfrm>
            <a:off x="4356409" y="2252923"/>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Actions in AP Registration and Ordering</a:t>
            </a:r>
          </a:p>
        </p:txBody>
      </p:sp>
      <p:sp>
        <p:nvSpPr>
          <p:cNvPr id="20" name="Rectangle 19">
            <a:extLst>
              <a:ext uri="{FF2B5EF4-FFF2-40B4-BE49-F238E27FC236}">
                <a16:creationId xmlns:a16="http://schemas.microsoft.com/office/drawing/2014/main" id="{63683D18-3B0E-45E3-8980-54C937B137E2}"/>
              </a:ext>
            </a:extLst>
          </p:cNvPr>
          <p:cNvSpPr/>
          <p:nvPr/>
        </p:nvSpPr>
        <p:spPr>
          <a:xfrm>
            <a:off x="3710495" y="2243954"/>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3</a:t>
            </a:r>
          </a:p>
        </p:txBody>
      </p:sp>
      <p:sp>
        <p:nvSpPr>
          <p:cNvPr id="12" name="Rectangle 11">
            <a:extLst>
              <a:ext uri="{FF2B5EF4-FFF2-40B4-BE49-F238E27FC236}">
                <a16:creationId xmlns:a16="http://schemas.microsoft.com/office/drawing/2014/main" id="{8E93033B-4E11-4D47-8C6B-FEACAA8E54C5}"/>
              </a:ext>
            </a:extLst>
          </p:cNvPr>
          <p:cNvSpPr/>
          <p:nvPr/>
        </p:nvSpPr>
        <p:spPr>
          <a:xfrm>
            <a:off x="4356409" y="1626121"/>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Digital Testing: The Basics</a:t>
            </a:r>
          </a:p>
        </p:txBody>
      </p:sp>
      <p:sp>
        <p:nvSpPr>
          <p:cNvPr id="13" name="Rectangle 12">
            <a:extLst>
              <a:ext uri="{FF2B5EF4-FFF2-40B4-BE49-F238E27FC236}">
                <a16:creationId xmlns:a16="http://schemas.microsoft.com/office/drawing/2014/main" id="{4BFFB279-6E4F-4E5B-971F-6B3F924E392C}"/>
              </a:ext>
            </a:extLst>
          </p:cNvPr>
          <p:cNvSpPr/>
          <p:nvPr/>
        </p:nvSpPr>
        <p:spPr>
          <a:xfrm>
            <a:off x="3710495" y="1617152"/>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2</a:t>
            </a:r>
          </a:p>
        </p:txBody>
      </p:sp>
      <p:sp>
        <p:nvSpPr>
          <p:cNvPr id="16" name="Rectangle 15">
            <a:extLst>
              <a:ext uri="{FF2B5EF4-FFF2-40B4-BE49-F238E27FC236}">
                <a16:creationId xmlns:a16="http://schemas.microsoft.com/office/drawing/2014/main" id="{67B4A6C2-0F76-4379-BD75-5DD7F0D8E243}"/>
              </a:ext>
            </a:extLst>
          </p:cNvPr>
          <p:cNvSpPr/>
          <p:nvPr/>
        </p:nvSpPr>
        <p:spPr>
          <a:xfrm>
            <a:off x="4356408" y="4272665"/>
            <a:ext cx="7217283" cy="501356"/>
          </a:xfrm>
          <a:prstGeom prst="rect">
            <a:avLst/>
          </a:prstGeom>
        </p:spPr>
        <p:txBody>
          <a:bodyPr wrap="square" lIns="0" tIns="45720" rIns="91440" bIns="45720" anchor="t">
            <a:noAutofit/>
          </a:bodyPr>
          <a:lstStyle/>
          <a:p>
            <a:pPr defTabSz="868131">
              <a:defRPr/>
            </a:pPr>
            <a:r>
              <a:rPr kumimoji="0" lang="en-US" sz="2400" b="0" i="0" u="none" strike="noStrike" kern="1200" cap="none" spc="0" normalizeH="0" baseline="0" noProof="0">
                <a:ln>
                  <a:noFill/>
                </a:ln>
                <a:effectLst/>
                <a:uLnTx/>
                <a:uFillTx/>
                <a:latin typeface="Arial"/>
                <a:ea typeface="Aktiv Grotesk" panose="020B0504020202020204" pitchFamily="34" charset="0"/>
                <a:cs typeface="Arial"/>
              </a:rPr>
              <a:t>Additional </a:t>
            </a:r>
            <a:r>
              <a:rPr lang="en-US" sz="2400">
                <a:latin typeface="Arial"/>
                <a:ea typeface="Aktiv Grotesk" panose="020B0504020202020204" pitchFamily="34" charset="0"/>
                <a:cs typeface="Arial"/>
              </a:rPr>
              <a:t>Notes About Digital AP Exams</a:t>
            </a:r>
            <a:endParaRPr kumimoji="0" lang="en-US" sz="2400" b="0" i="0" u="none" strike="noStrike" kern="1200" cap="none" spc="0" normalizeH="0" baseline="0" noProof="0">
              <a:ln>
                <a:noFill/>
              </a:ln>
              <a:effectLst/>
              <a:uLnTx/>
              <a:uFillTx/>
              <a:latin typeface="Arial" panose="020B0604020202020204" pitchFamily="34" charset="0"/>
              <a:ea typeface="Aktiv Grotesk" panose="020B05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70BABA4-607A-4EF9-96F7-8A8748F7C621}"/>
              </a:ext>
            </a:extLst>
          </p:cNvPr>
          <p:cNvSpPr/>
          <p:nvPr/>
        </p:nvSpPr>
        <p:spPr>
          <a:xfrm>
            <a:off x="3710495" y="4263696"/>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6</a:t>
            </a:r>
          </a:p>
        </p:txBody>
      </p:sp>
      <p:sp>
        <p:nvSpPr>
          <p:cNvPr id="21" name="Rectangle 20">
            <a:extLst>
              <a:ext uri="{FF2B5EF4-FFF2-40B4-BE49-F238E27FC236}">
                <a16:creationId xmlns:a16="http://schemas.microsoft.com/office/drawing/2014/main" id="{1A6EB2AE-C05E-40AE-95D3-42C80E526225}"/>
              </a:ext>
            </a:extLst>
          </p:cNvPr>
          <p:cNvSpPr/>
          <p:nvPr/>
        </p:nvSpPr>
        <p:spPr>
          <a:xfrm>
            <a:off x="4356408" y="4951971"/>
            <a:ext cx="6498826" cy="560863"/>
          </a:xfrm>
          <a:prstGeom prst="rect">
            <a:avLst/>
          </a:prstGeom>
        </p:spPr>
        <p:txBody>
          <a:bodyPr wrap="square" lIns="0" tIns="45720" rIns="91440" bIns="45720" anchor="t">
            <a:no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a:ea typeface="Aktiv Grotesk" panose="020B0504020202020204" pitchFamily="34" charset="0"/>
                <a:cs typeface="Arial"/>
              </a:rPr>
              <a:t>Resources to Help Prepare</a:t>
            </a:r>
          </a:p>
        </p:txBody>
      </p:sp>
      <p:sp>
        <p:nvSpPr>
          <p:cNvPr id="22" name="Rectangle 21">
            <a:extLst>
              <a:ext uri="{FF2B5EF4-FFF2-40B4-BE49-F238E27FC236}">
                <a16:creationId xmlns:a16="http://schemas.microsoft.com/office/drawing/2014/main" id="{D58EF51C-51F5-4459-9880-90C7940EEFFC}"/>
              </a:ext>
            </a:extLst>
          </p:cNvPr>
          <p:cNvSpPr/>
          <p:nvPr/>
        </p:nvSpPr>
        <p:spPr>
          <a:xfrm>
            <a:off x="3710494" y="4943002"/>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7</a:t>
            </a:r>
          </a:p>
        </p:txBody>
      </p:sp>
    </p:spTree>
    <p:extLst>
      <p:ext uri="{BB962C8B-B14F-4D97-AF65-F5344CB8AC3E}">
        <p14:creationId xmlns:p14="http://schemas.microsoft.com/office/powerpoint/2010/main" val="3439833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7DFDA-2C6B-4594-BFA5-724D09D7613F}"/>
              </a:ext>
            </a:extLst>
          </p:cNvPr>
          <p:cNvSpPr>
            <a:spLocks noGrp="1"/>
          </p:cNvSpPr>
          <p:nvPr>
            <p:ph type="body" sz="quarter" idx="10"/>
          </p:nvPr>
        </p:nvSpPr>
        <p:spPr>
          <a:xfrm>
            <a:off x="2117660" y="1764667"/>
            <a:ext cx="8429688" cy="1883518"/>
          </a:xfrm>
        </p:spPr>
        <p:txBody>
          <a:bodyPr>
            <a:normAutofit/>
          </a:bodyPr>
          <a:lstStyle/>
          <a:p>
            <a:pPr marL="0" indent="0">
              <a:spcBef>
                <a:spcPts val="600"/>
              </a:spcBef>
              <a:buNone/>
            </a:pPr>
            <a:r>
              <a:rPr lang="en-US" altLang="zh-CN" sz="1400"/>
              <a:t>AP coordinators need to confirm students’ accommodations for digital exams through AP Registration and Ordering to ensure students receive the appropriate digital exam format for their accommodation.</a:t>
            </a:r>
            <a:endParaRPr lang="en-US" sz="1400"/>
          </a:p>
          <a:p>
            <a:pPr marL="0" indent="0">
              <a:spcBef>
                <a:spcPts val="600"/>
              </a:spcBef>
              <a:buNone/>
            </a:pPr>
            <a:r>
              <a:rPr lang="en-US" sz="1400" b="1">
                <a:latin typeface="Arial"/>
                <a:cs typeface="Arial"/>
              </a:rPr>
              <a:t>On digital exams, accommodations will:</a:t>
            </a:r>
          </a:p>
          <a:p>
            <a:pPr marL="257175" indent="-257175">
              <a:spcBef>
                <a:spcPts val="600"/>
              </a:spcBef>
            </a:pPr>
            <a:r>
              <a:rPr lang="en-US" sz="1400">
                <a:latin typeface="Arial"/>
                <a:cs typeface="Arial"/>
              </a:rPr>
              <a:t>Be available for students with approved accommodations.</a:t>
            </a:r>
          </a:p>
          <a:p>
            <a:pPr marL="257175" indent="-257175">
              <a:spcBef>
                <a:spcPts val="600"/>
              </a:spcBef>
            </a:pPr>
            <a:r>
              <a:rPr lang="en-US" sz="1400">
                <a:latin typeface="Arial"/>
                <a:cs typeface="Arial"/>
              </a:rPr>
              <a:t>Be compatible with assistive technology (e.g., screen reader) and zoom functionality.</a:t>
            </a:r>
          </a:p>
          <a:p>
            <a:pPr marL="257175" indent="-257175">
              <a:spcBef>
                <a:spcPts val="600"/>
              </a:spcBef>
            </a:pPr>
            <a:r>
              <a:rPr lang="en-US" sz="1400">
                <a:latin typeface="Arial"/>
                <a:cs typeface="Arial"/>
              </a:rPr>
              <a:t>Be applied in a format that’s appropriate to a digital exam. For example:</a:t>
            </a:r>
          </a:p>
        </p:txBody>
      </p:sp>
      <p:sp>
        <p:nvSpPr>
          <p:cNvPr id="3" name="Subtitle 2">
            <a:extLst>
              <a:ext uri="{FF2B5EF4-FFF2-40B4-BE49-F238E27FC236}">
                <a16:creationId xmlns:a16="http://schemas.microsoft.com/office/drawing/2014/main" id="{26E0141D-AA4C-4796-B008-262DFEC900CA}"/>
              </a:ext>
            </a:extLst>
          </p:cNvPr>
          <p:cNvSpPr>
            <a:spLocks noGrp="1"/>
          </p:cNvSpPr>
          <p:nvPr>
            <p:ph type="subTitle" idx="1"/>
          </p:nvPr>
        </p:nvSpPr>
        <p:spPr>
          <a:xfrm>
            <a:off x="2117660" y="1103730"/>
            <a:ext cx="7714623" cy="413175"/>
          </a:xfrm>
        </p:spPr>
        <p:txBody>
          <a:bodyPr/>
          <a:lstStyle/>
          <a:p>
            <a:r>
              <a:rPr lang="en-US" sz="1800">
                <a:latin typeface="Arial" panose="020B0604020202020204" pitchFamily="34" charset="0"/>
              </a:rPr>
              <a:t>Digital AP Exams were designed so all students can take them.</a:t>
            </a:r>
          </a:p>
        </p:txBody>
      </p:sp>
      <p:sp>
        <p:nvSpPr>
          <p:cNvPr id="4" name="Title 3">
            <a:extLst>
              <a:ext uri="{FF2B5EF4-FFF2-40B4-BE49-F238E27FC236}">
                <a16:creationId xmlns:a16="http://schemas.microsoft.com/office/drawing/2014/main" id="{3AA5EE7E-63DB-4344-87A3-82296090E172}"/>
              </a:ext>
            </a:extLst>
          </p:cNvPr>
          <p:cNvSpPr>
            <a:spLocks noGrp="1"/>
          </p:cNvSpPr>
          <p:nvPr>
            <p:ph type="title"/>
          </p:nvPr>
        </p:nvSpPr>
        <p:spPr/>
        <p:txBody>
          <a:bodyPr/>
          <a:lstStyle/>
          <a:p>
            <a:r>
              <a:rPr lang="en-US"/>
              <a:t>Accommodations for Digital Exams</a:t>
            </a:r>
          </a:p>
        </p:txBody>
      </p:sp>
      <p:pic>
        <p:nvPicPr>
          <p:cNvPr id="7" name="Picture 6">
            <a:extLst>
              <a:ext uri="{FF2B5EF4-FFF2-40B4-BE49-F238E27FC236}">
                <a16:creationId xmlns:a16="http://schemas.microsoft.com/office/drawing/2014/main" id="{E0C1E9AC-7BE1-46B7-8445-BEBDF7CE5CFF}"/>
              </a:ext>
            </a:extLst>
          </p:cNvPr>
          <p:cNvPicPr>
            <a:picLocks noChangeAspect="1"/>
          </p:cNvPicPr>
          <p:nvPr/>
        </p:nvPicPr>
        <p:blipFill>
          <a:blip r:embed="rId3"/>
          <a:stretch>
            <a:fillRect/>
          </a:stretch>
        </p:blipFill>
        <p:spPr>
          <a:xfrm>
            <a:off x="10191317" y="5873992"/>
            <a:ext cx="194107" cy="242634"/>
          </a:xfrm>
          <a:prstGeom prst="rect">
            <a:avLst/>
          </a:prstGeom>
        </p:spPr>
      </p:pic>
      <p:graphicFrame>
        <p:nvGraphicFramePr>
          <p:cNvPr id="8" name="Table 8">
            <a:extLst>
              <a:ext uri="{FF2B5EF4-FFF2-40B4-BE49-F238E27FC236}">
                <a16:creationId xmlns:a16="http://schemas.microsoft.com/office/drawing/2014/main" id="{E6C719C2-560B-472C-85B5-5023C9EB2CC0}"/>
              </a:ext>
            </a:extLst>
          </p:cNvPr>
          <p:cNvGraphicFramePr>
            <a:graphicFrameLocks noGrp="1"/>
          </p:cNvGraphicFramePr>
          <p:nvPr>
            <p:extLst>
              <p:ext uri="{D42A27DB-BD31-4B8C-83A1-F6EECF244321}">
                <p14:modId xmlns:p14="http://schemas.microsoft.com/office/powerpoint/2010/main" val="3058532039"/>
              </p:ext>
            </p:extLst>
          </p:nvPr>
        </p:nvGraphicFramePr>
        <p:xfrm>
          <a:off x="2469855" y="3537462"/>
          <a:ext cx="8497229" cy="1883518"/>
        </p:xfrm>
        <a:graphic>
          <a:graphicData uri="http://schemas.openxmlformats.org/drawingml/2006/table">
            <a:tbl>
              <a:tblPr firstRow="1" bandRow="1">
                <a:tableStyleId>{5C22544A-7EE6-4342-B048-85BDC9FD1C3A}</a:tableStyleId>
              </a:tblPr>
              <a:tblGrid>
                <a:gridCol w="1773044">
                  <a:extLst>
                    <a:ext uri="{9D8B030D-6E8A-4147-A177-3AD203B41FA5}">
                      <a16:colId xmlns:a16="http://schemas.microsoft.com/office/drawing/2014/main" val="2242146282"/>
                    </a:ext>
                  </a:extLst>
                </a:gridCol>
                <a:gridCol w="2897548">
                  <a:extLst>
                    <a:ext uri="{9D8B030D-6E8A-4147-A177-3AD203B41FA5}">
                      <a16:colId xmlns:a16="http://schemas.microsoft.com/office/drawing/2014/main" val="2269405071"/>
                    </a:ext>
                  </a:extLst>
                </a:gridCol>
                <a:gridCol w="3826637">
                  <a:extLst>
                    <a:ext uri="{9D8B030D-6E8A-4147-A177-3AD203B41FA5}">
                      <a16:colId xmlns:a16="http://schemas.microsoft.com/office/drawing/2014/main" val="1664821060"/>
                    </a:ext>
                  </a:extLst>
                </a:gridCol>
              </a:tblGrid>
              <a:tr h="322400">
                <a:tc>
                  <a:txBody>
                    <a:bodyPr/>
                    <a:lstStyle/>
                    <a:p>
                      <a:r>
                        <a:rPr lang="en-US" sz="1400">
                          <a:solidFill>
                            <a:schemeClr val="tx1"/>
                          </a:solidFill>
                          <a:latin typeface="Arial"/>
                          <a:cs typeface="Arial"/>
                        </a:rPr>
                        <a:t>Accommodation</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Paper</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Digital</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129687"/>
                  </a:ext>
                </a:extLst>
              </a:tr>
              <a:tr h="683661">
                <a:tc>
                  <a:txBody>
                    <a:bodyPr/>
                    <a:lstStyle/>
                    <a:p>
                      <a:r>
                        <a:rPr lang="en-US" sz="1400" b="1">
                          <a:solidFill>
                            <a:schemeClr val="tx1"/>
                          </a:solidFill>
                          <a:latin typeface="Arial"/>
                          <a:cs typeface="Arial"/>
                        </a:rPr>
                        <a:t>Extended Time</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Proctor accounts for extended time </a:t>
                      </a:r>
                      <a:endParaRPr lang="en-US" sz="1400">
                        <a:solidFill>
                          <a:schemeClr val="tx1"/>
                        </a:solidFill>
                        <a:latin typeface="Arial" panose="020B0604020202020204" pitchFamily="34" charset="0"/>
                        <a:cs typeface="Arial" panose="020B0604020202020204" pitchFamily="34" charset="0"/>
                      </a:endParaRPr>
                    </a:p>
                    <a:p>
                      <a:endParaRPr lang="en-US" sz="14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The timer in the digital testing app automatically allocates the additional time for which the student is approved</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656525"/>
                  </a:ext>
                </a:extLst>
              </a:tr>
              <a:tr h="311438">
                <a:tc>
                  <a:txBody>
                    <a:bodyPr/>
                    <a:lstStyle/>
                    <a:p>
                      <a:r>
                        <a:rPr lang="en-US" sz="1400" b="1">
                          <a:solidFill>
                            <a:schemeClr val="tx1"/>
                          </a:solidFill>
                          <a:latin typeface="Arial"/>
                          <a:cs typeface="Arial"/>
                        </a:rPr>
                        <a:t>Human Reader</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Human reader</a:t>
                      </a:r>
                      <a:endParaRPr lang="en-US" sz="1400">
                        <a:solidFill>
                          <a:srgbClr val="3A913F"/>
                        </a:solidFill>
                        <a:latin typeface="Arial"/>
                        <a:cs typeface="Aria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Screen reader</a:t>
                      </a:r>
                      <a:endParaRPr lang="en-US" sz="14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88177"/>
                  </a:ext>
                </a:extLst>
              </a:tr>
              <a:tr h="445925">
                <a:tc>
                  <a:txBody>
                    <a:bodyPr/>
                    <a:lstStyle/>
                    <a:p>
                      <a:r>
                        <a:rPr lang="en-US" sz="1400" b="1" kern="1200">
                          <a:solidFill>
                            <a:schemeClr val="dk1"/>
                          </a:solidFill>
                          <a:effectLst/>
                          <a:latin typeface="Arial"/>
                          <a:ea typeface="+mn-ea"/>
                          <a:cs typeface="Arial"/>
                        </a:rPr>
                        <a:t>Large-Print Exam </a:t>
                      </a:r>
                      <a:endParaRPr lang="en-US" sz="1400" b="1">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a:solidFill>
                            <a:schemeClr val="tx1"/>
                          </a:solidFill>
                          <a:latin typeface="Arial"/>
                          <a:cs typeface="Arial"/>
                        </a:rPr>
                        <a:t>Enlarged font size on printed book</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kern="1200">
                          <a:solidFill>
                            <a:schemeClr val="dk1"/>
                          </a:solidFill>
                          <a:effectLst/>
                          <a:latin typeface="Arial"/>
                          <a:ea typeface="+mn-ea"/>
                          <a:cs typeface="Arial"/>
                        </a:rPr>
                        <a:t>Zoom functionality available through the digital testing application </a:t>
                      </a:r>
                      <a:endParaRPr lang="en-US" sz="14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9726498"/>
                  </a:ext>
                </a:extLst>
              </a:tr>
            </a:tbl>
          </a:graphicData>
        </a:graphic>
      </p:graphicFrame>
      <p:sp>
        <p:nvSpPr>
          <p:cNvPr id="9" name="TextBox 8">
            <a:extLst>
              <a:ext uri="{FF2B5EF4-FFF2-40B4-BE49-F238E27FC236}">
                <a16:creationId xmlns:a16="http://schemas.microsoft.com/office/drawing/2014/main" id="{550D7D58-9CF4-469B-99B9-043784435437}"/>
              </a:ext>
            </a:extLst>
          </p:cNvPr>
          <p:cNvSpPr txBox="1"/>
          <p:nvPr/>
        </p:nvSpPr>
        <p:spPr>
          <a:xfrm>
            <a:off x="2918719" y="5452774"/>
            <a:ext cx="6020729" cy="719034"/>
          </a:xfrm>
          <a:prstGeom prst="rect">
            <a:avLst/>
          </a:prstGeom>
          <a:noFill/>
        </p:spPr>
        <p:txBody>
          <a:bodyPr wrap="square" lIns="36000" tIns="36000" rIns="36000" bIns="36000" rtlCol="0" anchor="ctr">
            <a:spAutoFit/>
          </a:bodyPr>
          <a:lstStyle/>
          <a:p>
            <a:r>
              <a:rPr lang="en-US" sz="1400" b="1">
                <a:latin typeface="Arial" panose="020B0604020202020204" pitchFamily="34" charset="0"/>
                <a:cs typeface="Arial" panose="020B0604020202020204" pitchFamily="34" charset="0"/>
              </a:rPr>
              <a:t>IMPORTANT: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It’s especially important for students who plan to use assistive technology to practice navigating digital exams.</a:t>
            </a:r>
          </a:p>
        </p:txBody>
      </p:sp>
      <p:grpSp>
        <p:nvGrpSpPr>
          <p:cNvPr id="10" name="Group 9">
            <a:extLst>
              <a:ext uri="{FF2B5EF4-FFF2-40B4-BE49-F238E27FC236}">
                <a16:creationId xmlns:a16="http://schemas.microsoft.com/office/drawing/2014/main" id="{4A1C8696-2F53-4DE8-92DB-DFA977E5CD89}"/>
              </a:ext>
            </a:extLst>
          </p:cNvPr>
          <p:cNvGrpSpPr/>
          <p:nvPr/>
        </p:nvGrpSpPr>
        <p:grpSpPr>
          <a:xfrm>
            <a:off x="2176035" y="5525614"/>
            <a:ext cx="551908" cy="534662"/>
            <a:chOff x="2759232" y="1878092"/>
            <a:chExt cx="732345" cy="734949"/>
          </a:xfrm>
        </p:grpSpPr>
        <p:sp>
          <p:nvSpPr>
            <p:cNvPr id="11" name="Oval 10">
              <a:extLst>
                <a:ext uri="{FF2B5EF4-FFF2-40B4-BE49-F238E27FC236}">
                  <a16:creationId xmlns:a16="http://schemas.microsoft.com/office/drawing/2014/main" id="{356654C5-B2DD-403D-A5A7-97B2480FB706}"/>
                </a:ext>
              </a:extLst>
            </p:cNvPr>
            <p:cNvSpPr/>
            <p:nvPr/>
          </p:nvSpPr>
          <p:spPr>
            <a:xfrm>
              <a:off x="2760057" y="188152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131"/>
              <a:endParaRPr lang="en-US" sz="1899" b="1">
                <a:solidFill>
                  <a:srgbClr val="FFFFFF"/>
                </a:solidFill>
                <a:latin typeface="Roboto Slab"/>
              </a:endParaRPr>
            </a:p>
          </p:txBody>
        </p:sp>
        <p:pic>
          <p:nvPicPr>
            <p:cNvPr id="12" name="Picture 11">
              <a:extLst>
                <a:ext uri="{FF2B5EF4-FFF2-40B4-BE49-F238E27FC236}">
                  <a16:creationId xmlns:a16="http://schemas.microsoft.com/office/drawing/2014/main" id="{43B92D70-E838-4890-AC61-2E8C5707F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232" y="1878092"/>
              <a:ext cx="731520" cy="731520"/>
            </a:xfrm>
            <a:prstGeom prst="rect">
              <a:avLst/>
            </a:prstGeom>
          </p:spPr>
        </p:pic>
      </p:grpSp>
      <p:grpSp>
        <p:nvGrpSpPr>
          <p:cNvPr id="14" name="Group 13">
            <a:extLst>
              <a:ext uri="{FF2B5EF4-FFF2-40B4-BE49-F238E27FC236}">
                <a16:creationId xmlns:a16="http://schemas.microsoft.com/office/drawing/2014/main" id="{B9792230-5A6C-C34A-BFB3-13B745458EC7}"/>
              </a:ext>
            </a:extLst>
          </p:cNvPr>
          <p:cNvGrpSpPr/>
          <p:nvPr/>
        </p:nvGrpSpPr>
        <p:grpSpPr>
          <a:xfrm>
            <a:off x="6090125" y="6339309"/>
            <a:ext cx="1771448" cy="389160"/>
            <a:chOff x="5898491" y="6339309"/>
            <a:chExt cx="1771448" cy="389160"/>
          </a:xfrm>
        </p:grpSpPr>
        <p:sp>
          <p:nvSpPr>
            <p:cNvPr id="15" name="Rectangle 14">
              <a:extLst>
                <a:ext uri="{FF2B5EF4-FFF2-40B4-BE49-F238E27FC236}">
                  <a16:creationId xmlns:a16="http://schemas.microsoft.com/office/drawing/2014/main" id="{C1F7AC99-161E-8F48-976B-0E107D82A65F}"/>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18CD3A6F-B4DA-3741-8B7F-FAB75F42D774}"/>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p>
          </p:txBody>
        </p:sp>
        <p:pic>
          <p:nvPicPr>
            <p:cNvPr id="17" name="Picture 16">
              <a:extLst>
                <a:ext uri="{FF2B5EF4-FFF2-40B4-BE49-F238E27FC236}">
                  <a16:creationId xmlns:a16="http://schemas.microsoft.com/office/drawing/2014/main" id="{E457ED8A-6B50-734D-8C70-5B658A43C389}"/>
                </a:ext>
              </a:extLst>
            </p:cNvPr>
            <p:cNvPicPr>
              <a:picLocks noChangeAspect="1"/>
            </p:cNvPicPr>
            <p:nvPr/>
          </p:nvPicPr>
          <p:blipFill>
            <a:blip r:embed="rId3"/>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480044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532463"/>
            <a:ext cx="8121054" cy="1562892"/>
          </a:xfrm>
        </p:spPr>
        <p:txBody>
          <a:bodyPr/>
          <a:lstStyle/>
          <a:p>
            <a:r>
              <a:rPr lang="en-US" sz="6800">
                <a:latin typeface="Arial"/>
                <a:cs typeface="Arial"/>
              </a:rPr>
              <a:t>Resources to </a:t>
            </a:r>
            <a:br>
              <a:rPr lang="en-US" sz="6800">
                <a:latin typeface="Arial"/>
                <a:cs typeface="Arial"/>
              </a:rPr>
            </a:br>
            <a:r>
              <a:rPr lang="en-US" sz="6800">
                <a:latin typeface="Arial"/>
                <a:cs typeface="Arial"/>
              </a:rPr>
              <a:t>Help Prepare</a:t>
            </a:r>
          </a:p>
        </p:txBody>
      </p:sp>
    </p:spTree>
    <p:extLst>
      <p:ext uri="{BB962C8B-B14F-4D97-AF65-F5344CB8AC3E}">
        <p14:creationId xmlns:p14="http://schemas.microsoft.com/office/powerpoint/2010/main" val="3151024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C9F991-A296-D44E-94E6-4808D5A244F0}"/>
              </a:ext>
            </a:extLst>
          </p:cNvPr>
          <p:cNvSpPr txBox="1"/>
          <p:nvPr/>
        </p:nvSpPr>
        <p:spPr>
          <a:xfrm>
            <a:off x="2143534" y="4432907"/>
            <a:ext cx="9650155" cy="1638796"/>
          </a:xfrm>
          <a:prstGeom prst="rect">
            <a:avLst/>
          </a:prstGeom>
          <a:solidFill>
            <a:schemeClr val="tx2">
              <a:lumMod val="95000"/>
            </a:schemeClr>
          </a:solidFill>
        </p:spPr>
        <p:txBody>
          <a:bodyPr wrap="square" lIns="91440" tIns="45720" rIns="91440" bIns="45720" anchor="t">
            <a:noAutofit/>
          </a:bodyPr>
          <a:lstStyle/>
          <a:p>
            <a:pPr marL="0" indent="0">
              <a:buNone/>
              <a:tabLst>
                <a:tab pos="1371600" algn="l"/>
              </a:tabLst>
            </a:pPr>
            <a:endParaRPr lang="en-US" sz="1600">
              <a:solidFill>
                <a:schemeClr val="accent3"/>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Subtitle 1">
            <a:extLst>
              <a:ext uri="{FF2B5EF4-FFF2-40B4-BE49-F238E27FC236}">
                <a16:creationId xmlns:a16="http://schemas.microsoft.com/office/drawing/2014/main" id="{E58A6889-3A7A-48C9-9047-080242F43470}"/>
              </a:ext>
            </a:extLst>
          </p:cNvPr>
          <p:cNvSpPr>
            <a:spLocks noGrp="1"/>
          </p:cNvSpPr>
          <p:nvPr>
            <p:ph type="subTitle" idx="1"/>
          </p:nvPr>
        </p:nvSpPr>
        <p:spPr>
          <a:xfrm>
            <a:off x="2117661" y="1015267"/>
            <a:ext cx="6968282" cy="534662"/>
          </a:xfrm>
        </p:spPr>
        <p:txBody>
          <a:bodyPr/>
          <a:lstStyle/>
          <a:p>
            <a:r>
              <a:rPr lang="en-US" altLang="zh-CN" sz="1800">
                <a:latin typeface="Arial" panose="020B0604020202020204" pitchFamily="34" charset="0"/>
              </a:rPr>
              <a:t>Preparing for Digital AP Exams</a:t>
            </a:r>
          </a:p>
        </p:txBody>
      </p:sp>
      <p:sp>
        <p:nvSpPr>
          <p:cNvPr id="4" name="Title 3">
            <a:extLst>
              <a:ext uri="{FF2B5EF4-FFF2-40B4-BE49-F238E27FC236}">
                <a16:creationId xmlns:a16="http://schemas.microsoft.com/office/drawing/2014/main" id="{2005362C-14E2-45A7-A9D0-5EFEE92B3FC8}"/>
              </a:ext>
            </a:extLst>
          </p:cNvPr>
          <p:cNvSpPr>
            <a:spLocks noGrp="1"/>
          </p:cNvSpPr>
          <p:nvPr>
            <p:ph type="title"/>
          </p:nvPr>
        </p:nvSpPr>
        <p:spPr/>
        <p:txBody>
          <a:bodyPr/>
          <a:lstStyle/>
          <a:p>
            <a:r>
              <a:rPr lang="en-US" altLang="zh-CN" sz="3200"/>
              <a:t>Resources for AP Coordinators</a:t>
            </a:r>
          </a:p>
        </p:txBody>
      </p:sp>
      <p:grpSp>
        <p:nvGrpSpPr>
          <p:cNvPr id="9" name="Group 8">
            <a:extLst>
              <a:ext uri="{FF2B5EF4-FFF2-40B4-BE49-F238E27FC236}">
                <a16:creationId xmlns:a16="http://schemas.microsoft.com/office/drawing/2014/main" id="{2EEB1443-A589-416F-A82F-95B8B3C60861}"/>
              </a:ext>
            </a:extLst>
          </p:cNvPr>
          <p:cNvGrpSpPr/>
          <p:nvPr/>
        </p:nvGrpSpPr>
        <p:grpSpPr>
          <a:xfrm>
            <a:off x="6090125" y="6339309"/>
            <a:ext cx="1771448" cy="389160"/>
            <a:chOff x="5898491" y="6339309"/>
            <a:chExt cx="1771448" cy="389160"/>
          </a:xfrm>
        </p:grpSpPr>
        <p:sp>
          <p:nvSpPr>
            <p:cNvPr id="10" name="Rectangle 9">
              <a:extLst>
                <a:ext uri="{FF2B5EF4-FFF2-40B4-BE49-F238E27FC236}">
                  <a16:creationId xmlns:a16="http://schemas.microsoft.com/office/drawing/2014/main" id="{C4171814-176F-429F-8BE8-3D57C0B9C97B}"/>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9830EA8-A24A-4BED-8A55-9720F8B2754E}"/>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2" name="Picture 11">
              <a:extLst>
                <a:ext uri="{FF2B5EF4-FFF2-40B4-BE49-F238E27FC236}">
                  <a16:creationId xmlns:a16="http://schemas.microsoft.com/office/drawing/2014/main" id="{58C308BB-E12B-45FE-9B65-BD6D5202A2D6}"/>
                </a:ext>
              </a:extLst>
            </p:cNvPr>
            <p:cNvPicPr>
              <a:picLocks noChangeAspect="1"/>
            </p:cNvPicPr>
            <p:nvPr/>
          </p:nvPicPr>
          <p:blipFill>
            <a:blip r:embed="rId3"/>
            <a:stretch>
              <a:fillRect/>
            </a:stretch>
          </p:blipFill>
          <p:spPr>
            <a:xfrm>
              <a:off x="6002374" y="6403007"/>
              <a:ext cx="194107" cy="242634"/>
            </a:xfrm>
            <a:prstGeom prst="rect">
              <a:avLst/>
            </a:prstGeom>
          </p:spPr>
        </p:pic>
      </p:grpSp>
      <p:graphicFrame>
        <p:nvGraphicFramePr>
          <p:cNvPr id="3" name="Table 5">
            <a:extLst>
              <a:ext uri="{FF2B5EF4-FFF2-40B4-BE49-F238E27FC236}">
                <a16:creationId xmlns:a16="http://schemas.microsoft.com/office/drawing/2014/main" id="{8C1D0261-FF60-8E41-B72B-25F4C0FE1AEE}"/>
              </a:ext>
            </a:extLst>
          </p:cNvPr>
          <p:cNvGraphicFramePr>
            <a:graphicFrameLocks noGrp="1"/>
          </p:cNvGraphicFramePr>
          <p:nvPr>
            <p:extLst>
              <p:ext uri="{D42A27DB-BD31-4B8C-83A1-F6EECF244321}">
                <p14:modId xmlns:p14="http://schemas.microsoft.com/office/powerpoint/2010/main" val="3147857908"/>
              </p:ext>
            </p:extLst>
          </p:nvPr>
        </p:nvGraphicFramePr>
        <p:xfrm>
          <a:off x="2143534" y="1735677"/>
          <a:ext cx="9650155" cy="2252472"/>
        </p:xfrm>
        <a:graphic>
          <a:graphicData uri="http://schemas.openxmlformats.org/drawingml/2006/table">
            <a:tbl>
              <a:tblPr firstRow="1" bandRow="1">
                <a:tableStyleId>{5C22544A-7EE6-4342-B048-85BDC9FD1C3A}</a:tableStyleId>
              </a:tblPr>
              <a:tblGrid>
                <a:gridCol w="3856349">
                  <a:extLst>
                    <a:ext uri="{9D8B030D-6E8A-4147-A177-3AD203B41FA5}">
                      <a16:colId xmlns:a16="http://schemas.microsoft.com/office/drawing/2014/main" val="441792015"/>
                    </a:ext>
                  </a:extLst>
                </a:gridCol>
                <a:gridCol w="5793806">
                  <a:extLst>
                    <a:ext uri="{9D8B030D-6E8A-4147-A177-3AD203B41FA5}">
                      <a16:colId xmlns:a16="http://schemas.microsoft.com/office/drawing/2014/main" val="3835852418"/>
                    </a:ext>
                  </a:extLst>
                </a:gridCol>
              </a:tblGrid>
              <a:tr h="0">
                <a:tc>
                  <a:txBody>
                    <a:bodyPr/>
                    <a:lstStyle/>
                    <a:p>
                      <a:pPr>
                        <a:lnSpc>
                          <a:spcPct val="130000"/>
                        </a:lnSpc>
                      </a:pPr>
                      <a:r>
                        <a:rPr lang="en-US" sz="1600" b="0">
                          <a:solidFill>
                            <a:schemeClr val="tx1"/>
                          </a:solidFill>
                          <a:latin typeface="Arial" panose="020B0604020202020204" pitchFamily="34" charset="0"/>
                          <a:cs typeface="Arial" panose="020B0604020202020204" pitchFamily="34" charset="0"/>
                        </a:rPr>
                        <a:t>Website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lang="en-US" sz="1600" b="1" u="none" noProof="0">
                          <a:solidFill>
                            <a:schemeClr val="accent3"/>
                          </a:solidFill>
                          <a:latin typeface="Arial" panose="020B0604020202020204" pitchFamily="34" charset="0"/>
                          <a:cs typeface="Arial" panose="020B0604020202020204" pitchFamily="34" charset="0"/>
                        </a:rPr>
                        <a:t>cb.org/ap2021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835634"/>
                  </a:ext>
                </a:extLst>
              </a:tr>
              <a:tr h="0">
                <a:tc>
                  <a:txBody>
                    <a:bodyPr/>
                    <a:lstStyle/>
                    <a:p>
                      <a:pPr>
                        <a:lnSpc>
                          <a:spcPct val="130000"/>
                        </a:lnSpc>
                      </a:pPr>
                      <a:r>
                        <a:rPr kumimoji="0" lang="en-US" sz="16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Downloads</a:t>
                      </a:r>
                      <a:endParaRPr lang="en-US" sz="1600" b="0">
                        <a:solidFill>
                          <a:srgbClr val="00B0F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collegeboard.org/</a:t>
                      </a:r>
                      <a:r>
                        <a:rPr kumimoji="0" lang="en-US" sz="1600" b="1" i="0" u="none" strike="noStrike" kern="1200" cap="none" spc="0" normalizeH="0" baseline="0" noProof="0" err="1">
                          <a:ln>
                            <a:noFill/>
                          </a:ln>
                          <a:solidFill>
                            <a:schemeClr val="accent3"/>
                          </a:solidFill>
                          <a:effectLst/>
                          <a:uLnTx/>
                          <a:uFillTx/>
                          <a:latin typeface="Arial" panose="020B0604020202020204" pitchFamily="34" charset="0"/>
                          <a:cs typeface="Arial" panose="020B0604020202020204" pitchFamily="34" charset="0"/>
                        </a:rPr>
                        <a:t>apdownloads</a:t>
                      </a:r>
                      <a:endParaRPr kumimoji="0" lang="en-US" sz="16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3167969"/>
                  </a:ext>
                </a:extLst>
              </a:tr>
              <a:tr h="0">
                <a:tc>
                  <a:txBody>
                    <a:bodyPr/>
                    <a:lstStyle/>
                    <a:p>
                      <a:pPr>
                        <a:lnSpc>
                          <a:spcPct val="130000"/>
                        </a:lnSpc>
                      </a:pPr>
                      <a:r>
                        <a:rPr kumimoji="0" lang="en-US" sz="16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Trainings</a:t>
                      </a:r>
                      <a:endParaRPr lang="en-US" sz="1600" b="0">
                        <a:solidFill>
                          <a:srgbClr val="00B0F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collegeboard.org/</a:t>
                      </a:r>
                      <a:r>
                        <a:rPr kumimoji="0" lang="en-US" sz="1600" b="1" i="0" u="none" strike="noStrike" kern="1200" cap="none" spc="0" normalizeH="0" baseline="0" noProof="0" err="1">
                          <a:ln>
                            <a:noFill/>
                          </a:ln>
                          <a:solidFill>
                            <a:schemeClr val="accent3"/>
                          </a:solidFill>
                          <a:effectLst/>
                          <a:uLnTx/>
                          <a:uFillTx/>
                          <a:latin typeface="Arial" panose="020B0604020202020204" pitchFamily="34" charset="0"/>
                          <a:cs typeface="Arial" panose="020B0604020202020204" pitchFamily="34" charset="0"/>
                        </a:rPr>
                        <a:t>apcoordinatortraining</a:t>
                      </a:r>
                      <a:endParaRPr kumimoji="0" lang="en-US" sz="16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190943"/>
                  </a:ext>
                </a:extLst>
              </a:tr>
              <a:tr h="0">
                <a:tc>
                  <a:txBody>
                    <a:bodyPr/>
                    <a:lstStyle/>
                    <a:p>
                      <a:pPr>
                        <a:lnSpc>
                          <a:spcPct val="130000"/>
                        </a:lnSpc>
                      </a:pPr>
                      <a:r>
                        <a:rPr kumimoji="0" lang="en-US" sz="16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rPr>
                        <a:t>Discussion Groups</a:t>
                      </a:r>
                      <a:endParaRPr lang="en-US" sz="1600" b="0">
                        <a:solidFill>
                          <a:srgbClr val="00B0F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kumimoji="0" lang="en-US" sz="1600" b="1" i="0" u="none" strike="noStrike" kern="1200" cap="none" spc="0" normalizeH="0" baseline="0" noProof="0" err="1">
                          <a:ln>
                            <a:noFill/>
                          </a:ln>
                          <a:solidFill>
                            <a:schemeClr val="accent3"/>
                          </a:solidFill>
                          <a:effectLst/>
                          <a:uLnTx/>
                          <a:uFillTx/>
                          <a:latin typeface="Arial" panose="020B0604020202020204" pitchFamily="34" charset="0"/>
                          <a:cs typeface="Arial" panose="020B0604020202020204" pitchFamily="34" charset="0"/>
                        </a:rPr>
                        <a:t>apcommunity.collegeboard.org</a:t>
                      </a:r>
                      <a:endParaRPr kumimoji="0" lang="en-US" altLang="zh-CN" sz="1600" b="0" i="0" u="none" strike="noStrike" kern="1200" cap="none" spc="0" normalizeH="0" baseline="0" noProof="0">
                        <a:ln>
                          <a:noFill/>
                        </a:ln>
                        <a:solidFill>
                          <a:srgbClr val="1E1E1E"/>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422170"/>
                  </a:ext>
                </a:extLst>
              </a:tr>
              <a:tr h="0">
                <a:tc>
                  <a:txBody>
                    <a:bodyPr/>
                    <a:lstStyle/>
                    <a:p>
                      <a:pPr>
                        <a:lnSpc>
                          <a:spcPct val="130000"/>
                        </a:lnSpc>
                      </a:pPr>
                      <a:r>
                        <a:rPr lang="en-US" sz="1600" b="0" noProof="0">
                          <a:solidFill>
                            <a:srgbClr val="1E1E1E"/>
                          </a:solidFill>
                          <a:latin typeface="Arial" panose="020B0604020202020204" pitchFamily="34" charset="0"/>
                          <a:cs typeface="Arial" panose="020B0604020202020204" pitchFamily="34" charset="0"/>
                        </a:rPr>
                        <a:t>2021 AP Exam Planning Guide</a:t>
                      </a:r>
                      <a:endParaRPr lang="en-US" sz="1600" b="0">
                        <a:solidFill>
                          <a:srgbClr val="00B0F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lang="en-US" sz="1600" b="1" u="none" noProof="0">
                          <a:solidFill>
                            <a:schemeClr val="accent3"/>
                          </a:solidFill>
                          <a:latin typeface="Arial" panose="020B0604020202020204" pitchFamily="34" charset="0"/>
                          <a:cs typeface="Arial" panose="020B0604020202020204" pitchFamily="34" charset="0"/>
                        </a:rPr>
                        <a:t>cb.org/ap2021planningguide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97033"/>
                  </a:ext>
                </a:extLst>
              </a:tr>
              <a:tr h="0">
                <a:tc>
                  <a:txBody>
                    <a:bodyPr/>
                    <a:lstStyle/>
                    <a:p>
                      <a:pPr>
                        <a:lnSpc>
                          <a:spcPct val="130000"/>
                        </a:lnSpc>
                      </a:pPr>
                      <a:r>
                        <a:rPr lang="en-US" sz="1600" b="0" noProof="0">
                          <a:solidFill>
                            <a:srgbClr val="1E1E1E"/>
                          </a:solidFill>
                          <a:latin typeface="Arial" panose="020B0604020202020204" pitchFamily="34" charset="0"/>
                          <a:cs typeface="Arial" panose="020B0604020202020204" pitchFamily="34" charset="0"/>
                        </a:rPr>
                        <a:t>2021 AP Exam Schedule</a:t>
                      </a:r>
                      <a:endParaRPr lang="en-US" sz="1600" b="0">
                        <a:solidFill>
                          <a:srgbClr val="00B0F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30000"/>
                        </a:lnSpc>
                        <a:spcBef>
                          <a:spcPts val="0"/>
                        </a:spcBef>
                        <a:spcAft>
                          <a:spcPts val="0"/>
                        </a:spcAft>
                        <a:buClrTx/>
                        <a:buSzTx/>
                        <a:buFontTx/>
                        <a:buNone/>
                        <a:tabLst/>
                        <a:defRPr/>
                      </a:pPr>
                      <a:r>
                        <a:rPr lang="en-US" sz="1600" b="1" u="none" noProof="0" dirty="0">
                          <a:solidFill>
                            <a:schemeClr val="accent3"/>
                          </a:solidFill>
                          <a:latin typeface="Arial" panose="020B0604020202020204" pitchFamily="34" charset="0"/>
                          <a:cs typeface="Arial" panose="020B0604020202020204" pitchFamily="34" charset="0"/>
                        </a:rPr>
                        <a:t>cb.org/apexamdates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81760"/>
                  </a:ext>
                </a:extLst>
              </a:tr>
            </a:tbl>
          </a:graphicData>
        </a:graphic>
      </p:graphicFrame>
      <p:sp>
        <p:nvSpPr>
          <p:cNvPr id="13" name="Text Placeholder 1">
            <a:extLst>
              <a:ext uri="{FF2B5EF4-FFF2-40B4-BE49-F238E27FC236}">
                <a16:creationId xmlns:a16="http://schemas.microsoft.com/office/drawing/2014/main" id="{398558BA-D361-C14F-8DDC-8A6C109CF7DD}"/>
              </a:ext>
            </a:extLst>
          </p:cNvPr>
          <p:cNvSpPr>
            <a:spLocks noGrp="1"/>
          </p:cNvSpPr>
          <p:nvPr>
            <p:ph type="body" sz="quarter" idx="10"/>
          </p:nvPr>
        </p:nvSpPr>
        <p:spPr>
          <a:xfrm>
            <a:off x="4122549" y="4515735"/>
            <a:ext cx="7705810" cy="1575099"/>
          </a:xfrm>
        </p:spPr>
        <p:txBody>
          <a:bodyPr numCol="1">
            <a:noAutofit/>
          </a:bodyPr>
          <a:lstStyle/>
          <a:p>
            <a:pPr marL="300038" indent="-285750">
              <a:spcBef>
                <a:spcPts val="0"/>
              </a:spcBef>
              <a:spcAft>
                <a:spcPts val="0"/>
              </a:spcAft>
              <a:buClr>
                <a:srgbClr val="0077C8"/>
              </a:buClr>
              <a:buSzPts val="1000"/>
              <a:tabLst>
                <a:tab pos="406400" algn="l"/>
              </a:tabLst>
            </a:pPr>
            <a:r>
              <a:rPr lang="en-US" sz="1500" b="1">
                <a:solidFill>
                  <a:srgbClr val="1E1E1E"/>
                </a:solidFill>
                <a:ea typeface="Times New Roman" panose="02020603050405020304" pitchFamily="18" charset="0"/>
              </a:rPr>
              <a:t>Digital Exam Readiness Dashboard: </a:t>
            </a:r>
            <a:r>
              <a:rPr lang="en-US" sz="1500">
                <a:solidFill>
                  <a:srgbClr val="1E1E1E"/>
                </a:solidFill>
                <a:ea typeface="Times New Roman" panose="02020603050405020304" pitchFamily="18" charset="0"/>
              </a:rPr>
              <a:t>AP coordinators</a:t>
            </a:r>
            <a:r>
              <a:rPr lang="en-US" sz="1500" spc="0">
                <a:ea typeface="Calibri" panose="020F0502020204030204" pitchFamily="34" charset="0"/>
              </a:rPr>
              <a:t> will have access to a dashboard that helps them track their students’ progress in preparing for and completing digital exams. </a:t>
            </a:r>
            <a:endParaRPr lang="en-US" sz="1500" b="1">
              <a:ea typeface="Calibri" panose="020F0502020204030204" pitchFamily="34" charset="0"/>
            </a:endParaRPr>
          </a:p>
          <a:p>
            <a:pPr marL="300038" indent="-285750">
              <a:spcBef>
                <a:spcPts val="0"/>
              </a:spcBef>
              <a:spcAft>
                <a:spcPts val="0"/>
              </a:spcAft>
              <a:buClr>
                <a:srgbClr val="0077C8"/>
              </a:buClr>
              <a:buSzPts val="1000"/>
              <a:tabLst>
                <a:tab pos="406400" algn="l"/>
              </a:tabLst>
            </a:pPr>
            <a:r>
              <a:rPr lang="en-US" sz="1500" b="1">
                <a:ea typeface="Calibri" panose="020F0502020204030204" pitchFamily="34" charset="0"/>
              </a:rPr>
              <a:t>Instructions for Proctors:</a:t>
            </a:r>
            <a:r>
              <a:rPr kumimoji="0" lang="en-US" sz="1500" b="0" i="0" u="none" strike="noStrike" kern="1200" cap="none" spc="0" normalizeH="0" baseline="0" noProof="0">
                <a:ln>
                  <a:noFill/>
                </a:ln>
                <a:solidFill>
                  <a:srgbClr val="009DDF"/>
                </a:solidFill>
                <a:effectLst/>
                <a:uLnTx/>
                <a:uFillTx/>
                <a:ea typeface="Verdana"/>
              </a:rPr>
              <a:t> </a:t>
            </a:r>
            <a:r>
              <a:rPr lang="en-US" sz="1500">
                <a:solidFill>
                  <a:srgbClr val="1E1E1E"/>
                </a:solidFill>
                <a:effectLst/>
                <a:ea typeface="Times New Roman" panose="02020603050405020304" pitchFamily="18" charset="0"/>
              </a:rPr>
              <a:t>Exam day instructions for proctors administering digital exams in schools.</a:t>
            </a:r>
          </a:p>
          <a:p>
            <a:pPr marL="300038" indent="-285750">
              <a:spcBef>
                <a:spcPts val="0"/>
              </a:spcBef>
              <a:spcAft>
                <a:spcPts val="0"/>
              </a:spcAft>
              <a:buClr>
                <a:srgbClr val="0077C8"/>
              </a:buClr>
              <a:buSzPts val="1000"/>
              <a:tabLst>
                <a:tab pos="406400" algn="l"/>
              </a:tabLst>
            </a:pPr>
            <a:r>
              <a:rPr lang="en-US" sz="1500" b="1">
                <a:ea typeface="Calibri" panose="020F0502020204030204" pitchFamily="34" charset="0"/>
              </a:rPr>
              <a:t>Instructions for Tech:</a:t>
            </a:r>
            <a:r>
              <a:rPr kumimoji="0" lang="en-US" sz="1500" b="0" i="0" u="none" strike="noStrike" kern="1200" cap="none" spc="0" normalizeH="0" baseline="0" noProof="0">
                <a:ln>
                  <a:noFill/>
                </a:ln>
                <a:solidFill>
                  <a:srgbClr val="009DDF"/>
                </a:solidFill>
                <a:effectLst/>
                <a:uLnTx/>
                <a:uFillTx/>
                <a:ea typeface="Verdana"/>
              </a:rPr>
              <a:t> </a:t>
            </a:r>
            <a:r>
              <a:rPr lang="en-US" sz="1500">
                <a:solidFill>
                  <a:srgbClr val="1E1E1E"/>
                </a:solidFill>
                <a:effectLst/>
                <a:ea typeface="Times New Roman" panose="02020603050405020304" pitchFamily="18" charset="0"/>
              </a:rPr>
              <a:t>Assistive technology configuration instructions.</a:t>
            </a:r>
            <a:endParaRPr kumimoji="0" lang="en-US" sz="1500" b="0" i="0" u="none" strike="noStrike" kern="1200" cap="none" spc="0" normalizeH="0" baseline="0" noProof="0">
              <a:ln>
                <a:noFill/>
              </a:ln>
              <a:solidFill>
                <a:srgbClr val="1E1E1E"/>
              </a:solidFill>
              <a:effectLst/>
              <a:uLnTx/>
              <a:uFillTx/>
            </a:endParaRPr>
          </a:p>
        </p:txBody>
      </p:sp>
      <p:sp>
        <p:nvSpPr>
          <p:cNvPr id="14" name="Text Placeholder 1">
            <a:extLst>
              <a:ext uri="{FF2B5EF4-FFF2-40B4-BE49-F238E27FC236}">
                <a16:creationId xmlns:a16="http://schemas.microsoft.com/office/drawing/2014/main" id="{E9C176B1-B39A-FE4C-BCED-14D5AEBA1C7A}"/>
              </a:ext>
            </a:extLst>
          </p:cNvPr>
          <p:cNvSpPr txBox="1">
            <a:spLocks/>
          </p:cNvSpPr>
          <p:nvPr/>
        </p:nvSpPr>
        <p:spPr>
          <a:xfrm>
            <a:off x="2487059" y="4599524"/>
            <a:ext cx="1291966" cy="1575099"/>
          </a:xfrm>
          <a:prstGeom prst="rect">
            <a:avLst/>
          </a:prstGeom>
        </p:spPr>
        <p:txBody>
          <a:bodyPr vert="horz" lIns="91440" tIns="45720" rIns="91440" bIns="45720" numCol="1"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520" kern="1200">
                <a:solidFill>
                  <a:schemeClr val="tx1"/>
                </a:solidFill>
                <a:latin typeface="Arial" panose="020B0604020202020204" pitchFamily="34" charset="0"/>
                <a:ea typeface="+mn-ea"/>
                <a:cs typeface="Arial" panose="020B0604020202020204" pitchFamily="34"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14288" indent="0">
              <a:spcBef>
                <a:spcPts val="0"/>
              </a:spcBef>
              <a:spcAft>
                <a:spcPts val="0"/>
              </a:spcAft>
              <a:buClr>
                <a:srgbClr val="0077C8"/>
              </a:buClr>
              <a:buSzPts val="1000"/>
              <a:buNone/>
              <a:tabLst>
                <a:tab pos="406400" algn="l"/>
              </a:tabLst>
            </a:pPr>
            <a:r>
              <a:rPr lang="en-US" sz="1500">
                <a:solidFill>
                  <a:srgbClr val="1E1E1E"/>
                </a:solidFill>
                <a:ea typeface="Times New Roman" panose="02020603050405020304" pitchFamily="18" charset="0"/>
              </a:rPr>
              <a:t>Coming in </a:t>
            </a:r>
            <a:r>
              <a:rPr lang="en-US" sz="1500" b="1">
                <a:ea typeface="Times New Roman" panose="02020603050405020304" pitchFamily="18" charset="0"/>
              </a:rPr>
              <a:t>April</a:t>
            </a:r>
            <a:endParaRPr lang="en-US" sz="1500" noProof="0"/>
          </a:p>
        </p:txBody>
      </p:sp>
    </p:spTree>
    <p:extLst>
      <p:ext uri="{BB962C8B-B14F-4D97-AF65-F5344CB8AC3E}">
        <p14:creationId xmlns:p14="http://schemas.microsoft.com/office/powerpoint/2010/main" val="412417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12E54A-A4EB-4A79-8A41-6CF4E531858E}"/>
              </a:ext>
            </a:extLst>
          </p:cNvPr>
          <p:cNvSpPr>
            <a:spLocks noGrp="1"/>
          </p:cNvSpPr>
          <p:nvPr>
            <p:ph type="body" sz="quarter" idx="10"/>
          </p:nvPr>
        </p:nvSpPr>
        <p:spPr>
          <a:xfrm>
            <a:off x="2118415" y="1589404"/>
            <a:ext cx="9717124" cy="4730200"/>
          </a:xfrm>
        </p:spPr>
        <p:txBody>
          <a:bodyPr numCol="2" spcCol="365760">
            <a:normAutofit/>
          </a:bodyPr>
          <a:lstStyle/>
          <a:p>
            <a:pPr marL="0" indent="0">
              <a:spcBef>
                <a:spcPts val="0"/>
              </a:spcBef>
              <a:buNone/>
            </a:pPr>
            <a:r>
              <a:rPr lang="en-US" altLang="zh-CN" sz="1600">
                <a:latin typeface="Arial"/>
                <a:cs typeface="Arial"/>
              </a:rPr>
              <a:t>Available</a:t>
            </a:r>
            <a:r>
              <a:rPr lang="en-US" sz="1600">
                <a:latin typeface="Arial"/>
                <a:cs typeface="Arial"/>
              </a:rPr>
              <a:t> </a:t>
            </a:r>
            <a:r>
              <a:rPr lang="en-US" altLang="zh-CN" sz="1600" b="1">
                <a:solidFill>
                  <a:schemeClr val="accent3"/>
                </a:solidFill>
                <a:latin typeface="Arial"/>
                <a:cs typeface="Arial"/>
              </a:rPr>
              <a:t>now</a:t>
            </a:r>
            <a:r>
              <a:rPr lang="en-US" altLang="zh-CN" sz="1600">
                <a:latin typeface="Arial"/>
                <a:cs typeface="Arial"/>
              </a:rPr>
              <a:t>:</a:t>
            </a:r>
            <a:endParaRPr lang="en-US" sz="1600">
              <a:latin typeface="Arial"/>
              <a:cs typeface="Arial"/>
            </a:endParaRPr>
          </a:p>
          <a:p>
            <a:pPr marL="0" indent="0">
              <a:spcBef>
                <a:spcPts val="0"/>
              </a:spcBef>
              <a:buNone/>
            </a:pPr>
            <a:endParaRPr lang="en-US" sz="1600">
              <a:latin typeface="Arial"/>
              <a:cs typeface="Arial"/>
            </a:endParaRPr>
          </a:p>
          <a:p>
            <a:pPr marL="452120" indent="-285750">
              <a:spcBef>
                <a:spcPts val="0"/>
              </a:spcBef>
              <a:spcAft>
                <a:spcPts val="600"/>
              </a:spcAft>
              <a:buClr>
                <a:srgbClr val="0077C8"/>
              </a:buClr>
              <a:buSzPts val="1000"/>
              <a:tabLst>
                <a:tab pos="228600" algn="l"/>
              </a:tabLst>
            </a:pPr>
            <a:r>
              <a:rPr lang="en-US" sz="1600" b="1">
                <a:latin typeface="Arial"/>
                <a:ea typeface="Times New Roman" panose="02020603050405020304" pitchFamily="18" charset="0"/>
                <a:cs typeface="Arial"/>
              </a:rPr>
              <a:t>AP digital testing overview video</a:t>
            </a:r>
            <a:r>
              <a:rPr lang="en-US" sz="1600">
                <a:latin typeface="Arial"/>
                <a:ea typeface="Times New Roman" panose="02020603050405020304" pitchFamily="18" charset="0"/>
                <a:cs typeface="Arial"/>
              </a:rPr>
              <a:t>: This short video gives students a basic understanding of digital AP Exams</a:t>
            </a:r>
            <a:r>
              <a:rPr lang="en-US" sz="1600">
                <a:solidFill>
                  <a:srgbClr val="1E1E1E"/>
                </a:solidFill>
                <a:latin typeface="Arial"/>
                <a:ea typeface="Times New Roman" panose="02020603050405020304" pitchFamily="18" charset="0"/>
                <a:cs typeface="Arial"/>
              </a:rPr>
              <a:t>. </a:t>
            </a:r>
            <a:endParaRPr lang="en-US" sz="1600">
              <a:solidFill>
                <a:srgbClr val="1E1E1E"/>
              </a:solidFill>
              <a:ea typeface="Times New Roman" panose="02020603050405020304" pitchFamily="18" charset="0"/>
            </a:endParaRPr>
          </a:p>
          <a:p>
            <a:pPr marL="452120" indent="-285750">
              <a:spcBef>
                <a:spcPts val="0"/>
              </a:spcBef>
              <a:spcAft>
                <a:spcPts val="600"/>
              </a:spcAft>
              <a:buClr>
                <a:srgbClr val="0077C8"/>
              </a:buClr>
              <a:buSzPts val="1000"/>
              <a:tabLst>
                <a:tab pos="228600" algn="l"/>
              </a:tabLst>
            </a:pPr>
            <a:r>
              <a:rPr lang="en-US" sz="1600" b="1">
                <a:latin typeface="Arial"/>
                <a:ea typeface="Times New Roman" panose="02020603050405020304" pitchFamily="18" charset="0"/>
                <a:cs typeface="Arial"/>
              </a:rPr>
              <a:t>AP Central / AP Student</a:t>
            </a:r>
            <a:r>
              <a:rPr lang="en-US" sz="1600">
                <a:solidFill>
                  <a:srgbClr val="1E1E1E"/>
                </a:solidFill>
                <a:latin typeface="Arial"/>
                <a:ea typeface="Times New Roman" panose="02020603050405020304" pitchFamily="18" charset="0"/>
                <a:cs typeface="Arial"/>
              </a:rPr>
              <a:t>: Find links to the exam schedule, all digital testing resources, answers to frequently asked questions, and more.</a:t>
            </a:r>
          </a:p>
          <a:p>
            <a:pPr marL="452120" indent="-285750">
              <a:spcBef>
                <a:spcPts val="0"/>
              </a:spcBef>
              <a:spcAft>
                <a:spcPts val="600"/>
              </a:spcAft>
              <a:buClr>
                <a:srgbClr val="0077C8"/>
              </a:buClr>
              <a:buSzPts val="1000"/>
              <a:tabLst>
                <a:tab pos="228600" algn="l"/>
              </a:tabLst>
            </a:pPr>
            <a:endParaRPr lang="en-US" sz="1600">
              <a:solidFill>
                <a:srgbClr val="1E1E1E"/>
              </a:solidFill>
              <a:latin typeface="Arial"/>
              <a:ea typeface="Times New Roman" panose="02020603050405020304" pitchFamily="18" charset="0"/>
              <a:cs typeface="Arial"/>
            </a:endParaRPr>
          </a:p>
          <a:p>
            <a:pPr marL="0" indent="0">
              <a:spcBef>
                <a:spcPts val="0"/>
              </a:spcBef>
              <a:buNone/>
            </a:pPr>
            <a:r>
              <a:rPr lang="en-US" altLang="zh-CN" sz="1600">
                <a:latin typeface="Arial"/>
                <a:cs typeface="Arial"/>
              </a:rPr>
              <a:t>Available</a:t>
            </a:r>
            <a:r>
              <a:rPr lang="en-US" sz="1600">
                <a:latin typeface="Arial"/>
                <a:cs typeface="Arial"/>
              </a:rPr>
              <a:t> </a:t>
            </a:r>
            <a:r>
              <a:rPr lang="en-US" altLang="zh-CN" sz="1600">
                <a:latin typeface="Arial"/>
                <a:cs typeface="Arial"/>
              </a:rPr>
              <a:t>in </a:t>
            </a:r>
            <a:r>
              <a:rPr lang="en-US" altLang="zh-CN" sz="1600" b="1">
                <a:solidFill>
                  <a:schemeClr val="accent3"/>
                </a:solidFill>
                <a:latin typeface="Arial"/>
                <a:cs typeface="Arial"/>
              </a:rPr>
              <a:t>late-</a:t>
            </a:r>
            <a:r>
              <a:rPr lang="en-US" sz="1600" b="1">
                <a:solidFill>
                  <a:schemeClr val="accent3"/>
                </a:solidFill>
                <a:latin typeface="Arial"/>
                <a:cs typeface="Arial"/>
              </a:rPr>
              <a:t>March</a:t>
            </a:r>
            <a:r>
              <a:rPr lang="en-US" sz="1600">
                <a:latin typeface="Arial"/>
                <a:cs typeface="Arial"/>
              </a:rPr>
              <a:t>:</a:t>
            </a:r>
          </a:p>
          <a:p>
            <a:pPr marL="0" indent="0">
              <a:spcBef>
                <a:spcPts val="0"/>
              </a:spcBef>
              <a:buNone/>
            </a:pPr>
            <a:endParaRPr lang="en-US" sz="1600">
              <a:latin typeface="Arial"/>
              <a:cs typeface="Arial"/>
            </a:endParaRPr>
          </a:p>
          <a:p>
            <a:pPr marL="452120" indent="-285750">
              <a:spcBef>
                <a:spcPts val="0"/>
              </a:spcBef>
              <a:spcAft>
                <a:spcPts val="600"/>
              </a:spcAft>
              <a:buClr>
                <a:srgbClr val="0077C8"/>
              </a:buClr>
              <a:buSzPts val="1000"/>
              <a:tabLst>
                <a:tab pos="228600" algn="l"/>
              </a:tabLst>
            </a:pPr>
            <a:r>
              <a:rPr lang="en-US" sz="1600" b="1">
                <a:solidFill>
                  <a:srgbClr val="1E1E1E"/>
                </a:solidFill>
                <a:latin typeface="Arial"/>
                <a:ea typeface="Times New Roman" panose="02020603050405020304" pitchFamily="18" charset="0"/>
                <a:cs typeface="Arial"/>
              </a:rPr>
              <a:t>AP digital testing slideshow</a:t>
            </a:r>
            <a:r>
              <a:rPr lang="en-US" sz="1600">
                <a:solidFill>
                  <a:srgbClr val="1E1E1E"/>
                </a:solidFill>
                <a:latin typeface="Arial"/>
                <a:ea typeface="Times New Roman" panose="02020603050405020304" pitchFamily="18" charset="0"/>
                <a:cs typeface="Arial"/>
              </a:rPr>
              <a:t>: Explore features of the digital testing application, learn how to get your device ready, and see how exam questions will be displayed.</a:t>
            </a:r>
          </a:p>
          <a:p>
            <a:pPr marL="452120" indent="-285750">
              <a:spcBef>
                <a:spcPts val="0"/>
              </a:spcBef>
              <a:spcAft>
                <a:spcPts val="600"/>
              </a:spcAft>
              <a:buClr>
                <a:srgbClr val="0077C8"/>
              </a:buClr>
              <a:buSzPts val="1000"/>
              <a:tabLst>
                <a:tab pos="228600" algn="l"/>
              </a:tabLst>
            </a:pPr>
            <a:endParaRPr lang="en-US" sz="1600">
              <a:solidFill>
                <a:srgbClr val="1E1E1E"/>
              </a:solidFill>
              <a:latin typeface="Arial"/>
              <a:ea typeface="Times New Roman" panose="02020603050405020304" pitchFamily="18" charset="0"/>
              <a:cs typeface="Arial"/>
            </a:endParaRPr>
          </a:p>
          <a:p>
            <a:pPr marL="0" marR="0" lvl="0" indent="0">
              <a:spcBef>
                <a:spcPts val="0"/>
              </a:spcBef>
              <a:spcAft>
                <a:spcPts val="0"/>
              </a:spcAft>
              <a:buClr>
                <a:srgbClr val="0077C8"/>
              </a:buClr>
              <a:buSzPts val="1000"/>
              <a:buNone/>
              <a:tabLst>
                <a:tab pos="228600" algn="l"/>
              </a:tabLst>
            </a:pPr>
            <a:r>
              <a:rPr lang="en-US" sz="1600">
                <a:solidFill>
                  <a:srgbClr val="1E1E1E"/>
                </a:solidFill>
                <a:latin typeface="Arial"/>
                <a:ea typeface="Times New Roman" panose="02020603050405020304" pitchFamily="18" charset="0"/>
                <a:cs typeface="Arial"/>
              </a:rPr>
              <a:t>Available beginning in </a:t>
            </a:r>
            <a:r>
              <a:rPr lang="en-US" sz="1600" b="1">
                <a:solidFill>
                  <a:schemeClr val="accent3"/>
                </a:solidFill>
                <a:latin typeface="Arial"/>
                <a:ea typeface="Times New Roman" panose="02020603050405020304" pitchFamily="18" charset="0"/>
                <a:cs typeface="Arial"/>
              </a:rPr>
              <a:t>April</a:t>
            </a:r>
            <a:r>
              <a:rPr lang="en-US" sz="1600">
                <a:solidFill>
                  <a:srgbClr val="1E1E1E"/>
                </a:solidFill>
                <a:latin typeface="Arial"/>
                <a:ea typeface="Times New Roman" panose="02020603050405020304" pitchFamily="18" charset="0"/>
                <a:cs typeface="Arial"/>
              </a:rPr>
              <a:t>:</a:t>
            </a:r>
          </a:p>
          <a:p>
            <a:pPr marL="396875" indent="-285750">
              <a:spcBef>
                <a:spcPts val="0"/>
              </a:spcBef>
              <a:spcAft>
                <a:spcPts val="0"/>
              </a:spcAft>
              <a:buClr>
                <a:srgbClr val="0077C8"/>
              </a:buClr>
              <a:buSzPts val="1000"/>
              <a:tabLst>
                <a:tab pos="406400" algn="l"/>
              </a:tabLst>
            </a:pPr>
            <a:endParaRPr lang="en-US" sz="1600" b="1">
              <a:solidFill>
                <a:srgbClr val="1E1E1E"/>
              </a:solidFill>
              <a:latin typeface="Arial"/>
              <a:ea typeface="Times New Roman" panose="02020603050405020304" pitchFamily="18" charset="0"/>
              <a:cs typeface="Arial"/>
            </a:endParaRPr>
          </a:p>
          <a:p>
            <a:pPr marL="396875" indent="-285750">
              <a:spcBef>
                <a:spcPts val="0"/>
              </a:spcBef>
              <a:spcAft>
                <a:spcPts val="0"/>
              </a:spcAft>
              <a:buClr>
                <a:srgbClr val="0077C8"/>
              </a:buClr>
              <a:buSzPts val="1000"/>
              <a:tabLst>
                <a:tab pos="406400" algn="l"/>
              </a:tabLst>
            </a:pPr>
            <a:r>
              <a:rPr lang="en-US" sz="1600" b="1">
                <a:solidFill>
                  <a:srgbClr val="1E1E1E"/>
                </a:solidFill>
                <a:latin typeface="Arial"/>
                <a:ea typeface="Times New Roman" panose="02020603050405020304" pitchFamily="18" charset="0"/>
                <a:cs typeface="Arial"/>
              </a:rPr>
              <a:t>2021 Digital AP Exams Application: </a:t>
            </a:r>
            <a:r>
              <a:rPr lang="en-US" sz="1600">
                <a:solidFill>
                  <a:srgbClr val="1E1E1E"/>
                </a:solidFill>
                <a:latin typeface="Arial"/>
                <a:ea typeface="Times New Roman" panose="02020603050405020304" pitchFamily="18" charset="0"/>
                <a:cs typeface="Arial"/>
              </a:rPr>
              <a:t>AP students and teachers can download the application and practice answering multiple-choice and/or free-response questions. </a:t>
            </a:r>
            <a:r>
              <a:rPr lang="en-US" sz="1600">
                <a:latin typeface="Arial"/>
                <a:ea typeface="Times New Roman" panose="02020603050405020304" pitchFamily="18" charset="0"/>
                <a:cs typeface="Arial"/>
              </a:rPr>
              <a:t>They'll</a:t>
            </a:r>
            <a:r>
              <a:rPr lang="en-US" sz="1600">
                <a:solidFill>
                  <a:srgbClr val="FF0000"/>
                </a:solidFill>
                <a:latin typeface="Arial"/>
                <a:ea typeface="Times New Roman" panose="02020603050405020304" pitchFamily="18" charset="0"/>
                <a:cs typeface="Arial"/>
              </a:rPr>
              <a:t> </a:t>
            </a:r>
            <a:r>
              <a:rPr lang="en-US" sz="1600">
                <a:solidFill>
                  <a:srgbClr val="1E1E1E"/>
                </a:solidFill>
                <a:latin typeface="Arial"/>
                <a:ea typeface="Times New Roman" panose="02020603050405020304" pitchFamily="18" charset="0"/>
                <a:cs typeface="Arial"/>
              </a:rPr>
              <a:t>receive instructions April 8.</a:t>
            </a:r>
          </a:p>
          <a:p>
            <a:pPr marL="396875" indent="-285750">
              <a:spcBef>
                <a:spcPts val="900"/>
              </a:spcBef>
              <a:spcAft>
                <a:spcPts val="600"/>
              </a:spcAft>
              <a:buClr>
                <a:srgbClr val="0077C8"/>
              </a:buClr>
              <a:buSzPts val="1000"/>
              <a:tabLst>
                <a:tab pos="406400" algn="l"/>
              </a:tabLst>
            </a:pPr>
            <a:r>
              <a:rPr lang="en-US" sz="1600" b="1">
                <a:solidFill>
                  <a:srgbClr val="1E1E1E"/>
                </a:solidFill>
                <a:latin typeface="Arial"/>
                <a:ea typeface="Times New Roman" panose="02020603050405020304" pitchFamily="18" charset="0"/>
                <a:cs typeface="Arial"/>
              </a:rPr>
              <a:t>Digital Exam Readiness Dashboard: </a:t>
            </a:r>
            <a:r>
              <a:rPr lang="en-US" sz="1600">
                <a:solidFill>
                  <a:srgbClr val="1E1E1E"/>
                </a:solidFill>
                <a:latin typeface="Arial"/>
                <a:ea typeface="Times New Roman" panose="02020603050405020304" pitchFamily="18" charset="0"/>
                <a:cs typeface="Arial"/>
              </a:rPr>
              <a:t>E</a:t>
            </a:r>
            <a:r>
              <a:rPr lang="en-US" sz="1600" spc="0">
                <a:latin typeface="Arial"/>
                <a:ea typeface="Calibri" panose="020F0502020204030204" pitchFamily="34" charset="0"/>
                <a:cs typeface="Arial"/>
              </a:rPr>
              <a:t>ducators will have access to a dashboard that helps them track their students’ progress in preparing for and completing digital exams. </a:t>
            </a:r>
            <a:endParaRPr lang="en-US" sz="1600">
              <a:solidFill>
                <a:srgbClr val="1E1E1E"/>
              </a:solidFill>
              <a:latin typeface="Arial"/>
              <a:ea typeface="Times New Roman" panose="02020603050405020304" pitchFamily="18" charset="0"/>
              <a:cs typeface="Arial"/>
            </a:endParaRPr>
          </a:p>
          <a:p>
            <a:pPr marL="571500" marR="0" lvl="0" indent="-342900">
              <a:spcBef>
                <a:spcPts val="900"/>
              </a:spcBef>
              <a:spcAft>
                <a:spcPts val="600"/>
              </a:spcAft>
              <a:buClr>
                <a:srgbClr val="0077C8"/>
              </a:buClr>
              <a:buSzPts val="1000"/>
              <a:buFont typeface="Wingdings" panose="05000000000000000000" pitchFamily="2" charset="2"/>
              <a:buChar char=""/>
              <a:tabLst>
                <a:tab pos="520700" algn="l"/>
              </a:tabLst>
            </a:pPr>
            <a:endParaRPr lang="en-US" sz="1600">
              <a:solidFill>
                <a:srgbClr val="1E1E1E"/>
              </a:solidFill>
              <a:effectLst/>
              <a:ea typeface="Times New Roman" panose="02020603050405020304" pitchFamily="18" charset="0"/>
            </a:endParaRPr>
          </a:p>
        </p:txBody>
      </p:sp>
      <p:sp>
        <p:nvSpPr>
          <p:cNvPr id="8" name="Subtitle 1">
            <a:extLst>
              <a:ext uri="{FF2B5EF4-FFF2-40B4-BE49-F238E27FC236}">
                <a16:creationId xmlns:a16="http://schemas.microsoft.com/office/drawing/2014/main" id="{8442DA54-AE1B-4249-9763-99E672A4878D}"/>
              </a:ext>
            </a:extLst>
          </p:cNvPr>
          <p:cNvSpPr>
            <a:spLocks noGrp="1"/>
          </p:cNvSpPr>
          <p:nvPr>
            <p:ph type="subTitle" idx="1"/>
          </p:nvPr>
        </p:nvSpPr>
        <p:spPr>
          <a:xfrm>
            <a:off x="2117661" y="991044"/>
            <a:ext cx="6511242" cy="534662"/>
          </a:xfrm>
        </p:spPr>
        <p:txBody>
          <a:bodyPr/>
          <a:lstStyle/>
          <a:p>
            <a:r>
              <a:rPr lang="en-US" altLang="zh-CN" sz="1800">
                <a:latin typeface="Arial" panose="020B0604020202020204" pitchFamily="34" charset="0"/>
              </a:rPr>
              <a:t>Preparing for Digital AP Exams</a:t>
            </a:r>
          </a:p>
        </p:txBody>
      </p:sp>
      <p:sp>
        <p:nvSpPr>
          <p:cNvPr id="11" name="Title 3">
            <a:extLst>
              <a:ext uri="{FF2B5EF4-FFF2-40B4-BE49-F238E27FC236}">
                <a16:creationId xmlns:a16="http://schemas.microsoft.com/office/drawing/2014/main" id="{53CEE5C8-1708-4C49-82D5-22F9A9DE5E9D}"/>
              </a:ext>
            </a:extLst>
          </p:cNvPr>
          <p:cNvSpPr txBox="1">
            <a:spLocks/>
          </p:cNvSpPr>
          <p:nvPr/>
        </p:nvSpPr>
        <p:spPr bwMode="gray">
          <a:xfrm>
            <a:off x="2117661" y="538395"/>
            <a:ext cx="8665568" cy="413174"/>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a:lstStyle>
          <a:p>
            <a:r>
              <a:rPr lang="en-US" sz="3000"/>
              <a:t>Resources for AP Teachers and Students</a:t>
            </a:r>
          </a:p>
        </p:txBody>
      </p:sp>
      <p:grpSp>
        <p:nvGrpSpPr>
          <p:cNvPr id="9" name="Group 8">
            <a:extLst>
              <a:ext uri="{FF2B5EF4-FFF2-40B4-BE49-F238E27FC236}">
                <a16:creationId xmlns:a16="http://schemas.microsoft.com/office/drawing/2014/main" id="{1125EDED-9B1E-47E0-9AE2-D2BC80668CC0}"/>
              </a:ext>
            </a:extLst>
          </p:cNvPr>
          <p:cNvGrpSpPr/>
          <p:nvPr/>
        </p:nvGrpSpPr>
        <p:grpSpPr>
          <a:xfrm>
            <a:off x="6090125" y="6339309"/>
            <a:ext cx="1771448" cy="389160"/>
            <a:chOff x="5898491" y="6339309"/>
            <a:chExt cx="1771448" cy="389160"/>
          </a:xfrm>
        </p:grpSpPr>
        <p:sp>
          <p:nvSpPr>
            <p:cNvPr id="10" name="Rectangle 9">
              <a:extLst>
                <a:ext uri="{FF2B5EF4-FFF2-40B4-BE49-F238E27FC236}">
                  <a16:creationId xmlns:a16="http://schemas.microsoft.com/office/drawing/2014/main" id="{27BB06FD-E458-49BF-9F82-1C4D7684E0DF}"/>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3C7ABA61-B924-4560-8959-DDE0E77AC914}"/>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3" name="Picture 12">
              <a:extLst>
                <a:ext uri="{FF2B5EF4-FFF2-40B4-BE49-F238E27FC236}">
                  <a16:creationId xmlns:a16="http://schemas.microsoft.com/office/drawing/2014/main" id="{B93E24C2-6B10-4E7D-89B7-6FBF8CCF4393}"/>
                </a:ext>
              </a:extLst>
            </p:cNvPr>
            <p:cNvPicPr>
              <a:picLocks noChangeAspect="1"/>
            </p:cNvPicPr>
            <p:nvPr/>
          </p:nvPicPr>
          <p:blipFill>
            <a:blip r:embed="rId3"/>
            <a:stretch>
              <a:fillRect/>
            </a:stretch>
          </p:blipFill>
          <p:spPr>
            <a:xfrm>
              <a:off x="6002374" y="6403007"/>
              <a:ext cx="194107" cy="242634"/>
            </a:xfrm>
            <a:prstGeom prst="rect">
              <a:avLst/>
            </a:prstGeom>
          </p:spPr>
        </p:pic>
      </p:grpSp>
    </p:spTree>
    <p:extLst>
      <p:ext uri="{BB962C8B-B14F-4D97-AF65-F5344CB8AC3E}">
        <p14:creationId xmlns:p14="http://schemas.microsoft.com/office/powerpoint/2010/main" val="2490086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75572-3A3E-412F-A503-825285E8F3DE}"/>
              </a:ext>
            </a:extLst>
          </p:cNvPr>
          <p:cNvSpPr>
            <a:spLocks noGrp="1"/>
          </p:cNvSpPr>
          <p:nvPr>
            <p:ph type="body" sz="quarter" idx="10"/>
          </p:nvPr>
        </p:nvSpPr>
        <p:spPr>
          <a:xfrm>
            <a:off x="7415113" y="3419816"/>
            <a:ext cx="3790161" cy="1152510"/>
          </a:xfrm>
        </p:spPr>
        <p:txBody>
          <a:bodyPr>
            <a:noAutofit/>
          </a:bodyPr>
          <a:lstStyle/>
          <a:p>
            <a:pPr>
              <a:spcBef>
                <a:spcPts val="300"/>
              </a:spcBef>
            </a:pPr>
            <a:r>
              <a:rPr lang="en-US" sz="1600">
                <a:latin typeface="Arial"/>
                <a:cs typeface="Arial"/>
              </a:rPr>
              <a:t>Take a look at the new digital testing app that AP students will use to take this year’s exams.</a:t>
            </a:r>
          </a:p>
          <a:p>
            <a:pPr>
              <a:spcBef>
                <a:spcPts val="300"/>
              </a:spcBef>
            </a:pPr>
            <a:endParaRPr lang="en-US" sz="1600">
              <a:latin typeface="Arial"/>
              <a:cs typeface="Arial"/>
            </a:endParaRPr>
          </a:p>
          <a:p>
            <a:pPr>
              <a:spcBef>
                <a:spcPts val="300"/>
              </a:spcBef>
            </a:pPr>
            <a:r>
              <a:rPr lang="en-US" sz="1600">
                <a:latin typeface="Arial"/>
                <a:cs typeface="Arial"/>
              </a:rPr>
              <a:t>Share this video with your students to give them an overview of how they can use the new digital testing application.</a:t>
            </a:r>
            <a:endParaRPr lang="en-US" sz="1600"/>
          </a:p>
        </p:txBody>
      </p:sp>
      <p:sp>
        <p:nvSpPr>
          <p:cNvPr id="3" name="Subtitle 2">
            <a:extLst>
              <a:ext uri="{FF2B5EF4-FFF2-40B4-BE49-F238E27FC236}">
                <a16:creationId xmlns:a16="http://schemas.microsoft.com/office/drawing/2014/main" id="{87A6EBA4-F010-47D1-8977-77F1CBE0777C}"/>
              </a:ext>
            </a:extLst>
          </p:cNvPr>
          <p:cNvSpPr>
            <a:spLocks noGrp="1"/>
          </p:cNvSpPr>
          <p:nvPr>
            <p:ph type="subTitle" idx="1"/>
          </p:nvPr>
        </p:nvSpPr>
        <p:spPr>
          <a:xfrm>
            <a:off x="2117661" y="1078726"/>
            <a:ext cx="8201996" cy="534662"/>
          </a:xfrm>
        </p:spPr>
        <p:txBody>
          <a:bodyPr/>
          <a:lstStyle/>
          <a:p>
            <a:r>
              <a:rPr lang="en-US" sz="1800">
                <a:latin typeface="Arial" panose="020B0604020202020204" pitchFamily="34" charset="0"/>
              </a:rPr>
              <a:t>2021 Digital AP Exams Overview</a:t>
            </a:r>
          </a:p>
        </p:txBody>
      </p:sp>
      <p:sp>
        <p:nvSpPr>
          <p:cNvPr id="4" name="Title 3">
            <a:extLst>
              <a:ext uri="{FF2B5EF4-FFF2-40B4-BE49-F238E27FC236}">
                <a16:creationId xmlns:a16="http://schemas.microsoft.com/office/drawing/2014/main" id="{86CACCD0-B16A-4F41-AE17-A5AB937AD7B9}"/>
              </a:ext>
            </a:extLst>
          </p:cNvPr>
          <p:cNvSpPr>
            <a:spLocks noGrp="1"/>
          </p:cNvSpPr>
          <p:nvPr>
            <p:ph type="title"/>
          </p:nvPr>
        </p:nvSpPr>
        <p:spPr/>
        <p:txBody>
          <a:bodyPr/>
          <a:lstStyle/>
          <a:p>
            <a:r>
              <a:rPr lang="en-US" sz="3400">
                <a:latin typeface="Arial"/>
                <a:cs typeface="Arial"/>
              </a:rPr>
              <a:t>Introduce Students to the New App</a:t>
            </a:r>
          </a:p>
        </p:txBody>
      </p:sp>
      <p:pic>
        <p:nvPicPr>
          <p:cNvPr id="12" name="Picture 11">
            <a:extLst>
              <a:ext uri="{FF2B5EF4-FFF2-40B4-BE49-F238E27FC236}">
                <a16:creationId xmlns:a16="http://schemas.microsoft.com/office/drawing/2014/main" id="{337870F8-08B5-4FAD-83E3-BF8501B6ADAF}"/>
              </a:ext>
            </a:extLst>
          </p:cNvPr>
          <p:cNvPicPr>
            <a:picLocks noChangeAspect="1"/>
          </p:cNvPicPr>
          <p:nvPr/>
        </p:nvPicPr>
        <p:blipFill>
          <a:blip r:embed="rId3"/>
          <a:stretch>
            <a:fillRect/>
          </a:stretch>
        </p:blipFill>
        <p:spPr>
          <a:xfrm>
            <a:off x="10167974" y="5873236"/>
            <a:ext cx="194107" cy="242634"/>
          </a:xfrm>
          <a:prstGeom prst="rect">
            <a:avLst/>
          </a:prstGeom>
        </p:spPr>
      </p:pic>
      <p:pic>
        <p:nvPicPr>
          <p:cNvPr id="9" name="Picture 8">
            <a:hlinkClick r:id="rId4"/>
            <a:extLst>
              <a:ext uri="{FF2B5EF4-FFF2-40B4-BE49-F238E27FC236}">
                <a16:creationId xmlns:a16="http://schemas.microsoft.com/office/drawing/2014/main" id="{3BA2D463-D960-F642-90BD-F4A40CF678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7662" y="2060933"/>
            <a:ext cx="4831582" cy="2717765"/>
          </a:xfrm>
          <a:prstGeom prst="rect">
            <a:avLst/>
          </a:prstGeom>
          <a:ln>
            <a:solidFill>
              <a:schemeClr val="bg1">
                <a:lumMod val="90000"/>
              </a:schemeClr>
            </a:solidFill>
          </a:ln>
        </p:spPr>
      </p:pic>
      <p:grpSp>
        <p:nvGrpSpPr>
          <p:cNvPr id="11" name="Group 10">
            <a:extLst>
              <a:ext uri="{FF2B5EF4-FFF2-40B4-BE49-F238E27FC236}">
                <a16:creationId xmlns:a16="http://schemas.microsoft.com/office/drawing/2014/main" id="{8A348C3B-E120-470C-8100-A14DEF916A5C}"/>
              </a:ext>
            </a:extLst>
          </p:cNvPr>
          <p:cNvGrpSpPr/>
          <p:nvPr/>
        </p:nvGrpSpPr>
        <p:grpSpPr>
          <a:xfrm>
            <a:off x="6090125" y="6339309"/>
            <a:ext cx="1771448" cy="389160"/>
            <a:chOff x="5898491" y="6339309"/>
            <a:chExt cx="1771448" cy="389160"/>
          </a:xfrm>
        </p:grpSpPr>
        <p:sp>
          <p:nvSpPr>
            <p:cNvPr id="15" name="Rectangle 14">
              <a:extLst>
                <a:ext uri="{FF2B5EF4-FFF2-40B4-BE49-F238E27FC236}">
                  <a16:creationId xmlns:a16="http://schemas.microsoft.com/office/drawing/2014/main" id="{48EC65FB-0B53-4F3D-8C36-990E3610B634}"/>
                </a:ext>
              </a:extLst>
            </p:cNvPr>
            <p:cNvSpPr/>
            <p:nvPr/>
          </p:nvSpPr>
          <p:spPr>
            <a:xfrm>
              <a:off x="5898491" y="6339309"/>
              <a:ext cx="628345"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49C4AB79-95F5-4631-B2D3-FCFA5D9D4441}"/>
                </a:ext>
              </a:extLst>
            </p:cNvPr>
            <p:cNvSpPr/>
            <p:nvPr/>
          </p:nvSpPr>
          <p:spPr>
            <a:xfrm>
              <a:off x="6221685" y="6339309"/>
              <a:ext cx="1448254" cy="3891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defRPr/>
              </a:pPr>
              <a:r>
                <a:rPr kumimoji="0" lang="en-US" sz="800" b="1" i="0" u="none" strike="noStrike" kern="1200" cap="none" spc="0" normalizeH="0" baseline="0" noProof="0">
                  <a:ln>
                    <a:noFill/>
                  </a:ln>
                  <a:solidFill>
                    <a:srgbClr val="FFFFFF"/>
                  </a:solidFill>
                  <a:effectLst/>
                  <a:uLnTx/>
                  <a:uFillTx/>
                  <a:latin typeface="Arial"/>
                  <a:cs typeface="Arial"/>
                </a:rPr>
                <a:t>For instructions, see the</a:t>
              </a:r>
              <a:br>
                <a:rPr kumimoji="0" lang="en-US" sz="800" b="1" i="0" u="none" strike="noStrike" kern="1200" cap="none" spc="0" normalizeH="0" baseline="0" noProof="0">
                  <a:ln>
                    <a:noFill/>
                  </a:ln>
                  <a:solidFill>
                    <a:srgbClr val="FFFFFF"/>
                  </a:solidFill>
                  <a:effectLst/>
                  <a:uLnTx/>
                  <a:uFillTx/>
                  <a:latin typeface="Arial"/>
                  <a:cs typeface="Arial"/>
                </a:rPr>
              </a:br>
              <a:r>
                <a:rPr kumimoji="0" lang="en-US" sz="800" b="1" i="1" u="none" strike="noStrike" kern="1200" cap="none" spc="0" normalizeH="0" baseline="0" noProof="0">
                  <a:ln>
                    <a:noFill/>
                  </a:ln>
                  <a:solidFill>
                    <a:srgbClr val="FFFFFF"/>
                  </a:solidFill>
                  <a:effectLst/>
                  <a:uLnTx/>
                  <a:uFillTx/>
                  <a:latin typeface="Arial"/>
                  <a:cs typeface="Arial"/>
                </a:rPr>
                <a:t>AP Digital Testing Guide</a:t>
              </a:r>
              <a:r>
                <a:rPr kumimoji="0" lang="en-US" sz="800" b="1" i="0" u="none" strike="noStrike" kern="1200" cap="none" spc="0" normalizeH="0" baseline="0" noProof="0">
                  <a:ln>
                    <a:noFill/>
                  </a:ln>
                  <a:solidFill>
                    <a:srgbClr val="FFFFFF"/>
                  </a:solidFill>
                  <a:effectLst/>
                  <a:uLnTx/>
                  <a:uFillTx/>
                  <a:latin typeface="Arial"/>
                  <a:cs typeface="Arial"/>
                </a:rPr>
                <a:t>.</a:t>
              </a:r>
            </a:p>
          </p:txBody>
        </p:sp>
        <p:pic>
          <p:nvPicPr>
            <p:cNvPr id="19" name="Picture 18">
              <a:extLst>
                <a:ext uri="{FF2B5EF4-FFF2-40B4-BE49-F238E27FC236}">
                  <a16:creationId xmlns:a16="http://schemas.microsoft.com/office/drawing/2014/main" id="{2B7CB109-6B4F-4CA8-90EE-6A5191DF55DA}"/>
                </a:ext>
              </a:extLst>
            </p:cNvPr>
            <p:cNvPicPr>
              <a:picLocks noChangeAspect="1"/>
            </p:cNvPicPr>
            <p:nvPr/>
          </p:nvPicPr>
          <p:blipFill>
            <a:blip r:embed="rId3"/>
            <a:stretch>
              <a:fillRect/>
            </a:stretch>
          </p:blipFill>
          <p:spPr>
            <a:xfrm>
              <a:off x="6002374" y="6403007"/>
              <a:ext cx="194107" cy="242634"/>
            </a:xfrm>
            <a:prstGeom prst="rect">
              <a:avLst/>
            </a:prstGeom>
          </p:spPr>
        </p:pic>
      </p:grpSp>
      <p:sp>
        <p:nvSpPr>
          <p:cNvPr id="14" name="TextBox 13">
            <a:extLst>
              <a:ext uri="{FF2B5EF4-FFF2-40B4-BE49-F238E27FC236}">
                <a16:creationId xmlns:a16="http://schemas.microsoft.com/office/drawing/2014/main" id="{8F9E327F-3B26-7B46-B72A-1024D5CE7868}"/>
              </a:ext>
            </a:extLst>
          </p:cNvPr>
          <p:cNvSpPr txBox="1"/>
          <p:nvPr/>
        </p:nvSpPr>
        <p:spPr>
          <a:xfrm>
            <a:off x="8271808" y="2287597"/>
            <a:ext cx="3605062" cy="626701"/>
          </a:xfrm>
          <a:prstGeom prst="rect">
            <a:avLst/>
          </a:prstGeom>
          <a:noFill/>
        </p:spPr>
        <p:txBody>
          <a:bodyPr wrap="square" lIns="36000" tIns="36000" rIns="36000" bIns="36000" rtlCol="0" anchor="t">
            <a:spAutoFit/>
          </a:bodyPr>
          <a:lstStyle/>
          <a:p>
            <a:r>
              <a:rPr lang="en-US" b="1">
                <a:latin typeface="Arial" panose="020B0604020202020204" pitchFamily="34" charset="0"/>
                <a:cs typeface="Arial" panose="020B0604020202020204" pitchFamily="34" charset="0"/>
              </a:rPr>
              <a:t>Watch</a:t>
            </a:r>
            <a:endParaRPr lang="en-US" b="1" i="1">
              <a:latin typeface="Arial" panose="020B0604020202020204" pitchFamily="34" charset="0"/>
              <a:cs typeface="Arial" panose="020B0604020202020204" pitchFamily="34" charset="0"/>
            </a:endParaRPr>
          </a:p>
          <a:p>
            <a:r>
              <a:rPr lang="en-US" b="1" err="1">
                <a:solidFill>
                  <a:schemeClr val="accent3"/>
                </a:solidFill>
                <a:latin typeface="Arial" panose="020B0604020202020204" pitchFamily="34" charset="0"/>
                <a:cs typeface="Arial" panose="020B0604020202020204" pitchFamily="34" charset="0"/>
              </a:rPr>
              <a:t>youtu.be</a:t>
            </a:r>
            <a:r>
              <a:rPr lang="en-US" b="1">
                <a:solidFill>
                  <a:schemeClr val="accent3"/>
                </a:solidFill>
                <a:latin typeface="Arial" panose="020B0604020202020204" pitchFamily="34" charset="0"/>
                <a:cs typeface="Arial" panose="020B0604020202020204" pitchFamily="34" charset="0"/>
              </a:rPr>
              <a:t>/cUtHuYfPsFY</a:t>
            </a:r>
          </a:p>
        </p:txBody>
      </p:sp>
      <p:pic>
        <p:nvPicPr>
          <p:cNvPr id="13" name="Picture 12">
            <a:extLst>
              <a:ext uri="{FF2B5EF4-FFF2-40B4-BE49-F238E27FC236}">
                <a16:creationId xmlns:a16="http://schemas.microsoft.com/office/drawing/2014/main" id="{367361B5-1A1B-684F-AC25-07AA764F7302}"/>
              </a:ext>
            </a:extLst>
          </p:cNvPr>
          <p:cNvPicPr>
            <a:picLocks noChangeAspect="1"/>
          </p:cNvPicPr>
          <p:nvPr/>
        </p:nvPicPr>
        <p:blipFill>
          <a:blip r:embed="rId6">
            <a:alphaModFix/>
          </a:blip>
          <a:stretch>
            <a:fillRect/>
          </a:stretch>
        </p:blipFill>
        <p:spPr>
          <a:xfrm>
            <a:off x="7415113" y="2248123"/>
            <a:ext cx="705650" cy="705650"/>
          </a:xfrm>
          <a:prstGeom prst="rect">
            <a:avLst/>
          </a:prstGeom>
        </p:spPr>
      </p:pic>
    </p:spTree>
    <p:extLst>
      <p:ext uri="{BB962C8B-B14F-4D97-AF65-F5344CB8AC3E}">
        <p14:creationId xmlns:p14="http://schemas.microsoft.com/office/powerpoint/2010/main" val="3665619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8363-6002-2A48-8BFA-CD7AC5B67D81}"/>
              </a:ext>
            </a:extLst>
          </p:cNvPr>
          <p:cNvSpPr>
            <a:spLocks noGrp="1"/>
          </p:cNvSpPr>
          <p:nvPr>
            <p:ph type="ctrTitle"/>
          </p:nvPr>
        </p:nvSpPr>
        <p:spPr/>
        <p:txBody>
          <a:bodyPr/>
          <a:lstStyle/>
          <a:p>
            <a:r>
              <a:rPr lang="en-US"/>
              <a:t>Visit AP Central</a:t>
            </a:r>
            <a:r>
              <a:rPr lang="en-US" baseline="30000">
                <a:latin typeface="Roboto Slab" pitchFamily="2" charset="0"/>
                <a:ea typeface="Roboto Slab" pitchFamily="2" charset="0"/>
              </a:rPr>
              <a:t>®</a:t>
            </a:r>
            <a:r>
              <a:rPr lang="en-US"/>
              <a:t> for more information</a:t>
            </a:r>
          </a:p>
        </p:txBody>
      </p:sp>
      <p:sp>
        <p:nvSpPr>
          <p:cNvPr id="6" name="Title 1">
            <a:extLst>
              <a:ext uri="{FF2B5EF4-FFF2-40B4-BE49-F238E27FC236}">
                <a16:creationId xmlns:a16="http://schemas.microsoft.com/office/drawing/2014/main" id="{42D1CE38-EA34-0A4D-8584-0DB83FC3B7F1}"/>
              </a:ext>
            </a:extLst>
          </p:cNvPr>
          <p:cNvSpPr txBox="1">
            <a:spLocks/>
          </p:cNvSpPr>
          <p:nvPr/>
        </p:nvSpPr>
        <p:spPr bwMode="gray">
          <a:xfrm>
            <a:off x="0" y="372300"/>
            <a:ext cx="12191999" cy="413175"/>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Autofit/>
          </a:bodyPr>
          <a:lstStyle>
            <a:lvl1pPr algn="ctr" defTabSz="931678" rtl="0" eaLnBrk="1" latinLnBrk="0" hangingPunct="1">
              <a:spcBef>
                <a:spcPct val="0"/>
              </a:spcBef>
              <a:buNone/>
              <a:defRPr sz="5696" b="0" kern="1200">
                <a:solidFill>
                  <a:schemeClr val="accent2"/>
                </a:solidFill>
                <a:latin typeface="Arial" panose="020B0604020202020204" pitchFamily="34" charset="0"/>
                <a:ea typeface="+mj-ea"/>
                <a:cs typeface="Arial" panose="020B0604020202020204" pitchFamily="34" charset="0"/>
              </a:defRPr>
            </a:lvl1pPr>
          </a:lstStyle>
          <a:p>
            <a:r>
              <a:rPr lang="en-US" sz="3600"/>
              <a:t>Visit AP Central</a:t>
            </a:r>
            <a:r>
              <a:rPr lang="en-US" sz="3200" baseline="30000">
                <a:latin typeface="Roboto Slab" pitchFamily="2" charset="0"/>
                <a:ea typeface="Roboto Slab" pitchFamily="2" charset="0"/>
              </a:rPr>
              <a:t>®</a:t>
            </a:r>
            <a:r>
              <a:rPr lang="en-US" sz="3600"/>
              <a:t> for more information</a:t>
            </a:r>
          </a:p>
        </p:txBody>
      </p:sp>
      <p:sp>
        <p:nvSpPr>
          <p:cNvPr id="7" name="Subtitle 7">
            <a:extLst>
              <a:ext uri="{FF2B5EF4-FFF2-40B4-BE49-F238E27FC236}">
                <a16:creationId xmlns:a16="http://schemas.microsoft.com/office/drawing/2014/main" id="{D475BE48-2BDB-3F4D-8FB9-369D95DF59B1}"/>
              </a:ext>
            </a:extLst>
          </p:cNvPr>
          <p:cNvSpPr txBox="1">
            <a:spLocks/>
          </p:cNvSpPr>
          <p:nvPr/>
        </p:nvSpPr>
        <p:spPr>
          <a:xfrm>
            <a:off x="2200460" y="936688"/>
            <a:ext cx="7791078" cy="534662"/>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buNone/>
            </a:pPr>
            <a:r>
              <a:rPr lang="en-US" sz="1600" b="1" noProof="0">
                <a:solidFill>
                  <a:schemeClr val="accent2"/>
                </a:solidFill>
                <a:ea typeface="Roboto" panose="02000000000000000000" pitchFamily="2" charset="0"/>
              </a:rPr>
              <a:t>We’ll be updating the website with additional details as we have them.</a:t>
            </a:r>
          </a:p>
          <a:p>
            <a:pPr marL="0" indent="0" algn="ctr">
              <a:buNone/>
            </a:pPr>
            <a:endParaRPr lang="en-US" b="1">
              <a:solidFill>
                <a:schemeClr val="accent2"/>
              </a:solidFill>
            </a:endParaRPr>
          </a:p>
        </p:txBody>
      </p:sp>
      <p:sp>
        <p:nvSpPr>
          <p:cNvPr id="3" name="Rectangle 2">
            <a:extLst>
              <a:ext uri="{FF2B5EF4-FFF2-40B4-BE49-F238E27FC236}">
                <a16:creationId xmlns:a16="http://schemas.microsoft.com/office/drawing/2014/main" id="{C54FA31A-5B15-8A4D-9ECA-28FBB0DA4118}"/>
              </a:ext>
            </a:extLst>
          </p:cNvPr>
          <p:cNvSpPr/>
          <p:nvPr/>
        </p:nvSpPr>
        <p:spPr>
          <a:xfrm>
            <a:off x="4753706" y="5671624"/>
            <a:ext cx="2948356" cy="1084578"/>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TextBox 4">
            <a:extLst>
              <a:ext uri="{FF2B5EF4-FFF2-40B4-BE49-F238E27FC236}">
                <a16:creationId xmlns:a16="http://schemas.microsoft.com/office/drawing/2014/main" id="{F6C3710A-7305-4E1D-9E84-EBA10FE3D472}"/>
              </a:ext>
            </a:extLst>
          </p:cNvPr>
          <p:cNvSpPr txBox="1"/>
          <p:nvPr/>
        </p:nvSpPr>
        <p:spPr>
          <a:xfrm>
            <a:off x="1026413" y="6131575"/>
            <a:ext cx="10139172" cy="312265"/>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Arial"/>
                <a:cs typeface="Arial"/>
              </a:rPr>
              <a:t>For more about 2021 AP Exams</a:t>
            </a:r>
            <a:r>
              <a:rPr kumimoji="0" lang="en-US" sz="2000" b="0" i="0" u="none" strike="noStrike" kern="1200" cap="none" spc="0" normalizeH="0" baseline="0" noProof="0">
                <a:ln>
                  <a:noFill/>
                </a:ln>
                <a:solidFill>
                  <a:schemeClr val="tx2"/>
                </a:solidFill>
                <a:effectLst/>
                <a:uLnTx/>
                <a:uFillTx/>
                <a:latin typeface="Arial"/>
                <a:ea typeface="Roboto" panose="02000000000000000000" pitchFamily="2" charset="0"/>
                <a:cs typeface="Arial"/>
              </a:rPr>
              <a:t>, visit</a:t>
            </a:r>
            <a:r>
              <a:rPr lang="en-US" sz="2000">
                <a:solidFill>
                  <a:schemeClr val="tx2"/>
                </a:solidFill>
                <a:latin typeface="Arial"/>
                <a:ea typeface="Roboto" panose="02000000000000000000" pitchFamily="2" charset="0"/>
                <a:cs typeface="Arial"/>
              </a:rPr>
              <a:t>:</a:t>
            </a:r>
            <a:r>
              <a:rPr kumimoji="0" lang="en-US" sz="2000" b="0" i="0" u="none" strike="noStrike" kern="1200" cap="none" spc="0" normalizeH="0" baseline="0" noProof="0">
                <a:ln>
                  <a:noFill/>
                </a:ln>
                <a:solidFill>
                  <a:schemeClr val="tx2"/>
                </a:solidFill>
                <a:effectLst/>
                <a:uLnTx/>
                <a:uFillTx/>
                <a:latin typeface="Arial"/>
                <a:ea typeface="Roboto" panose="02000000000000000000" pitchFamily="2" charset="0"/>
                <a:cs typeface="Arial"/>
              </a:rPr>
              <a:t> </a:t>
            </a:r>
            <a:r>
              <a:rPr lang="en-US" sz="2000" b="1" i="0">
                <a:solidFill>
                  <a:schemeClr val="tx2"/>
                </a:solidFill>
                <a:effectLst/>
                <a:latin typeface="Arial"/>
                <a:cs typeface="Arial"/>
                <a:hlinkClick r:id="rId2">
                  <a:extLst>
                    <a:ext uri="{A12FA001-AC4F-418D-AE19-62706E023703}">
                      <ahyp:hlinkClr xmlns:ahyp="http://schemas.microsoft.com/office/drawing/2018/hyperlinkcolor" val="tx"/>
                    </a:ext>
                  </a:extLst>
                </a:hlinkClick>
              </a:rPr>
              <a:t>cb.org/ap2021</a:t>
            </a:r>
            <a:endParaRPr kumimoji="0" lang="en-US" sz="2000" b="1" i="0" u="none" strike="noStrike" kern="1200" cap="none" spc="0" normalizeH="0" baseline="0" noProof="0">
              <a:ln>
                <a:noFill/>
              </a:ln>
              <a:solidFill>
                <a:schemeClr val="tx2"/>
              </a:solidFill>
              <a:effectLst/>
              <a:uLnTx/>
              <a:uFillTx/>
              <a:latin typeface="Arial"/>
              <a:ea typeface="Roboto Slab" pitchFamily="2" charset="0"/>
              <a:cs typeface="Arial"/>
            </a:endParaRPr>
          </a:p>
        </p:txBody>
      </p:sp>
      <p:pic>
        <p:nvPicPr>
          <p:cNvPr id="4" name="Picture 5" descr="Graphical user interface, text, application&#10;&#10;Description automatically generated">
            <a:extLst>
              <a:ext uri="{FF2B5EF4-FFF2-40B4-BE49-F238E27FC236}">
                <a16:creationId xmlns:a16="http://schemas.microsoft.com/office/drawing/2014/main" id="{403D0410-7B32-4E5B-ACA0-7B3A8048083F}"/>
              </a:ext>
            </a:extLst>
          </p:cNvPr>
          <p:cNvPicPr>
            <a:picLocks noChangeAspect="1"/>
          </p:cNvPicPr>
          <p:nvPr/>
        </p:nvPicPr>
        <p:blipFill>
          <a:blip r:embed="rId3"/>
          <a:stretch>
            <a:fillRect/>
          </a:stretch>
        </p:blipFill>
        <p:spPr>
          <a:xfrm>
            <a:off x="3118055" y="1448842"/>
            <a:ext cx="5955889" cy="4472470"/>
          </a:xfrm>
          <a:prstGeom prst="rect">
            <a:avLst/>
          </a:prstGeom>
          <a:ln>
            <a:solidFill>
              <a:schemeClr val="bg1">
                <a:lumMod val="75000"/>
              </a:schemeClr>
            </a:solidFill>
          </a:ln>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4054104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6584E-13FE-5148-82FA-F46A187A8F26}"/>
              </a:ext>
            </a:extLst>
          </p:cNvPr>
          <p:cNvSpPr txBox="1"/>
          <p:nvPr/>
        </p:nvSpPr>
        <p:spPr>
          <a:xfrm>
            <a:off x="0" y="3021724"/>
            <a:ext cx="12192000" cy="688256"/>
          </a:xfrm>
          <a:prstGeom prst="rect">
            <a:avLst/>
          </a:prstGeom>
          <a:noFill/>
        </p:spPr>
        <p:txBody>
          <a:bodyPr wrap="square" lIns="36000" tIns="36000" rIns="36000" bIns="36000" rtlCol="0" anchor="t">
            <a:spAutoFit/>
          </a:bodyPr>
          <a:lstStyle/>
          <a:p>
            <a:pPr algn="ctr"/>
            <a:r>
              <a:rPr lang="en-US" sz="4000">
                <a:solidFill>
                  <a:schemeClr val="tx2"/>
                </a:solidFill>
                <a:latin typeface="Arial"/>
                <a:cs typeface="Arial"/>
              </a:rPr>
              <a:t>Thank you!</a:t>
            </a:r>
            <a:endParaRPr lang="en-US" sz="400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01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1888538"/>
            <a:ext cx="6560653" cy="1562871"/>
          </a:xfrm>
        </p:spPr>
        <p:txBody>
          <a:bodyPr/>
          <a:lstStyle/>
          <a:p>
            <a:r>
              <a:rPr lang="en-US" sz="6800">
                <a:latin typeface="Arial"/>
                <a:cs typeface="Arial"/>
              </a:rPr>
              <a:t>Introduction to the </a:t>
            </a:r>
            <a:r>
              <a:rPr lang="en-US" sz="6800" i="1">
                <a:latin typeface="Arial"/>
                <a:cs typeface="Arial"/>
              </a:rPr>
              <a:t>AP Digital Testing Guide</a:t>
            </a:r>
          </a:p>
        </p:txBody>
      </p:sp>
      <p:sp>
        <p:nvSpPr>
          <p:cNvPr id="7" name="Rectangle 6">
            <a:extLst>
              <a:ext uri="{FF2B5EF4-FFF2-40B4-BE49-F238E27FC236}">
                <a16:creationId xmlns:a16="http://schemas.microsoft.com/office/drawing/2014/main" id="{95F94BCC-3CFF-F148-83F4-1A6D7DB239DE}"/>
              </a:ext>
            </a:extLst>
          </p:cNvPr>
          <p:cNvSpPr/>
          <p:nvPr/>
        </p:nvSpPr>
        <p:spPr>
          <a:xfrm>
            <a:off x="-29029" y="524111"/>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119631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73B2E-E59D-4C66-8345-9ABD89633DED}"/>
              </a:ext>
            </a:extLst>
          </p:cNvPr>
          <p:cNvSpPr>
            <a:spLocks noGrp="1"/>
          </p:cNvSpPr>
          <p:nvPr>
            <p:ph type="title"/>
          </p:nvPr>
        </p:nvSpPr>
        <p:spPr/>
        <p:txBody>
          <a:bodyPr/>
          <a:lstStyle/>
          <a:p>
            <a:r>
              <a:rPr lang="en-US"/>
              <a:t>Information Release Schedule</a:t>
            </a:r>
          </a:p>
        </p:txBody>
      </p:sp>
      <p:sp>
        <p:nvSpPr>
          <p:cNvPr id="3" name="Subtitle 2">
            <a:extLst>
              <a:ext uri="{FF2B5EF4-FFF2-40B4-BE49-F238E27FC236}">
                <a16:creationId xmlns:a16="http://schemas.microsoft.com/office/drawing/2014/main" id="{69FC8C80-C3CB-416C-BEC7-0948541ABDE5}"/>
              </a:ext>
            </a:extLst>
          </p:cNvPr>
          <p:cNvSpPr>
            <a:spLocks noGrp="1"/>
          </p:cNvSpPr>
          <p:nvPr>
            <p:ph type="subTitle" idx="1"/>
          </p:nvPr>
        </p:nvSpPr>
        <p:spPr>
          <a:xfrm>
            <a:off x="356460" y="1078726"/>
            <a:ext cx="9512369" cy="534662"/>
          </a:xfrm>
        </p:spPr>
        <p:txBody>
          <a:bodyPr/>
          <a:lstStyle/>
          <a:p>
            <a:r>
              <a:rPr lang="en-US" sz="1800"/>
              <a:t>March 2 and April 8</a:t>
            </a:r>
          </a:p>
        </p:txBody>
      </p:sp>
      <p:pic>
        <p:nvPicPr>
          <p:cNvPr id="8" name="Picture 7" descr="Graphical user interface, application&#10;&#10;Description automatically generated">
            <a:extLst>
              <a:ext uri="{FF2B5EF4-FFF2-40B4-BE49-F238E27FC236}">
                <a16:creationId xmlns:a16="http://schemas.microsoft.com/office/drawing/2014/main" id="{AD379B2F-8A7B-DA4C-96A3-61E15D38F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917" y="2615848"/>
            <a:ext cx="2352537" cy="3063064"/>
          </a:xfrm>
          <a:prstGeom prst="rect">
            <a:avLst/>
          </a:prstGeom>
        </p:spPr>
      </p:pic>
      <p:sp>
        <p:nvSpPr>
          <p:cNvPr id="5" name="TextBox 4">
            <a:extLst>
              <a:ext uri="{FF2B5EF4-FFF2-40B4-BE49-F238E27FC236}">
                <a16:creationId xmlns:a16="http://schemas.microsoft.com/office/drawing/2014/main" id="{74937892-B8BA-4C9A-814C-B44EA1FD2A56}"/>
              </a:ext>
            </a:extLst>
          </p:cNvPr>
          <p:cNvSpPr txBox="1"/>
          <p:nvPr/>
        </p:nvSpPr>
        <p:spPr>
          <a:xfrm>
            <a:off x="2230244" y="1858714"/>
            <a:ext cx="2375210" cy="688256"/>
          </a:xfrm>
          <a:prstGeom prst="rect">
            <a:avLst/>
          </a:prstGeom>
          <a:noFill/>
        </p:spPr>
        <p:txBody>
          <a:bodyPr wrap="square" lIns="36000" tIns="36000" rIns="36000" bIns="36000" rtlCol="0">
            <a:spAutoFit/>
          </a:bodyPr>
          <a:lstStyle/>
          <a:p>
            <a:pPr algn="ctr"/>
            <a:r>
              <a:rPr lang="en-US" sz="2000" b="1">
                <a:latin typeface="Arial" panose="020B0604020202020204" pitchFamily="34" charset="0"/>
                <a:cs typeface="Arial" panose="020B0604020202020204" pitchFamily="34" charset="0"/>
              </a:rPr>
              <a:t>Initial Release </a:t>
            </a:r>
          </a:p>
          <a:p>
            <a:pPr algn="ctr"/>
            <a:r>
              <a:rPr lang="en-US" sz="2000">
                <a:latin typeface="Arial" panose="020B0604020202020204" pitchFamily="34" charset="0"/>
                <a:cs typeface="Arial" panose="020B0604020202020204" pitchFamily="34" charset="0"/>
              </a:rPr>
              <a:t>March 2</a:t>
            </a:r>
          </a:p>
        </p:txBody>
      </p:sp>
      <p:pic>
        <p:nvPicPr>
          <p:cNvPr id="12" name="Picture 11" descr="Graphical user interface, application&#10;&#10;Description automatically generated">
            <a:extLst>
              <a:ext uri="{FF2B5EF4-FFF2-40B4-BE49-F238E27FC236}">
                <a16:creationId xmlns:a16="http://schemas.microsoft.com/office/drawing/2014/main" id="{4822D87A-B3B8-480A-ADA8-8FC489D994A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575873" y="2615848"/>
            <a:ext cx="2352537" cy="3063064"/>
          </a:xfrm>
          <a:prstGeom prst="rect">
            <a:avLst/>
          </a:prstGeom>
        </p:spPr>
      </p:pic>
      <p:sp>
        <p:nvSpPr>
          <p:cNvPr id="13" name="TextBox 12">
            <a:extLst>
              <a:ext uri="{FF2B5EF4-FFF2-40B4-BE49-F238E27FC236}">
                <a16:creationId xmlns:a16="http://schemas.microsoft.com/office/drawing/2014/main" id="{D79E7DCA-B8EE-445C-BF14-C122576BA871}"/>
              </a:ext>
            </a:extLst>
          </p:cNvPr>
          <p:cNvSpPr txBox="1"/>
          <p:nvPr/>
        </p:nvSpPr>
        <p:spPr>
          <a:xfrm>
            <a:off x="6575873" y="1858714"/>
            <a:ext cx="2375210" cy="688256"/>
          </a:xfrm>
          <a:prstGeom prst="rect">
            <a:avLst/>
          </a:prstGeom>
          <a:noFill/>
        </p:spPr>
        <p:txBody>
          <a:bodyPr wrap="square" lIns="36000" tIns="36000" rIns="36000" bIns="36000" rtlCol="0">
            <a:spAutoFit/>
          </a:bodyPr>
          <a:lstStyle/>
          <a:p>
            <a:pPr algn="ctr"/>
            <a:r>
              <a:rPr lang="en-US" sz="2000" b="1">
                <a:latin typeface="Arial" panose="020B0604020202020204" pitchFamily="34" charset="0"/>
                <a:cs typeface="Arial" panose="020B0604020202020204" pitchFamily="34" charset="0"/>
              </a:rPr>
              <a:t>With More Details </a:t>
            </a:r>
          </a:p>
          <a:p>
            <a:pPr algn="ctr"/>
            <a:r>
              <a:rPr lang="en-US" sz="2000">
                <a:latin typeface="Arial" panose="020B0604020202020204" pitchFamily="34" charset="0"/>
                <a:cs typeface="Arial" panose="020B0604020202020204" pitchFamily="34" charset="0"/>
              </a:rPr>
              <a:t>April 8</a:t>
            </a:r>
          </a:p>
        </p:txBody>
      </p:sp>
      <p:sp>
        <p:nvSpPr>
          <p:cNvPr id="7" name="TextBox 6">
            <a:extLst>
              <a:ext uri="{FF2B5EF4-FFF2-40B4-BE49-F238E27FC236}">
                <a16:creationId xmlns:a16="http://schemas.microsoft.com/office/drawing/2014/main" id="{29AD58EE-F49A-7A49-AFE6-668C7345F273}"/>
              </a:ext>
            </a:extLst>
          </p:cNvPr>
          <p:cNvSpPr txBox="1"/>
          <p:nvPr/>
        </p:nvSpPr>
        <p:spPr>
          <a:xfrm rot="20349234">
            <a:off x="5877063" y="4060582"/>
            <a:ext cx="3772829" cy="380480"/>
          </a:xfrm>
          <a:prstGeom prst="rect">
            <a:avLst/>
          </a:prstGeom>
          <a:solidFill>
            <a:srgbClr val="FEDB00"/>
          </a:solidFill>
        </p:spPr>
        <p:txBody>
          <a:bodyPr wrap="square" lIns="36000" tIns="36000" rIns="36000" bIns="36000" rtlCol="0">
            <a:spAutoFit/>
          </a:bodyPr>
          <a:lstStyle/>
          <a:p>
            <a:pPr algn="ctr"/>
            <a:r>
              <a:rPr lang="en-US" sz="2000">
                <a:latin typeface="Arial" panose="020B0604020202020204" pitchFamily="34" charset="0"/>
                <a:cs typeface="Arial" panose="020B0604020202020204" pitchFamily="34" charset="0"/>
              </a:rPr>
              <a:t>Coming Soon!</a:t>
            </a:r>
          </a:p>
        </p:txBody>
      </p:sp>
    </p:spTree>
    <p:extLst>
      <p:ext uri="{BB962C8B-B14F-4D97-AF65-F5344CB8AC3E}">
        <p14:creationId xmlns:p14="http://schemas.microsoft.com/office/powerpoint/2010/main" val="363154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8E711D-E727-4588-BD05-DE68D8EFB633}"/>
              </a:ext>
            </a:extLst>
          </p:cNvPr>
          <p:cNvSpPr/>
          <p:nvPr/>
        </p:nvSpPr>
        <p:spPr>
          <a:xfrm>
            <a:off x="10570651" y="0"/>
            <a:ext cx="1543292" cy="142368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4" name="Rectangle 3">
            <a:extLst>
              <a:ext uri="{FF2B5EF4-FFF2-40B4-BE49-F238E27FC236}">
                <a16:creationId xmlns:a16="http://schemas.microsoft.com/office/drawing/2014/main" id="{B4363168-C227-4EFC-9627-98EB6F027418}"/>
              </a:ext>
            </a:extLst>
          </p:cNvPr>
          <p:cNvSpPr/>
          <p:nvPr/>
        </p:nvSpPr>
        <p:spPr>
          <a:xfrm>
            <a:off x="3099618" y="526820"/>
            <a:ext cx="8657863" cy="5688785"/>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3D80C301-B96A-4C95-A413-B3C02130F255}"/>
              </a:ext>
            </a:extLst>
          </p:cNvPr>
          <p:cNvSpPr>
            <a:spLocks noGrp="1"/>
          </p:cNvSpPr>
          <p:nvPr>
            <p:ph type="title"/>
          </p:nvPr>
        </p:nvSpPr>
        <p:spPr>
          <a:xfrm>
            <a:off x="356461" y="538395"/>
            <a:ext cx="2768703" cy="526476"/>
          </a:xfrm>
        </p:spPr>
        <p:txBody>
          <a:bodyPr/>
          <a:lstStyle/>
          <a:p>
            <a:r>
              <a:rPr lang="en-US" sz="3000">
                <a:latin typeface="Arial"/>
                <a:cs typeface="Arial"/>
              </a:rPr>
              <a:t>Topics in the </a:t>
            </a:r>
            <a:r>
              <a:rPr lang="en-US" sz="3000" i="1">
                <a:latin typeface="Arial"/>
                <a:cs typeface="Arial"/>
              </a:rPr>
              <a:t>AP Digital Testing Guide</a:t>
            </a:r>
          </a:p>
        </p:txBody>
      </p:sp>
      <p:sp>
        <p:nvSpPr>
          <p:cNvPr id="9" name="Subtitle 8">
            <a:extLst>
              <a:ext uri="{FF2B5EF4-FFF2-40B4-BE49-F238E27FC236}">
                <a16:creationId xmlns:a16="http://schemas.microsoft.com/office/drawing/2014/main" id="{3338320B-5EF5-4D24-9E1C-6287F7908FB9}"/>
              </a:ext>
            </a:extLst>
          </p:cNvPr>
          <p:cNvSpPr>
            <a:spLocks noGrp="1"/>
          </p:cNvSpPr>
          <p:nvPr>
            <p:ph type="subTitle" idx="1"/>
          </p:nvPr>
        </p:nvSpPr>
        <p:spPr>
          <a:xfrm>
            <a:off x="356461" y="1970590"/>
            <a:ext cx="2479336" cy="876782"/>
          </a:xfrm>
        </p:spPr>
        <p:txBody>
          <a:bodyPr/>
          <a:lstStyle/>
          <a:p>
            <a:r>
              <a:rPr lang="en-US" sz="1800"/>
              <a:t>What’s in it?</a:t>
            </a:r>
          </a:p>
        </p:txBody>
      </p:sp>
      <p:sp>
        <p:nvSpPr>
          <p:cNvPr id="7" name="Rectangle 3">
            <a:extLst>
              <a:ext uri="{FF2B5EF4-FFF2-40B4-BE49-F238E27FC236}">
                <a16:creationId xmlns:a16="http://schemas.microsoft.com/office/drawing/2014/main" id="{EC8E68BD-D359-4C85-9E67-1396367E386F}"/>
              </a:ext>
            </a:extLst>
          </p:cNvPr>
          <p:cNvSpPr>
            <a:spLocks noChangeArrowheads="1"/>
          </p:cNvSpPr>
          <p:nvPr/>
        </p:nvSpPr>
        <p:spPr bwMode="auto">
          <a:xfrm>
            <a:off x="3099620" y="484501"/>
            <a:ext cx="7886627" cy="6169381"/>
          </a:xfrm>
          <a:prstGeom prst="rect">
            <a:avLst/>
          </a:prstGeom>
          <a:noFill/>
          <a:ln>
            <a:noFill/>
          </a:ln>
          <a:effectLst/>
        </p:spPr>
        <p:txBody>
          <a:bodyPr vert="horz" wrap="square" lIns="91440" tIns="45720" rIns="91440" bIns="45720" numCol="2" spcCol="91440" anchor="ctr" anchorCtr="0" compatLnSpc="1">
            <a:prstTxWarp prst="textNoShape">
              <a:avLst/>
            </a:prstTxWarp>
            <a:spAutoFit/>
          </a:bodyPr>
          <a:lstStyle>
            <a:lvl1pPr eaLnBrk="0" fontAlgn="base" hangingPunct="0">
              <a:spcBef>
                <a:spcPct val="0"/>
              </a:spcBef>
              <a:spcAft>
                <a:spcPct val="0"/>
              </a:spcAft>
              <a:tabLst>
                <a:tab pos="5708650" algn="r"/>
              </a:tabLst>
              <a:defRPr>
                <a:solidFill>
                  <a:schemeClr val="tx1"/>
                </a:solidFill>
                <a:latin typeface="Arial" panose="020B0604020202020204" pitchFamily="34" charset="0"/>
              </a:defRPr>
            </a:lvl1pPr>
            <a:lvl2pPr eaLnBrk="0" fontAlgn="base" hangingPunct="0">
              <a:spcBef>
                <a:spcPct val="0"/>
              </a:spcBef>
              <a:spcAft>
                <a:spcPct val="0"/>
              </a:spcAft>
              <a:tabLst>
                <a:tab pos="5708650" algn="r"/>
              </a:tabLst>
              <a:defRPr>
                <a:solidFill>
                  <a:schemeClr val="tx1"/>
                </a:solidFill>
                <a:latin typeface="Arial" panose="020B0604020202020204" pitchFamily="34" charset="0"/>
              </a:defRPr>
            </a:lvl2pPr>
            <a:lvl3pPr eaLnBrk="0" fontAlgn="base" hangingPunct="0">
              <a:spcBef>
                <a:spcPct val="0"/>
              </a:spcBef>
              <a:spcAft>
                <a:spcPct val="0"/>
              </a:spcAft>
              <a:tabLst>
                <a:tab pos="5708650" algn="r"/>
              </a:tabLst>
              <a:defRPr>
                <a:solidFill>
                  <a:schemeClr val="tx1"/>
                </a:solidFill>
                <a:latin typeface="Arial" panose="020B0604020202020204" pitchFamily="34" charset="0"/>
              </a:defRPr>
            </a:lvl3pPr>
            <a:lvl4pPr eaLnBrk="0" fontAlgn="base" hangingPunct="0">
              <a:spcBef>
                <a:spcPct val="0"/>
              </a:spcBef>
              <a:spcAft>
                <a:spcPct val="0"/>
              </a:spcAft>
              <a:tabLst>
                <a:tab pos="5708650" algn="r"/>
              </a:tabLst>
              <a:defRPr>
                <a:solidFill>
                  <a:schemeClr val="tx1"/>
                </a:solidFill>
                <a:latin typeface="Arial" panose="020B0604020202020204" pitchFamily="34" charset="0"/>
              </a:defRPr>
            </a:lvl4pPr>
            <a:lvl5pPr eaLnBrk="0" fontAlgn="base" hangingPunct="0">
              <a:spcBef>
                <a:spcPct val="0"/>
              </a:spcBef>
              <a:spcAft>
                <a:spcPct val="0"/>
              </a:spcAft>
              <a:tabLst>
                <a:tab pos="5708650" algn="r"/>
              </a:tabLst>
              <a:defRPr>
                <a:solidFill>
                  <a:schemeClr val="tx1"/>
                </a:solidFill>
                <a:latin typeface="Arial" panose="020B0604020202020204" pitchFamily="34" charset="0"/>
              </a:defRPr>
            </a:lvl5pPr>
            <a:lvl6pPr eaLnBrk="0" fontAlgn="base" hangingPunct="0">
              <a:spcBef>
                <a:spcPct val="0"/>
              </a:spcBef>
              <a:spcAft>
                <a:spcPct val="0"/>
              </a:spcAft>
              <a:tabLst>
                <a:tab pos="5708650" algn="r"/>
              </a:tabLst>
              <a:defRPr>
                <a:solidFill>
                  <a:schemeClr val="tx1"/>
                </a:solidFill>
                <a:latin typeface="Arial" panose="020B0604020202020204" pitchFamily="34" charset="0"/>
              </a:defRPr>
            </a:lvl6pPr>
            <a:lvl7pPr eaLnBrk="0" fontAlgn="base" hangingPunct="0">
              <a:spcBef>
                <a:spcPct val="0"/>
              </a:spcBef>
              <a:spcAft>
                <a:spcPct val="0"/>
              </a:spcAft>
              <a:tabLst>
                <a:tab pos="5708650" algn="r"/>
              </a:tabLst>
              <a:defRPr>
                <a:solidFill>
                  <a:schemeClr val="tx1"/>
                </a:solidFill>
                <a:latin typeface="Arial" panose="020B0604020202020204" pitchFamily="34" charset="0"/>
              </a:defRPr>
            </a:lvl7pPr>
            <a:lvl8pPr eaLnBrk="0" fontAlgn="base" hangingPunct="0">
              <a:spcBef>
                <a:spcPct val="0"/>
              </a:spcBef>
              <a:spcAft>
                <a:spcPct val="0"/>
              </a:spcAft>
              <a:tabLst>
                <a:tab pos="5708650" algn="r"/>
              </a:tabLst>
              <a:defRPr>
                <a:solidFill>
                  <a:schemeClr val="tx1"/>
                </a:solidFill>
                <a:latin typeface="Arial" panose="020B0604020202020204" pitchFamily="34" charset="0"/>
              </a:defRPr>
            </a:lvl8pPr>
            <a:lvl9pPr eaLnBrk="0" fontAlgn="base" hangingPunct="0">
              <a:spcBef>
                <a:spcPct val="0"/>
              </a:spcBef>
              <a:spcAft>
                <a:spcPct val="0"/>
              </a:spcAft>
              <a:tabLst>
                <a:tab pos="57086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r>
              <a:rPr kumimoji="0" lang="en-US" altLang="en-US"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Digital Testing Overview</a:t>
            </a:r>
            <a:endParaRPr kumimoji="0" lang="en-US" altLang="en-US" sz="1050" b="1"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Digital Testing Basics</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Security</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Calibri" panose="020F0502020204030204" pitchFamily="34" charset="0"/>
                <a:cs typeface="Arial"/>
              </a:rPr>
              <a:t>Comparing Digital and Paper and Pencil Exams</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Timeline</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Role of the AP Coordinator</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Role of </a:t>
            </a:r>
            <a:r>
              <a:rPr lang="en-US" altLang="en-US" sz="1050">
                <a:latin typeface="Arial"/>
                <a:ea typeface="Times New Roman" panose="02020603050405020304" pitchFamily="18" charset="0"/>
                <a:cs typeface="Arial"/>
              </a:rPr>
              <a:t>School</a:t>
            </a:r>
            <a:r>
              <a:rPr kumimoji="0" lang="en-US" altLang="en-US" sz="1050" b="0" i="0" u="none" strike="noStrike" kern="1200" cap="none" spc="0" normalizeH="0" baseline="0" noProof="0">
                <a:ln>
                  <a:noFill/>
                </a:ln>
                <a:effectLst/>
                <a:uLnTx/>
                <a:uFillTx/>
                <a:latin typeface="Arial"/>
                <a:ea typeface="Times New Roman" panose="02020603050405020304" pitchFamily="18" charset="0"/>
                <a:cs typeface="Arial"/>
              </a:rPr>
              <a:t> or </a:t>
            </a:r>
            <a:r>
              <a:rPr lang="en-US" altLang="en-US" sz="1050">
                <a:latin typeface="Arial"/>
                <a:ea typeface="Times New Roman" panose="02020603050405020304" pitchFamily="18" charset="0"/>
                <a:cs typeface="Arial"/>
              </a:rPr>
              <a:t>District</a:t>
            </a:r>
            <a:r>
              <a:rPr kumimoji="0" lang="en-US" altLang="en-US" sz="1050" b="0" i="0" u="none" strike="noStrike" kern="1200" cap="none" spc="0" normalizeH="0" baseline="0" noProof="0">
                <a:ln>
                  <a:noFill/>
                </a:ln>
                <a:effectLst/>
                <a:uLnTx/>
                <a:uFillTx/>
                <a:latin typeface="Arial"/>
                <a:ea typeface="Times New Roman" panose="02020603050405020304" pitchFamily="18" charset="0"/>
                <a:cs typeface="Arial"/>
              </a:rPr>
              <a:t> </a:t>
            </a:r>
            <a:r>
              <a:rPr lang="en-US" altLang="en-US" sz="1050">
                <a:latin typeface="Arial"/>
                <a:ea typeface="Times New Roman" panose="02020603050405020304" pitchFamily="18" charset="0"/>
                <a:cs typeface="Arial"/>
              </a:rPr>
              <a:t>Technology</a:t>
            </a:r>
            <a:r>
              <a:rPr kumimoji="0" lang="en-US" altLang="en-US" sz="1050" b="0" i="0" u="none" strike="noStrike" kern="1200" cap="none" spc="0" normalizeH="0" baseline="0" noProof="0">
                <a:ln>
                  <a:noFill/>
                </a:ln>
                <a:effectLst/>
                <a:uLnTx/>
                <a:uFillTx/>
                <a:latin typeface="Arial"/>
                <a:ea typeface="Times New Roman" panose="02020603050405020304" pitchFamily="18" charset="0"/>
                <a:cs typeface="Arial"/>
              </a:rPr>
              <a:t> </a:t>
            </a:r>
            <a:r>
              <a:rPr lang="en-US" altLang="en-US" sz="1050">
                <a:latin typeface="Arial"/>
                <a:ea typeface="Times New Roman" panose="02020603050405020304" pitchFamily="18" charset="0"/>
                <a:cs typeface="Arial"/>
              </a:rPr>
              <a:t>Staff</a:t>
            </a:r>
            <a:endParaRPr lang="en-US" altLang="en-US" sz="1050" b="0" i="0" u="none" strike="noStrike" kern="1200" cap="none" spc="0" normalizeH="0" baseline="0" noProof="0">
              <a:ln>
                <a:noFill/>
              </a:ln>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Digital Exam Schedule</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Digital Exam Start Times</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1"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Resources to Help Students and Educators Prepare for Digital Exams</a:t>
            </a:r>
            <a:endParaRPr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endParaRPr>
          </a:p>
          <a:p>
            <a:pPr marL="117475" marR="0" lvl="1" indent="-117475" algn="l" defTabSz="914400" rtl="0" eaLnBrk="0" fontAlgn="base" latinLnBrk="0" hangingPunct="0">
              <a:lnSpc>
                <a:spcPct val="100000"/>
              </a:lnSpc>
              <a:spcBef>
                <a:spcPct val="0"/>
              </a:spcBef>
              <a:spcAft>
                <a:spcPct val="0"/>
              </a:spcAft>
              <a:buClrTx/>
              <a:buSzTx/>
              <a:buFontTx/>
              <a:buNone/>
              <a:tabLst>
                <a:tab pos="5708650" algn="r"/>
              </a:tabLst>
              <a:defRPr/>
            </a:pPr>
            <a:r>
              <a:rPr kumimoji="0" lang="en-US" altLang="en-US"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Moving Students to a Later Testing Date</a:t>
            </a:r>
            <a:endParaRPr kumimoji="0" lang="en-US" altLang="en-US"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Deadlines to Switch a Student to a Later Exam Administration</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How to Switch a Student </a:t>
            </a:r>
            <a:r>
              <a:rPr kumimoji="0" lang="en-US" altLang="en-US" sz="1050" b="0" i="0" u="none" strike="noStrike" kern="1200" cap="none" spc="0" normalizeH="0" baseline="0" noProof="0">
                <a:ln>
                  <a:noFill/>
                </a:ln>
                <a:effectLst/>
                <a:uLnTx/>
                <a:uFillTx/>
                <a:latin typeface="Arial"/>
                <a:ea typeface="Times New Roman" panose="02020603050405020304" pitchFamily="18" charset="0"/>
                <a:cs typeface="Arial"/>
              </a:rPr>
              <a:t>to </a:t>
            </a:r>
            <a:r>
              <a:rPr lang="en-US" altLang="en-US" sz="1050">
                <a:latin typeface="Arial"/>
                <a:ea typeface="Times New Roman" panose="02020603050405020304" pitchFamily="18" charset="0"/>
                <a:cs typeface="Arial"/>
              </a:rPr>
              <a:t>a</a:t>
            </a:r>
            <a:r>
              <a:rPr kumimoji="0" lang="en-US" altLang="en-US" sz="1050" b="0" i="0" u="none" strike="noStrike" kern="1200" cap="none" spc="0" normalizeH="0" baseline="0" noProof="0">
                <a:ln>
                  <a:noFill/>
                </a:ln>
                <a:effectLst/>
                <a:uLnTx/>
                <a:uFillTx/>
                <a:latin typeface="Arial"/>
                <a:ea typeface="Times New Roman" panose="02020603050405020304" pitchFamily="18" charset="0"/>
                <a:cs typeface="Arial"/>
              </a:rPr>
              <a:t> Later </a:t>
            </a: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Administration</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Indicate Reason for Changing Exam Date</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tab pos="5708650" algn="r"/>
              </a:tabLst>
              <a:defRPr/>
            </a:pPr>
            <a:r>
              <a:rPr kumimoji="0" lang="en-US" altLang="en-US"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Confirming Accommodations for Digital Exams</a:t>
            </a:r>
            <a:endParaRPr kumimoji="0" lang="en-US" altLang="en-US" sz="1050" b="0" i="0" u="none" strike="noStrike" kern="1200" cap="none" spc="0" normalizeH="0" baseline="0" noProof="0">
              <a:ln>
                <a:noFill/>
              </a:ln>
              <a:solidFill>
                <a:srgbClr val="1E1E1E"/>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r>
              <a:rPr kumimoji="0" lang="en-US" altLang="en-US"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Technical Requirements</a:t>
            </a:r>
            <a:endParaRPr kumimoji="0" lang="en-US" altLang="en-US"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Testing Devices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Operating Systems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Hardware Considerations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Network Connectivity</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Downloading and Installing the Digital Testing App on School-Managed Devices</a:t>
            </a:r>
            <a:endParaRPr kumimoji="0" lang="en-US" altLang="ja-JP" sz="1050" b="0" i="0" u="none" strike="noStrike" kern="1200" cap="none" spc="0" normalizeH="0" baseline="0" noProof="0">
              <a:ln>
                <a:noFill/>
              </a:ln>
              <a:solidFill>
                <a:srgbClr val="C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r>
              <a:rPr kumimoji="0" lang="en-US" altLang="ja-JP"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Preparing for Digital AP Exams</a:t>
            </a:r>
            <a:endParaRPr kumimoji="0" lang="en-US" altLang="ja-JP"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Readiness Steps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Managing Student Readiness</a:t>
            </a:r>
            <a:r>
              <a:rPr lang="en-US" altLang="ja-JP" sz="1050">
                <a:solidFill>
                  <a:srgbClr val="1E1E1E"/>
                </a:solidFill>
                <a:latin typeface="Arial"/>
                <a:ea typeface="Times New Roman" panose="02020603050405020304" pitchFamily="18" charset="0"/>
                <a:cs typeface="Arial"/>
              </a:rPr>
              <a:t> and </a:t>
            </a: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Digital Makeup Requests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College Board Account</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Email Address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Day Checklist</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Preparing the Home Testing Environment</a:t>
            </a:r>
            <a:endParaRPr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endParaRPr lang="en-US" altLang="ja-JP" sz="1050">
              <a:solidFill>
                <a:srgbClr val="1E1E1E"/>
              </a:solidFill>
              <a:cs typeface="Arial" panose="020B0604020202020204" pitchFamily="34" charset="0"/>
            </a:endParaRPr>
          </a:p>
          <a:p>
            <a:pPr marL="117475" marR="0" lvl="0" algn="l" defTabSz="914400" rtl="0" eaLnBrk="0" fontAlgn="base" latinLnBrk="0" hangingPunct="0">
              <a:lnSpc>
                <a:spcPct val="100000"/>
              </a:lnSpc>
              <a:spcBef>
                <a:spcPct val="0"/>
              </a:spcBef>
              <a:spcAft>
                <a:spcPct val="0"/>
              </a:spcAft>
              <a:buClrTx/>
              <a:buSzTx/>
              <a:tabLst>
                <a:tab pos="5708650" algn="r"/>
              </a:tabLst>
              <a:defRPr/>
            </a:pPr>
            <a:endParaRPr kumimoji="0" lang="en-US" altLang="ja-JP" sz="105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endParaRPr lang="en-US" altLang="ja-JP" sz="1050" b="1">
              <a:solidFill>
                <a:srgbClr val="1E1E1E"/>
              </a:solidFill>
              <a:latin typeface="Arial"/>
              <a:ea typeface="Times New Roman" panose="02020603050405020304" pitchFamily="18"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endParaRPr lang="en-US" altLang="ja-JP" sz="1050" b="1">
              <a:solidFill>
                <a:srgbClr val="1E1E1E"/>
              </a:solidFill>
              <a:latin typeface="Arial"/>
              <a:ea typeface="Times New Roman" panose="02020603050405020304" pitchFamily="18"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5708650" algn="r"/>
              </a:tabLst>
              <a:defRPr/>
            </a:pPr>
            <a:r>
              <a:rPr kumimoji="0" lang="en-US" altLang="ja-JP"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Taking Digital AP Exams</a:t>
            </a:r>
            <a:endParaRPr kumimoji="0" lang="en-US" altLang="ja-JP"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Step 1: Download and Install the Digital Testing </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Application</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Step 2: Practice with Sample Questions in the Digital Testing Application</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lang="en-US" altLang="ja-JP" sz="1050">
                <a:solidFill>
                  <a:srgbClr val="1E1E1E"/>
                </a:solidFill>
                <a:latin typeface="Arial"/>
                <a:ea typeface="Times New Roman" panose="02020603050405020304" pitchFamily="18" charset="0"/>
                <a:cs typeface="Arial"/>
              </a:rPr>
              <a:t>Step 3: Complete Exam Setup</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Step 4: Check In to the Exam</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Tools and Features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Answering Multiple-Choice Questions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Break Between Sections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Answering Free-Response Questions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Answer Submission</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indent="-171450">
              <a:spcAft>
                <a:spcPts val="600"/>
              </a:spcAft>
              <a:buFont typeface="Arial" panose="020B0604020202020204" pitchFamily="34" charset="0"/>
              <a:buChar char="•"/>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Testing Issues</a:t>
            </a:r>
            <a:r>
              <a:rPr lang="en-US" altLang="ja-JP" sz="1050">
                <a:solidFill>
                  <a:srgbClr val="1E1E1E"/>
                </a:solidFill>
                <a:latin typeface="Arial"/>
                <a:ea typeface="Times New Roman" panose="02020603050405020304" pitchFamily="18" charset="0"/>
                <a:cs typeface="Arial"/>
              </a:rPr>
              <a:t> </a:t>
            </a:r>
            <a:endParaRPr lang="en-US" altLang="ja-JP" sz="1050" b="1">
              <a:solidFill>
                <a:srgbClr val="1E1E1E"/>
              </a:solidFill>
              <a:latin typeface="Arial"/>
              <a:ea typeface="Times New Roman" panose="02020603050405020304" pitchFamily="18" charset="0"/>
              <a:cs typeface="Arial"/>
            </a:endParaRPr>
          </a:p>
          <a:p>
            <a:pPr>
              <a:spcAft>
                <a:spcPts val="0"/>
              </a:spcAft>
              <a:defRPr/>
            </a:pPr>
            <a:r>
              <a:rPr kumimoji="0" lang="en-US" altLang="ja-JP"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Administering Digital AP </a:t>
            </a:r>
            <a:r>
              <a:rPr kumimoji="0" lang="en-US" altLang="ja-JP" sz="1050" b="1" i="0" u="none" strike="noStrike" kern="1200" cap="none" spc="0" normalizeH="0" baseline="0" noProof="0">
                <a:ln>
                  <a:noFill/>
                </a:ln>
                <a:effectLst/>
                <a:uLnTx/>
                <a:uFillTx/>
                <a:latin typeface="Arial"/>
                <a:ea typeface="Times New Roman" panose="02020603050405020304" pitchFamily="18" charset="0"/>
                <a:cs typeface="Arial"/>
              </a:rPr>
              <a:t>Exams I</a:t>
            </a:r>
            <a:r>
              <a:rPr lang="en-US" altLang="ja-JP" sz="1050" b="1">
                <a:latin typeface="Arial"/>
                <a:ea typeface="Times New Roman" panose="02020603050405020304" pitchFamily="18" charset="0"/>
                <a:cs typeface="Arial"/>
              </a:rPr>
              <a:t>n</a:t>
            </a:r>
            <a:r>
              <a:rPr kumimoji="0" lang="en-US" altLang="ja-JP" sz="1050" b="1" i="0" u="none" strike="noStrike" kern="1200" cap="none" spc="0" normalizeH="0" baseline="0" noProof="0">
                <a:ln>
                  <a:noFill/>
                </a:ln>
                <a:effectLst/>
                <a:uLnTx/>
                <a:uFillTx/>
                <a:latin typeface="Arial"/>
                <a:ea typeface="Times New Roman" panose="02020603050405020304" pitchFamily="18" charset="0"/>
                <a:cs typeface="Arial"/>
              </a:rPr>
              <a:t> </a:t>
            </a:r>
            <a:r>
              <a:rPr kumimoji="0" lang="en-US" altLang="ja-JP"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School</a:t>
            </a:r>
            <a:endParaRPr lang="en-US" altLang="ja-JP"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Policies and Procedures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Security</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Timing and Synchronous Start Times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Technology Staff</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lang="en-US" altLang="ja-JP" sz="1050">
                <a:solidFill>
                  <a:srgbClr val="1E1E1E"/>
                </a:solidFill>
                <a:latin typeface="Arial"/>
                <a:cs typeface="Arial"/>
              </a:rPr>
              <a:t>Proctors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Devices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Locations/Exam Rooms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Preparing Students for Digital Exams </a:t>
            </a:r>
            <a:r>
              <a:rPr lang="en-US" altLang="ja-JP" sz="1050">
                <a:solidFill>
                  <a:srgbClr val="1E1E1E"/>
                </a:solidFill>
                <a:latin typeface="Arial"/>
                <a:ea typeface="Times New Roman" panose="02020603050405020304" pitchFamily="18" charset="0"/>
                <a:cs typeface="Arial"/>
              </a:rPr>
              <a:t>I</a:t>
            </a: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n School</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Day Activities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AP Coordinator Checklist: In School Digital AP Exams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0" marR="0" lvl="0" indent="0" algn="l" defTabSz="914400" rtl="0" eaLnBrk="0" fontAlgn="base" latinLnBrk="0" hangingPunct="0">
              <a:lnSpc>
                <a:spcPct val="100000"/>
              </a:lnSpc>
              <a:spcBef>
                <a:spcPct val="0"/>
              </a:spcBef>
              <a:spcAft>
                <a:spcPts val="0"/>
              </a:spcAft>
              <a:buClrTx/>
              <a:buSzTx/>
              <a:buFontTx/>
              <a:buNone/>
              <a:tabLst>
                <a:tab pos="5708650" algn="r"/>
              </a:tabLst>
              <a:defRPr/>
            </a:pPr>
            <a:r>
              <a:rPr kumimoji="0" lang="en-US" altLang="ja-JP" sz="1050" b="1"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Accommodations for Digital AP Exams</a:t>
            </a:r>
            <a:endParaRPr kumimoji="0" lang="en-US" altLang="ja-JP" sz="1050" b="1"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Accommodations Essentials</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indent="-171450">
              <a:buFont typeface="Arial" panose="020B0604020202020204" pitchFamily="34" charset="0"/>
              <a:buChar char="•"/>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Moving Students with Accommodations from a Paper</a:t>
            </a:r>
            <a:r>
              <a:rPr lang="en-US" altLang="ja-JP" sz="1050">
                <a:solidFill>
                  <a:srgbClr val="1E1E1E"/>
                </a:solidFill>
                <a:latin typeface="Arial"/>
                <a:ea typeface="Times New Roman" panose="02020603050405020304" pitchFamily="18" charset="0"/>
                <a:cs typeface="Arial"/>
              </a:rPr>
              <a:t> </a:t>
            </a: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Exam to a Digital Exam</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Types of Digital Accommodations </a:t>
            </a:r>
            <a:endParaRPr kumimoji="0" lang="en-US" altLang="ja-JP" sz="1050" b="0" i="0" u="none" strike="noStrike" kern="1200" cap="none" spc="0" normalizeH="0" baseline="0" noProof="0">
              <a:ln>
                <a:noFill/>
              </a:ln>
              <a:solidFill>
                <a:srgbClr val="1E1E1E"/>
              </a:solidFill>
              <a:effectLst/>
              <a:uLnTx/>
              <a:uFillTx/>
              <a:latin typeface="Arial"/>
              <a:cs typeface="Arial"/>
            </a:endParaRP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ea typeface="Times New Roman" panose="02020603050405020304" pitchFamily="18" charset="0"/>
                <a:cs typeface="Arial"/>
              </a:rPr>
              <a:t>Accommodations Details and Testing Considerations</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lang="en-US" altLang="ja-JP" sz="1050">
                <a:solidFill>
                  <a:srgbClr val="1E1E1E"/>
                </a:solidFill>
                <a:latin typeface="Arial"/>
                <a:cs typeface="Arial"/>
              </a:rPr>
              <a:t>Waiving Accommodations</a:t>
            </a:r>
          </a:p>
          <a:p>
            <a:pPr marL="288925"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08650" algn="r"/>
              </a:tabLst>
              <a:defRPr/>
            </a:pPr>
            <a:r>
              <a:rPr kumimoji="0" lang="en-US" altLang="ja-JP" sz="1050" b="0" i="0" u="none" strike="noStrike" kern="1200" cap="none" spc="0" normalizeH="0" baseline="0" noProof="0">
                <a:ln>
                  <a:noFill/>
                </a:ln>
                <a:solidFill>
                  <a:srgbClr val="1E1E1E"/>
                </a:solidFill>
                <a:effectLst/>
                <a:uLnTx/>
                <a:uFillTx/>
                <a:latin typeface="Arial"/>
                <a:cs typeface="Arial"/>
              </a:rPr>
              <a:t>Temporary Supports</a:t>
            </a:r>
          </a:p>
        </p:txBody>
      </p:sp>
      <p:pic>
        <p:nvPicPr>
          <p:cNvPr id="6" name="Picture 5">
            <a:extLst>
              <a:ext uri="{FF2B5EF4-FFF2-40B4-BE49-F238E27FC236}">
                <a16:creationId xmlns:a16="http://schemas.microsoft.com/office/drawing/2014/main" id="{A6A5D9E7-062C-408D-AADA-47D20611005F}"/>
              </a:ext>
            </a:extLst>
          </p:cNvPr>
          <p:cNvPicPr>
            <a:picLocks noChangeAspect="1"/>
          </p:cNvPicPr>
          <p:nvPr/>
        </p:nvPicPr>
        <p:blipFill rotWithShape="1">
          <a:blip r:embed="rId3">
            <a:extLst>
              <a:ext uri="{28A0092B-C50C-407E-A947-70E740481C1C}">
                <a14:useLocalDpi xmlns:a14="http://schemas.microsoft.com/office/drawing/2010/main" val="0"/>
              </a:ext>
            </a:extLst>
          </a:blip>
          <a:srcRect l="53" r="53"/>
          <a:stretch/>
        </p:blipFill>
        <p:spPr>
          <a:xfrm>
            <a:off x="356461" y="2673751"/>
            <a:ext cx="2356377" cy="3068947"/>
          </a:xfrm>
          <a:prstGeom prst="rect">
            <a:avLst/>
          </a:prstGeom>
          <a:ln>
            <a:solidFill>
              <a:schemeClr val="accent1"/>
            </a:solidFill>
          </a:ln>
        </p:spPr>
      </p:pic>
      <p:pic>
        <p:nvPicPr>
          <p:cNvPr id="8" name="Picture 7">
            <a:extLst>
              <a:ext uri="{FF2B5EF4-FFF2-40B4-BE49-F238E27FC236}">
                <a16:creationId xmlns:a16="http://schemas.microsoft.com/office/drawing/2014/main" id="{AAAE187C-E426-0743-94BC-474083CB6812}"/>
              </a:ext>
            </a:extLst>
          </p:cNvPr>
          <p:cNvPicPr>
            <a:picLocks noChangeAspect="1"/>
          </p:cNvPicPr>
          <p:nvPr/>
        </p:nvPicPr>
        <p:blipFill>
          <a:blip r:embed="rId4"/>
          <a:stretch>
            <a:fillRect/>
          </a:stretch>
        </p:blipFill>
        <p:spPr>
          <a:xfrm>
            <a:off x="10799693"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82775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72183" y="2847901"/>
            <a:ext cx="8092025" cy="1562892"/>
          </a:xfrm>
        </p:spPr>
        <p:txBody>
          <a:bodyPr/>
          <a:lstStyle/>
          <a:p>
            <a:r>
              <a:rPr lang="en-US" sz="6000">
                <a:latin typeface="Arial"/>
                <a:cs typeface="Arial"/>
              </a:rPr>
              <a:t>Digital Testing: </a:t>
            </a:r>
            <a:br>
              <a:rPr lang="en-US" sz="6000">
                <a:latin typeface="Arial"/>
                <a:cs typeface="Arial"/>
              </a:rPr>
            </a:br>
            <a:r>
              <a:rPr lang="en-US" sz="6000">
                <a:latin typeface="Arial"/>
                <a:cs typeface="Arial"/>
              </a:rPr>
              <a:t>The Basics</a:t>
            </a:r>
          </a:p>
        </p:txBody>
      </p:sp>
      <p:sp>
        <p:nvSpPr>
          <p:cNvPr id="7" name="Rectangle 6">
            <a:extLst>
              <a:ext uri="{FF2B5EF4-FFF2-40B4-BE49-F238E27FC236}">
                <a16:creationId xmlns:a16="http://schemas.microsoft.com/office/drawing/2014/main" id="{0D29DF6F-6700-0E46-93FE-8567642B2D8D}"/>
              </a:ext>
            </a:extLst>
          </p:cNvPr>
          <p:cNvSpPr/>
          <p:nvPr/>
        </p:nvSpPr>
        <p:spPr>
          <a:xfrm>
            <a:off x="-47621" y="567654"/>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664184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717B13834664391CD8C997FE21022" ma:contentTypeVersion="11" ma:contentTypeDescription="Create a new document." ma:contentTypeScope="" ma:versionID="e86684084aaaf661f1ac2ffe7424deba">
  <xsd:schema xmlns:xsd="http://www.w3.org/2001/XMLSchema" xmlns:xs="http://www.w3.org/2001/XMLSchema" xmlns:p="http://schemas.microsoft.com/office/2006/metadata/properties" xmlns:ns3="023a0153-4251-4b95-9948-f6239a71f256" xmlns:ns4="6ad47f00-848c-45d6-9c15-9f04b9b3d377" targetNamespace="http://schemas.microsoft.com/office/2006/metadata/properties" ma:root="true" ma:fieldsID="1937ca2aeefcdd88a4a092aada3d04a4" ns3:_="" ns4:_="">
    <xsd:import namespace="023a0153-4251-4b95-9948-f6239a71f256"/>
    <xsd:import namespace="6ad47f00-848c-45d6-9c15-9f04b9b3d3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a0153-4251-4b95-9948-f6239a71f2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47f00-848c-45d6-9c15-9f04b9b3d3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D40B32-63DE-4A08-89F9-C70E25093224}">
  <ds:schemaRefs>
    <ds:schemaRef ds:uri="http://schemas.microsoft.com/sharepoint/v3/contenttype/forms"/>
  </ds:schemaRefs>
</ds:datastoreItem>
</file>

<file path=customXml/itemProps2.xml><?xml version="1.0" encoding="utf-8"?>
<ds:datastoreItem xmlns:ds="http://schemas.openxmlformats.org/officeDocument/2006/customXml" ds:itemID="{6B1B5868-FED3-4374-9E69-D230084F3E15}">
  <ds:schemaRefs>
    <ds:schemaRef ds:uri="023a0153-4251-4b95-9948-f6239a71f256"/>
    <ds:schemaRef ds:uri="6ad47f00-848c-45d6-9c15-9f04b9b3d3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60FC00-26B0-4D07-9645-6F2AA8959238}">
  <ds:schemaRefs>
    <ds:schemaRef ds:uri="023a0153-4251-4b95-9948-f6239a71f256"/>
    <ds:schemaRef ds:uri="6ad47f00-848c-45d6-9c15-9f04b9b3d3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256</TotalTime>
  <Words>7124</Words>
  <Application>Microsoft Office PowerPoint</Application>
  <PresentationFormat>Widescreen</PresentationFormat>
  <Paragraphs>837</Paragraphs>
  <Slides>56</Slides>
  <Notes>54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6" baseType="lpstr">
      <vt:lpstr>Arial</vt:lpstr>
      <vt:lpstr>Calibri</vt:lpstr>
      <vt:lpstr>Courier New</vt:lpstr>
      <vt:lpstr>Marlett</vt:lpstr>
      <vt:lpstr>Roboto</vt:lpstr>
      <vt:lpstr>Roboto Slab</vt:lpstr>
      <vt:lpstr>Verdana</vt:lpstr>
      <vt:lpstr>Wingdings</vt:lpstr>
      <vt:lpstr>CB-K12</vt:lpstr>
      <vt:lpstr>think-cell Slide</vt:lpstr>
      <vt:lpstr>Key Takeaways  from the AP® Digital  Testing Guide</vt:lpstr>
      <vt:lpstr>Presentations About This Year’s AP Exams</vt:lpstr>
      <vt:lpstr>Preview of the AP Digital Testing Guide</vt:lpstr>
      <vt:lpstr>PowerPoint Presentation</vt:lpstr>
      <vt:lpstr>Topics</vt:lpstr>
      <vt:lpstr>Introduction to the AP Digital Testing Guide</vt:lpstr>
      <vt:lpstr>Information Release Schedule</vt:lpstr>
      <vt:lpstr>Topics in the AP Digital Testing Guide</vt:lpstr>
      <vt:lpstr>Digital Testing:  The Basics</vt:lpstr>
      <vt:lpstr>Digital Testing: Locations and Admin Windows</vt:lpstr>
      <vt:lpstr>Digital Testing: Overview</vt:lpstr>
      <vt:lpstr>Digital Testing: Schedule and Start Times</vt:lpstr>
      <vt:lpstr>Digital Testing: Device Requirements</vt:lpstr>
      <vt:lpstr>Digital Testing: Technical Requirements</vt:lpstr>
      <vt:lpstr>Digital Testing: Security</vt:lpstr>
      <vt:lpstr>Digital Testing: Timeline</vt:lpstr>
      <vt:lpstr>Actions in  AP Registration and Ordering</vt:lpstr>
      <vt:lpstr>Ordering Exams, Moving Students</vt:lpstr>
      <vt:lpstr>Deadlines for Moving Students</vt:lpstr>
      <vt:lpstr>Scenario A</vt:lpstr>
      <vt:lpstr>Scenario B</vt:lpstr>
      <vt:lpstr>Scenario C</vt:lpstr>
      <vt:lpstr>Here’s What That Looks Like</vt:lpstr>
      <vt:lpstr>Changing a Student’s Exam Date</vt:lpstr>
      <vt:lpstr>Readiness Steps for Students</vt:lpstr>
      <vt:lpstr>4 Readiness Steps for Students</vt:lpstr>
      <vt:lpstr>Step 1: Download and Install the Digital Testing Application</vt:lpstr>
      <vt:lpstr>Step 1: Download and Install the Digital Testing App</vt:lpstr>
      <vt:lpstr>Step 2: Practice with Sample Questions in the Digital Testing Application</vt:lpstr>
      <vt:lpstr>Step 3: Complete Exam Setup</vt:lpstr>
      <vt:lpstr>Step 3: Complete Exam Setup</vt:lpstr>
      <vt:lpstr>Step 4: Check In to the Exam</vt:lpstr>
      <vt:lpstr>Step 4: Check In to the Exam</vt:lpstr>
      <vt:lpstr>Student Login and Contact Information</vt:lpstr>
      <vt:lpstr>Monitoring Student Readiness</vt:lpstr>
      <vt:lpstr>Digital Testing:  The Experience</vt:lpstr>
      <vt:lpstr>Tools and Features</vt:lpstr>
      <vt:lpstr>Important Features of Digital AP Exams</vt:lpstr>
      <vt:lpstr>Answering Questions on Digital AP Exams</vt:lpstr>
      <vt:lpstr>Multiple-Choice Questions</vt:lpstr>
      <vt:lpstr>Break Between Sections</vt:lpstr>
      <vt:lpstr>Free-Response Questions</vt:lpstr>
      <vt:lpstr>Submitting an Exam: Confirmation</vt:lpstr>
      <vt:lpstr>Submitting an Exam: Technical Difficulties</vt:lpstr>
      <vt:lpstr>Testing Issues</vt:lpstr>
      <vt:lpstr>Additional Notes About Digital  AP Exams</vt:lpstr>
      <vt:lpstr>Administering AP Exams in School</vt:lpstr>
      <vt:lpstr>Administering Digital AP Exams in School</vt:lpstr>
      <vt:lpstr>Administering Digital Exams vs. Paper Exams </vt:lpstr>
      <vt:lpstr>Accommodations for Digital Exams</vt:lpstr>
      <vt:lpstr>Resources to  Help Prepare</vt:lpstr>
      <vt:lpstr>Resources for AP Coordinators</vt:lpstr>
      <vt:lpstr>PowerPoint Presentation</vt:lpstr>
      <vt:lpstr>Introduce Students to the New App</vt:lpstr>
      <vt:lpstr>Visit AP Central® 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Takeaways from the 2021 AP Digital Testing Guide</dc:title>
  <dc:creator>Stalnaker, Kelly</dc:creator>
  <cp:lastModifiedBy>Karen</cp:lastModifiedBy>
  <cp:revision>3</cp:revision>
  <dcterms:created xsi:type="dcterms:W3CDTF">2021-02-21T05:28:35Z</dcterms:created>
  <dcterms:modified xsi:type="dcterms:W3CDTF">2021-03-04T21:36:34Z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0x010100BA7717B13834664391CD8C997FE21022</vt:lpwstr>
  </property>
</Properties>
</file>