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2.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4462" r:id="rId2"/>
    <p:sldId id="4454" r:id="rId3"/>
    <p:sldId id="4267" r:id="rId4"/>
    <p:sldId id="4296" r:id="rId5"/>
    <p:sldId id="4302" r:id="rId6"/>
    <p:sldId id="4455" r:id="rId7"/>
    <p:sldId id="4297" r:id="rId8"/>
    <p:sldId id="4453" r:id="rId9"/>
    <p:sldId id="4456" r:id="rId10"/>
    <p:sldId id="4424" r:id="rId11"/>
    <p:sldId id="4221" r:id="rId12"/>
    <p:sldId id="4224" r:id="rId13"/>
    <p:sldId id="4225" r:id="rId14"/>
    <p:sldId id="4425" r:id="rId15"/>
    <p:sldId id="4227" r:id="rId16"/>
    <p:sldId id="4228" r:id="rId17"/>
    <p:sldId id="4428" r:id="rId18"/>
    <p:sldId id="4252" r:id="rId19"/>
    <p:sldId id="4426" r:id="rId20"/>
    <p:sldId id="4448" r:id="rId21"/>
    <p:sldId id="4457" r:id="rId22"/>
    <p:sldId id="4299" r:id="rId23"/>
    <p:sldId id="4460" r:id="rId24"/>
    <p:sldId id="4301" r:id="rId25"/>
    <p:sldId id="4463" r:id="rId26"/>
    <p:sldId id="4305" r:id="rId27"/>
    <p:sldId id="4306" r:id="rId28"/>
    <p:sldId id="4307" r:id="rId29"/>
    <p:sldId id="4459" r:id="rId30"/>
    <p:sldId id="4458" r:id="rId31"/>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4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C0F209-9DDD-D7EC-EC07-4CEECB6498F4}" name="Safford (she/her), Alice" initials="SA" userId="S::asafford@collegeboard.org::6a33e7f8-b163-4a82-8b18-9bcdd06f32fd" providerId="AD"/>
  <p188:author id="{B52E9755-1854-1D53-23AD-29DD37D52180}" name="Lankenau, Bill" initials="LB" userId="S::blankenau@collegeboard.org::b06b0c9d-32c3-4839-8796-59a7ce02fed8" providerId="AD"/>
  <p188:author id="{FBCD5EA0-D697-25F8-A783-0BF6BAB04DD4}" name="Kameda, Derek" initials="KD" userId="S::dkameda@collegeboard.org::7418217d-9ff0-46b2-9ddd-761eeab28dcf" providerId="AD"/>
  <p188:author id="{8A065CB4-6864-57C2-E56B-99EB7F8A35B8}" name="Safford (she/her), Alice" initials="S(A" userId="S::asafford@Collegeboard.org::6a33e7f8-b163-4a82-8b18-9bcdd06f32fd" providerId="AD"/>
  <p188:author id="{FAF904BA-5992-0C7B-BDD6-6AEBAE02485D}" name="Cooper, Lindsay" initials="CL" userId="S::lcooper@collegeboard.org::543f313d-1c62-4cde-b437-ece686c92d80" providerId="AD"/>
  <p188:author id="{383CE7C0-6581-0005-D030-6FED6036928C}" name="Jan, Iris" initials="JI" userId="S::ijan@collegeboard.org::a9f01f89-3d12-43dd-9c10-8484e6bca43d" providerId="AD"/>
  <p188:author id="{5810CCD6-72B7-177E-92F4-C4B79699FD9A}" name="Biedermann, Edward" initials="BE" userId="S::ebiedermann@collegeboard.org::451add99-f4a8-4c2b-a040-851e98e415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298"/>
    <a:srgbClr val="FEDB00"/>
    <a:srgbClr val="FFC000"/>
    <a:srgbClr val="AAE1F9"/>
    <a:srgbClr val="71C5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00B9E-5F91-97AF-6675-943FBD28D945}" v="2" dt="2022-08-03T17:34:40.279"/>
    <p1510:client id="{8E03E1BE-E255-563A-578E-03ED2648DF27}" v="4" dt="2022-07-28T13:24:40.111"/>
    <p1510:client id="{F302E035-7BE2-A74D-2F0A-747DE61BBDF8}" v="5" dt="2022-07-15T19:39:01.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0"/>
  </p:normalViewPr>
  <p:slideViewPr>
    <p:cSldViewPr snapToGrid="0" snapToObjects="1">
      <p:cViewPr varScale="1">
        <p:scale>
          <a:sx n="97" d="100"/>
          <a:sy n="97" d="100"/>
        </p:scale>
        <p:origin x="872" y="192"/>
      </p:cViewPr>
      <p:guideLst>
        <p:guide pos="7141"/>
        <p:guide orient="horz" pos="2275"/>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39882697947212E-2"/>
          <c:y val="4.5161290322580643E-2"/>
          <c:w val="0.93939393939393945"/>
          <c:h val="0.9096774193548387"/>
        </c:manualLayout>
      </c:layout>
      <c:barChart>
        <c:barDir val="col"/>
        <c:grouping val="clustered"/>
        <c:varyColors val="0"/>
        <c:ser>
          <c:idx val="0"/>
          <c:order val="0"/>
          <c:spPr>
            <a:solidFill>
              <a:srgbClr val="D6D7D9"/>
            </a:solidFill>
            <a:ln>
              <a:noFill/>
            </a:ln>
          </c:spPr>
          <c:invertIfNegative val="0"/>
          <c:dLbls>
            <c:dLbl>
              <c:idx val="0"/>
              <c:layout>
                <c:manualLayout>
                  <c:x val="0"/>
                  <c:y val="-0.31910669975186107"/>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13-E940-A147-6384686FA5E5}"/>
                </c:ext>
              </c:extLst>
            </c:dLbl>
            <c:dLbl>
              <c:idx val="1"/>
              <c:layout>
                <c:manualLayout>
                  <c:x val="0"/>
                  <c:y val="-0.29330024813895783"/>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13-E940-A147-6384686FA5E5}"/>
                </c:ext>
              </c:extLst>
            </c:dLbl>
            <c:dLbl>
              <c:idx val="2"/>
              <c:layout>
                <c:manualLayout>
                  <c:x val="0"/>
                  <c:y val="-0.2997518610421836"/>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13-E940-A147-6384686FA5E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3.07</c:v>
                </c:pt>
                <c:pt idx="1">
                  <c:v>2.79</c:v>
                </c:pt>
                <c:pt idx="2">
                  <c:v>2.86</c:v>
                </c:pt>
              </c:numCache>
            </c:numRef>
          </c:val>
          <c:extLst>
            <c:ext xmlns:c16="http://schemas.microsoft.com/office/drawing/2014/chart" uri="{C3380CC4-5D6E-409C-BE32-E72D297353CC}">
              <c16:uniqueId val="{00000003-EF13-E940-A147-6384686FA5E5}"/>
            </c:ext>
          </c:extLst>
        </c:ser>
        <c:ser>
          <c:idx val="1"/>
          <c:order val="1"/>
          <c:spPr>
            <a:solidFill>
              <a:schemeClr val="accent3"/>
            </a:solidFill>
            <a:ln>
              <a:noFill/>
            </a:ln>
          </c:spPr>
          <c:invertIfNegative val="0"/>
          <c:dLbls>
            <c:dLbl>
              <c:idx val="0"/>
              <c:layout>
                <c:manualLayout>
                  <c:x val="0"/>
                  <c:y val="-0.33449131513647645"/>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13-E940-A147-6384686FA5E5}"/>
                </c:ext>
              </c:extLst>
            </c:dLbl>
            <c:dLbl>
              <c:idx val="1"/>
              <c:layout>
                <c:manualLayout>
                  <c:x val="0"/>
                  <c:y val="-0.31166253101736974"/>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F13-E940-A147-6384686FA5E5}"/>
                </c:ext>
              </c:extLst>
            </c:dLbl>
            <c:dLbl>
              <c:idx val="2"/>
              <c:layout>
                <c:manualLayout>
                  <c:x val="0"/>
                  <c:y val="-0.32158808933002481"/>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F13-E940-A147-6384686FA5E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3.2399999999999998</c:v>
                </c:pt>
                <c:pt idx="1">
                  <c:v>2.99</c:v>
                </c:pt>
                <c:pt idx="2">
                  <c:v>3.0999999999999996</c:v>
                </c:pt>
              </c:numCache>
            </c:numRef>
          </c:val>
          <c:extLst>
            <c:ext xmlns:c16="http://schemas.microsoft.com/office/drawing/2014/chart" uri="{C3380CC4-5D6E-409C-BE32-E72D297353CC}">
              <c16:uniqueId val="{00000007-EF13-E940-A147-6384686FA5E5}"/>
            </c:ext>
          </c:extLst>
        </c:ser>
        <c:dLbls>
          <c:showLegendKey val="0"/>
          <c:showVal val="0"/>
          <c:showCatName val="0"/>
          <c:showSerName val="0"/>
          <c:showPercent val="0"/>
          <c:showBubbleSize val="0"/>
        </c:dLbls>
        <c:gapWidth val="80"/>
        <c:axId val="1860482591"/>
        <c:axId val="1"/>
      </c:barChart>
      <c:catAx>
        <c:axId val="186048259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1860482591"/>
        <c:crosses val="min"/>
        <c:crossBetween val="between"/>
        <c:majorUnit val="1"/>
      </c:valAx>
    </c:plotArea>
    <c:plotVisOnly val="0"/>
    <c:dispBlanksAs val="gap"/>
    <c:showDLblsOverMax val="1"/>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49940091061587E-2"/>
          <c:y val="4.1284403669724773E-2"/>
          <c:w val="0.89503953989935303"/>
          <c:h val="0.91743119266055051"/>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9807-4198-93D4-82C66C92C194}"/>
              </c:ext>
            </c:extLst>
          </c:dPt>
          <c:dPt>
            <c:idx val="2"/>
            <c:invertIfNegative val="0"/>
            <c:bubble3D val="0"/>
            <c:spPr>
              <a:solidFill>
                <a:srgbClr val="0077C8"/>
              </a:solidFill>
              <a:ln>
                <a:noFill/>
              </a:ln>
            </c:spPr>
            <c:extLst>
              <c:ext xmlns:c16="http://schemas.microsoft.com/office/drawing/2014/chart" uri="{C3380CC4-5D6E-409C-BE32-E72D297353CC}">
                <c16:uniqueId val="{00000001-9807-4198-93D4-82C66C92C194}"/>
              </c:ext>
            </c:extLst>
          </c:dPt>
          <c:dLbls>
            <c:dLbl>
              <c:idx val="0"/>
              <c:layout>
                <c:manualLayout>
                  <c:x val="0"/>
                  <c:y val="-0.34403669724770641"/>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07-4198-93D4-82C66C92C194}"/>
                </c:ext>
              </c:extLst>
            </c:dLbl>
            <c:dLbl>
              <c:idx val="1"/>
              <c:layout>
                <c:manualLayout>
                  <c:x val="0"/>
                  <c:y val="-0.40265035677879712"/>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07-4198-93D4-82C66C92C194}"/>
                </c:ext>
              </c:extLst>
            </c:dLbl>
            <c:dLbl>
              <c:idx val="2"/>
              <c:layout>
                <c:manualLayout>
                  <c:x val="0"/>
                  <c:y val="-0.44240570846075433"/>
                </c:manualLayout>
              </c:layout>
              <c:numFmt formatCode="#,##0.00;&quot;-&quot;#,##0.0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07-4198-93D4-82C66C92C1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2.96</c:v>
                </c:pt>
                <c:pt idx="1">
                  <c:v>3.05</c:v>
                </c:pt>
                <c:pt idx="2">
                  <c:v>3.11</c:v>
                </c:pt>
              </c:numCache>
            </c:numRef>
          </c:val>
          <c:extLst>
            <c:ext xmlns:c16="http://schemas.microsoft.com/office/drawing/2014/chart" uri="{C3380CC4-5D6E-409C-BE32-E72D297353CC}">
              <c16:uniqueId val="{00000003-9807-4198-93D4-82C66C92C194}"/>
            </c:ext>
          </c:extLst>
        </c:ser>
        <c:dLbls>
          <c:showLegendKey val="0"/>
          <c:showVal val="0"/>
          <c:showCatName val="0"/>
          <c:showSerName val="0"/>
          <c:showPercent val="0"/>
          <c:showBubbleSize val="0"/>
        </c:dLbls>
        <c:gapWidth val="80"/>
        <c:overlap val="100"/>
        <c:axId val="296542416"/>
        <c:axId val="1"/>
      </c:barChart>
      <c:catAx>
        <c:axId val="2965424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2"/>
          <c:min val="2.5"/>
        </c:scaling>
        <c:delete val="1"/>
        <c:axPos val="l"/>
        <c:majorGridlines>
          <c:spPr>
            <a:ln>
              <a:noFill/>
            </a:ln>
          </c:spPr>
        </c:majorGridlines>
        <c:numFmt formatCode="#,##0.00;&quot;-&quot;#,##0.00" sourceLinked="0"/>
        <c:majorTickMark val="out"/>
        <c:minorTickMark val="none"/>
        <c:tickLblPos val="nextTo"/>
        <c:crossAx val="296542416"/>
        <c:crosses val="min"/>
        <c:crossBetween val="between"/>
        <c:majorUnit val="0.1"/>
      </c:valAx>
    </c:plotArea>
    <c:plotVisOnly val="0"/>
    <c:dispBlanksAs val="gap"/>
    <c:showDLblsOverMax val="1"/>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26072607260725"/>
          <c:y val="4.1284403669724773E-2"/>
          <c:w val="0.88048090523338052"/>
          <c:h val="0.91743119266055051"/>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7CBA-CE46-ACA7-81B8FC85856D}"/>
              </c:ext>
            </c:extLst>
          </c:dPt>
          <c:dPt>
            <c:idx val="2"/>
            <c:invertIfNegative val="0"/>
            <c:bubble3D val="0"/>
            <c:spPr>
              <a:solidFill>
                <a:srgbClr val="0077C8"/>
              </a:solidFill>
              <a:ln>
                <a:noFill/>
              </a:ln>
            </c:spPr>
            <c:extLst>
              <c:ext xmlns:c16="http://schemas.microsoft.com/office/drawing/2014/chart" uri="{C3380CC4-5D6E-409C-BE32-E72D297353CC}">
                <c16:uniqueId val="{00000003-7CBA-CE46-ACA7-81B8FC85856D}"/>
              </c:ext>
            </c:extLst>
          </c:dPt>
          <c:dLbls>
            <c:dLbl>
              <c:idx val="0"/>
              <c:layout>
                <c:manualLayout>
                  <c:x val="0"/>
                  <c:y val="-0.3256880733944954"/>
                </c:manualLayout>
              </c:layout>
              <c:numFmt formatCode="#,##0&quot;%&quot;;&quot;-&quot;#,##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BA-CE46-ACA7-81B8FC85856D}"/>
                </c:ext>
              </c:extLst>
            </c:dLbl>
            <c:dLbl>
              <c:idx val="1"/>
              <c:layout>
                <c:manualLayout>
                  <c:x val="0"/>
                  <c:y val="-0.37257900101936797"/>
                </c:manualLayout>
              </c:layout>
              <c:numFmt formatCode="#,##0&quot;%&quot;;&quot;-&quot;#,##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BA-CE46-ACA7-81B8FC85856D}"/>
                </c:ext>
              </c:extLst>
            </c:dLbl>
            <c:dLbl>
              <c:idx val="2"/>
              <c:layout>
                <c:manualLayout>
                  <c:x val="0"/>
                  <c:y val="-0.4383282364933741"/>
                </c:manualLayout>
              </c:layout>
              <c:numFmt formatCode="#,##0&quot;%&quot;;&quot;-&quot;#,##0&quot;%&quot;"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BA-CE46-ACA7-81B8FC8585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80.900000000000006</c:v>
                </c:pt>
                <c:pt idx="1">
                  <c:v>86</c:v>
                </c:pt>
                <c:pt idx="2">
                  <c:v>93.2</c:v>
                </c:pt>
              </c:numCache>
            </c:numRef>
          </c:val>
          <c:extLst>
            <c:ext xmlns:c16="http://schemas.microsoft.com/office/drawing/2014/chart" uri="{C3380CC4-5D6E-409C-BE32-E72D297353CC}">
              <c16:uniqueId val="{00000005-7CBA-CE46-ACA7-81B8FC85856D}"/>
            </c:ext>
          </c:extLst>
        </c:ser>
        <c:dLbls>
          <c:showLegendKey val="0"/>
          <c:showVal val="0"/>
          <c:showCatName val="0"/>
          <c:showSerName val="0"/>
          <c:showPercent val="0"/>
          <c:showBubbleSize val="0"/>
        </c:dLbls>
        <c:gapWidth val="80"/>
        <c:overlap val="100"/>
        <c:axId val="366110064"/>
        <c:axId val="1"/>
      </c:barChart>
      <c:catAx>
        <c:axId val="3661100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50"/>
        </c:scaling>
        <c:delete val="1"/>
        <c:axPos val="l"/>
        <c:majorGridlines>
          <c:spPr>
            <a:ln>
              <a:noFill/>
            </a:ln>
          </c:spPr>
        </c:majorGridlines>
        <c:numFmt formatCode="#,##0&quot;%&quot;;&quot;-&quot;#,##0&quot;%&quot;" sourceLinked="0"/>
        <c:majorTickMark val="out"/>
        <c:minorTickMark val="none"/>
        <c:tickLblPos val="nextTo"/>
        <c:crossAx val="366110064"/>
        <c:crosses val="min"/>
        <c:crossBetween val="between"/>
        <c:majorUnit val="10"/>
      </c:valAx>
    </c:plotArea>
    <c:plotVisOnly val="0"/>
    <c:dispBlanksAs val="gap"/>
    <c:showDLblsOverMax val="1"/>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50384771162414E-2"/>
          <c:y val="4.5913218970736629E-2"/>
          <c:w val="0.93701903604698256"/>
          <c:h val="0.90817356205852673"/>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rgbClr val="0077C8"/>
              </a:solidFill>
              <a:ln>
                <a:noFill/>
              </a:ln>
            </c:spPr>
            <c:extLst>
              <c:ext xmlns:c16="http://schemas.microsoft.com/office/drawing/2014/chart" uri="{C3380CC4-5D6E-409C-BE32-E72D297353CC}">
                <c16:uniqueId val="{00000000-E8C1-4ED6-A39F-D23DCC5AE0A9}"/>
              </c:ext>
            </c:extLst>
          </c:dPt>
          <c:val>
            <c:numRef>
              <c:f>Sheet1!$A$1:$G$1</c:f>
              <c:numCache>
                <c:formatCode>General</c:formatCode>
                <c:ptCount val="7"/>
                <c:pt idx="0">
                  <c:v>4.7</c:v>
                </c:pt>
                <c:pt idx="1">
                  <c:v>2.7</c:v>
                </c:pt>
                <c:pt idx="2">
                  <c:v>2.4</c:v>
                </c:pt>
                <c:pt idx="3">
                  <c:v>5.9</c:v>
                </c:pt>
                <c:pt idx="4">
                  <c:v>7.2</c:v>
                </c:pt>
                <c:pt idx="5">
                  <c:v>5.7</c:v>
                </c:pt>
                <c:pt idx="6">
                  <c:v>4.8</c:v>
                </c:pt>
              </c:numCache>
            </c:numRef>
          </c:val>
          <c:extLst>
            <c:ext xmlns:c16="http://schemas.microsoft.com/office/drawing/2014/chart" uri="{C3380CC4-5D6E-409C-BE32-E72D297353CC}">
              <c16:uniqueId val="{00000001-E8C1-4ED6-A39F-D23DCC5AE0A9}"/>
            </c:ext>
          </c:extLst>
        </c:ser>
        <c:dLbls>
          <c:showLegendKey val="0"/>
          <c:showVal val="0"/>
          <c:showCatName val="0"/>
          <c:showSerName val="0"/>
          <c:showPercent val="0"/>
          <c:showBubbleSize val="0"/>
        </c:dLbls>
        <c:gapWidth val="80"/>
        <c:overlap val="100"/>
        <c:axId val="1559234463"/>
        <c:axId val="1"/>
      </c:barChart>
      <c:catAx>
        <c:axId val="155923446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l"/>
        <c:numFmt formatCode="#,##0;&quot;-&quot;#,##0" sourceLinked="0"/>
        <c:majorTickMark val="out"/>
        <c:minorTickMark val="none"/>
        <c:tickLblPos val="nextTo"/>
        <c:crossAx val="1559234463"/>
        <c:crosses val="min"/>
        <c:crossBetween val="between"/>
        <c:majorUnit val="1"/>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67864271457083E-2"/>
          <c:y val="4.5913218970736629E-2"/>
          <c:w val="0.92355289421157682"/>
          <c:h val="0.90817356205852673"/>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rgbClr val="0077C8"/>
              </a:solidFill>
              <a:ln>
                <a:noFill/>
              </a:ln>
            </c:spPr>
            <c:extLst>
              <c:ext xmlns:c16="http://schemas.microsoft.com/office/drawing/2014/chart" uri="{C3380CC4-5D6E-409C-BE32-E72D297353CC}">
                <c16:uniqueId val="{00000001-E864-984F-A2E5-C8E31F3A9530}"/>
              </c:ext>
            </c:extLst>
          </c:dPt>
          <c:val>
            <c:numRef>
              <c:f>Sheet1!$A$1:$G$1</c:f>
              <c:numCache>
                <c:formatCode>General</c:formatCode>
                <c:ptCount val="7"/>
                <c:pt idx="0">
                  <c:v>11.6</c:v>
                </c:pt>
                <c:pt idx="1">
                  <c:v>9.8000000000000007</c:v>
                </c:pt>
                <c:pt idx="2">
                  <c:v>6.6</c:v>
                </c:pt>
                <c:pt idx="3">
                  <c:v>13.3</c:v>
                </c:pt>
                <c:pt idx="4">
                  <c:v>15.2</c:v>
                </c:pt>
                <c:pt idx="5">
                  <c:v>13.4</c:v>
                </c:pt>
                <c:pt idx="6">
                  <c:v>12.7</c:v>
                </c:pt>
              </c:numCache>
            </c:numRef>
          </c:val>
          <c:extLst>
            <c:ext xmlns:c16="http://schemas.microsoft.com/office/drawing/2014/chart" uri="{C3380CC4-5D6E-409C-BE32-E72D297353CC}">
              <c16:uniqueId val="{00000002-E864-984F-A2E5-C8E31F3A9530}"/>
            </c:ext>
          </c:extLst>
        </c:ser>
        <c:dLbls>
          <c:showLegendKey val="0"/>
          <c:showVal val="0"/>
          <c:showCatName val="0"/>
          <c:showSerName val="0"/>
          <c:showPercent val="0"/>
          <c:showBubbleSize val="0"/>
        </c:dLbls>
        <c:gapWidth val="80"/>
        <c:overlap val="100"/>
        <c:axId val="1561287471"/>
        <c:axId val="1"/>
      </c:barChart>
      <c:catAx>
        <c:axId val="156128747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6"/>
          <c:min val="0"/>
        </c:scaling>
        <c:delete val="1"/>
        <c:axPos val="l"/>
        <c:numFmt formatCode="#,##0;&quot;-&quot;#,##0" sourceLinked="0"/>
        <c:majorTickMark val="out"/>
        <c:minorTickMark val="none"/>
        <c:tickLblPos val="nextTo"/>
        <c:crossAx val="1561287471"/>
        <c:crosses val="min"/>
        <c:crossBetween val="between"/>
        <c:majorUnit val="2"/>
      </c:valAx>
      <c:spPr>
        <a:noFill/>
        <a:ln w="25400">
          <a:noFill/>
        </a:ln>
      </c:spPr>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106364801366937E-2"/>
          <c:y val="2.2005924672027083E-2"/>
          <c:w val="0.9777872703972661"/>
          <c:h val="0.95598815065594578"/>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00;&quot;-&quot;#,##0.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68-4440-8493-DD95FAB640C0}"/>
                </c:ext>
              </c:extLst>
            </c:dLbl>
            <c:dLbl>
              <c:idx val="1"/>
              <c:layout>
                <c:manualLayout>
                  <c:x val="0"/>
                  <c:y val="0"/>
                </c:manualLayout>
              </c:layout>
              <c:numFmt formatCode="#,##0.00;&quot;-&quot;#,##0.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68-4440-8493-DD95FAB640C0}"/>
                </c:ext>
              </c:extLst>
            </c:dLbl>
            <c:dLbl>
              <c:idx val="2"/>
              <c:layout>
                <c:manualLayout>
                  <c:x val="0"/>
                  <c:y val="0"/>
                </c:manualLayout>
              </c:layout>
              <c:numFmt formatCode="#,##0.00;&quot;-&quot;#,##0.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68-4440-8493-DD95FAB640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2.65</c:v>
                </c:pt>
                <c:pt idx="1">
                  <c:v>2.94</c:v>
                </c:pt>
                <c:pt idx="2">
                  <c:v>2.95</c:v>
                </c:pt>
              </c:numCache>
            </c:numRef>
          </c:val>
          <c:extLst>
            <c:ext xmlns:c16="http://schemas.microsoft.com/office/drawing/2014/chart" uri="{C3380CC4-5D6E-409C-BE32-E72D297353CC}">
              <c16:uniqueId val="{00000003-0168-4440-8493-DD95FAB640C0}"/>
            </c:ext>
          </c:extLst>
        </c:ser>
        <c:ser>
          <c:idx val="1"/>
          <c:order val="1"/>
          <c:spPr>
            <a:solidFill>
              <a:srgbClr val="009CDE"/>
            </a:solidFill>
            <a:ln>
              <a:noFill/>
            </a:ln>
          </c:spPr>
          <c:invertIfNegative val="0"/>
          <c:val>
            <c:numRef>
              <c:f>Sheet1!$A$2:$C$2</c:f>
              <c:numCache>
                <c:formatCode>General</c:formatCode>
                <c:ptCount val="3"/>
                <c:pt idx="0">
                  <c:v>0.20000000000000018</c:v>
                </c:pt>
                <c:pt idx="1">
                  <c:v>0.23999999999999977</c:v>
                </c:pt>
                <c:pt idx="2">
                  <c:v>0.58999999999999986</c:v>
                </c:pt>
              </c:numCache>
            </c:numRef>
          </c:val>
          <c:extLst>
            <c:ext xmlns:c16="http://schemas.microsoft.com/office/drawing/2014/chart" uri="{C3380CC4-5D6E-409C-BE32-E72D297353CC}">
              <c16:uniqueId val="{00000004-0168-4440-8493-DD95FAB640C0}"/>
            </c:ext>
          </c:extLst>
        </c:ser>
        <c:dLbls>
          <c:showLegendKey val="0"/>
          <c:showVal val="0"/>
          <c:showCatName val="0"/>
          <c:showSerName val="0"/>
          <c:showPercent val="0"/>
          <c:showBubbleSize val="0"/>
        </c:dLbls>
        <c:gapWidth val="80"/>
        <c:overlap val="100"/>
        <c:axId val="1533488415"/>
        <c:axId val="1"/>
      </c:barChart>
      <c:catAx>
        <c:axId val="1533488415"/>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3.54"/>
          <c:min val="0"/>
        </c:scaling>
        <c:delete val="1"/>
        <c:axPos val="l"/>
        <c:numFmt formatCode="General" sourceLinked="1"/>
        <c:majorTickMark val="out"/>
        <c:minorTickMark val="none"/>
        <c:tickLblPos val="nextTo"/>
        <c:crossAx val="1533488415"/>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8</a:t>
            </a:fld>
            <a:endParaRPr lang="en-US"/>
          </a:p>
        </p:txBody>
      </p:sp>
    </p:spTree>
    <p:extLst>
      <p:ext uri="{BB962C8B-B14F-4D97-AF65-F5344CB8AC3E}">
        <p14:creationId xmlns:p14="http://schemas.microsoft.com/office/powerpoint/2010/main" val="286036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401D50-EA5C-45B1-9CA5-A75393561CCA}" type="slidenum">
              <a:rPr lang="en-US" smtClean="0"/>
              <a:t>11</a:t>
            </a:fld>
            <a:endParaRPr lang="en-US"/>
          </a:p>
        </p:txBody>
      </p:sp>
    </p:spTree>
    <p:extLst>
      <p:ext uri="{BB962C8B-B14F-4D97-AF65-F5344CB8AC3E}">
        <p14:creationId xmlns:p14="http://schemas.microsoft.com/office/powerpoint/2010/main" val="17433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3EC56D-A4BA-4A41-B0DB-BC0A1EBC2E62}" type="slidenum">
              <a:rPr lang="en-US" smtClean="0"/>
              <a:t>15</a:t>
            </a:fld>
            <a:endParaRPr lang="en-US"/>
          </a:p>
        </p:txBody>
      </p:sp>
    </p:spTree>
    <p:extLst>
      <p:ext uri="{BB962C8B-B14F-4D97-AF65-F5344CB8AC3E}">
        <p14:creationId xmlns:p14="http://schemas.microsoft.com/office/powerpoint/2010/main" val="277644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F3EC56D-A4BA-4A41-B0DB-BC0A1EBC2E62}" type="slidenum">
              <a:rPr lang="en-US" smtClean="0"/>
              <a:t>16</a:t>
            </a:fld>
            <a:endParaRPr lang="en-US"/>
          </a:p>
        </p:txBody>
      </p:sp>
    </p:spTree>
    <p:extLst>
      <p:ext uri="{BB962C8B-B14F-4D97-AF65-F5344CB8AC3E}">
        <p14:creationId xmlns:p14="http://schemas.microsoft.com/office/powerpoint/2010/main" val="218741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401D50-EA5C-45B1-9CA5-A75393561CCA}" type="slidenum">
              <a:rPr lang="en-US" smtClean="0"/>
              <a:t>17</a:t>
            </a:fld>
            <a:endParaRPr lang="en-US"/>
          </a:p>
        </p:txBody>
      </p:sp>
    </p:spTree>
    <p:extLst>
      <p:ext uri="{BB962C8B-B14F-4D97-AF65-F5344CB8AC3E}">
        <p14:creationId xmlns:p14="http://schemas.microsoft.com/office/powerpoint/2010/main" val="840961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Slide Main">
    <p:spTree>
      <p:nvGrpSpPr>
        <p:cNvPr id="1" name=""/>
        <p:cNvGrpSpPr/>
        <p:nvPr/>
      </p:nvGrpSpPr>
      <p:grpSpPr>
        <a:xfrm>
          <a:off x="0" y="0"/>
          <a:ext cx="0" cy="0"/>
          <a:chOff x="0" y="0"/>
          <a:chExt cx="0" cy="0"/>
        </a:xfrm>
      </p:grpSpPr>
      <p:sp>
        <p:nvSpPr>
          <p:cNvPr id="16" name="Rectangle 15"/>
          <p:cNvSpPr/>
          <p:nvPr/>
        </p:nvSpPr>
        <p:spPr>
          <a:xfrm>
            <a:off x="376518" y="358776"/>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6" y="358776"/>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098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38" marR="0" lvl="0" indent="-271438" algn="l" defTabSz="98098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SlideNumber">
            <a:extLst>
              <a:ext uri="{FF2B5EF4-FFF2-40B4-BE49-F238E27FC236}">
                <a16:creationId xmlns:a16="http://schemas.microsoft.com/office/drawing/2014/main" id="{9DDE2127-8031-BCF5-2E1E-4FB5529C4C7E}"/>
              </a:ext>
            </a:extLst>
          </p:cNvPr>
          <p:cNvSpPr/>
          <p:nvPr userDrawn="1"/>
        </p:nvSpPr>
        <p:spPr>
          <a:xfrm>
            <a:off x="392837" y="671242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122915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Number">
            <a:extLst>
              <a:ext uri="{FF2B5EF4-FFF2-40B4-BE49-F238E27FC236}">
                <a16:creationId xmlns:a16="http://schemas.microsoft.com/office/drawing/2014/main" id="{37AB00F2-6262-3C0D-7743-F81BF87064C2}"/>
              </a:ext>
            </a:extLst>
          </p:cNvPr>
          <p:cNvSpPr/>
          <p:nvPr userDrawn="1"/>
        </p:nvSpPr>
        <p:spPr>
          <a:xfrm>
            <a:off x="2230438"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Number">
            <a:extLst>
              <a:ext uri="{FF2B5EF4-FFF2-40B4-BE49-F238E27FC236}">
                <a16:creationId xmlns:a16="http://schemas.microsoft.com/office/drawing/2014/main" id="{21F3F626-4FF5-2919-51AA-5E3263226E23}"/>
              </a:ext>
            </a:extLst>
          </p:cNvPr>
          <p:cNvSpPr/>
          <p:nvPr userDrawn="1"/>
        </p:nvSpPr>
        <p:spPr>
          <a:xfrm>
            <a:off x="5182120"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424348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Number">
            <a:extLst>
              <a:ext uri="{FF2B5EF4-FFF2-40B4-BE49-F238E27FC236}">
                <a16:creationId xmlns:a16="http://schemas.microsoft.com/office/drawing/2014/main" id="{17B9B23E-8246-E6C8-A861-0C3CA59077EF}"/>
              </a:ext>
            </a:extLst>
          </p:cNvPr>
          <p:cNvSpPr/>
          <p:nvPr userDrawn="1"/>
        </p:nvSpPr>
        <p:spPr>
          <a:xfrm>
            <a:off x="5182120"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16117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Number">
            <a:extLst>
              <a:ext uri="{FF2B5EF4-FFF2-40B4-BE49-F238E27FC236}">
                <a16:creationId xmlns:a16="http://schemas.microsoft.com/office/drawing/2014/main" id="{066E26E2-91EE-239A-483C-E2D26BF9BB95}"/>
              </a:ext>
            </a:extLst>
          </p:cNvPr>
          <p:cNvSpPr/>
          <p:nvPr userDrawn="1"/>
        </p:nvSpPr>
        <p:spPr>
          <a:xfrm>
            <a:off x="392837"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217796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Number">
            <a:extLst>
              <a:ext uri="{FF2B5EF4-FFF2-40B4-BE49-F238E27FC236}">
                <a16:creationId xmlns:a16="http://schemas.microsoft.com/office/drawing/2014/main" id="{C08EA596-21C7-CDEE-1624-F18D868D992A}"/>
              </a:ext>
            </a:extLst>
          </p:cNvPr>
          <p:cNvSpPr/>
          <p:nvPr userDrawn="1"/>
        </p:nvSpPr>
        <p:spPr>
          <a:xfrm>
            <a:off x="392837"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130334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2" y="184729"/>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4"/>
            <a:ext cx="12841288" cy="780474"/>
          </a:xfrm>
        </p:spPr>
        <p:txBody>
          <a:bodyPr anchor="ctr">
            <a:normAutofit/>
          </a:bodyPr>
          <a:lstStyle>
            <a:lvl1pPr marL="0" indent="0" algn="ctr">
              <a:buNone/>
              <a:defRPr sz="1800">
                <a:solidFill>
                  <a:schemeClr val="tx2"/>
                </a:solidFill>
              </a:defRPr>
            </a:lvl1pPr>
            <a:lvl2pPr marL="457158" indent="0" algn="ctr">
              <a:buNone/>
              <a:defRPr sz="2000"/>
            </a:lvl2pPr>
            <a:lvl3pPr marL="914316" indent="0" algn="ctr">
              <a:buNone/>
              <a:defRPr sz="1800"/>
            </a:lvl3pPr>
            <a:lvl4pPr marL="1371474" indent="0" algn="ctr">
              <a:buNone/>
              <a:defRPr sz="1600"/>
            </a:lvl4pPr>
            <a:lvl5pPr marL="1828632" indent="0" algn="ctr">
              <a:buNone/>
              <a:defRPr sz="1600"/>
            </a:lvl5pPr>
            <a:lvl6pPr marL="2285789" indent="0" algn="ctr">
              <a:buNone/>
              <a:defRPr sz="1600"/>
            </a:lvl6pPr>
            <a:lvl7pPr marL="2742948" indent="0" algn="ctr">
              <a:buNone/>
              <a:defRPr sz="1600"/>
            </a:lvl7pPr>
            <a:lvl8pPr marL="3200106" indent="0" algn="ctr">
              <a:buNone/>
              <a:defRPr sz="1600"/>
            </a:lvl8pPr>
            <a:lvl9pPr marL="3657263" indent="0" algn="ctr">
              <a:buNone/>
              <a:defRPr sz="1600"/>
            </a:lvl9pPr>
          </a:lstStyle>
          <a:p>
            <a:pPr algn="ctr"/>
            <a:r>
              <a:rPr lang="en-US">
                <a:solidFill>
                  <a:schemeClr val="tx2"/>
                </a:solidFill>
              </a:rPr>
              <a:t>Brianna Sullivan</a:t>
            </a:r>
          </a:p>
        </p:txBody>
      </p:sp>
      <p:sp>
        <p:nvSpPr>
          <p:cNvPr id="4" name="Freeform 3"/>
          <p:cNvSpPr/>
          <p:nvPr userDrawn="1"/>
        </p:nvSpPr>
        <p:spPr>
          <a:xfrm>
            <a:off x="0" y="0"/>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599"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4"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0"/>
              </a:p>
            </p:txBody>
          </p:sp>
        </p:grpSp>
      </p:grpSp>
      <p:grpSp>
        <p:nvGrpSpPr>
          <p:cNvPr id="19" name="Group 18"/>
          <p:cNvGrpSpPr/>
          <p:nvPr/>
        </p:nvGrpSpPr>
        <p:grpSpPr>
          <a:xfrm rot="10800000">
            <a:off x="9718200"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0"/>
              </a:p>
            </p:txBody>
          </p:sp>
        </p:grpSp>
      </p:grpSp>
      <p:sp>
        <p:nvSpPr>
          <p:cNvPr id="28" name="Subtitle 2"/>
          <p:cNvSpPr>
            <a:spLocks noGrp="1"/>
          </p:cNvSpPr>
          <p:nvPr>
            <p:ph type="subTitle" idx="1" hasCustomPrompt="1"/>
          </p:nvPr>
        </p:nvSpPr>
        <p:spPr>
          <a:xfrm>
            <a:off x="0" y="5578764"/>
            <a:ext cx="12841288" cy="780474"/>
          </a:xfrm>
        </p:spPr>
        <p:txBody>
          <a:bodyPr anchor="ctr">
            <a:normAutofit/>
          </a:bodyPr>
          <a:lstStyle>
            <a:lvl1pPr marL="0" indent="0" algn="ctr">
              <a:buNone/>
              <a:defRPr sz="1800">
                <a:solidFill>
                  <a:schemeClr val="tx2"/>
                </a:solidFill>
              </a:defRPr>
            </a:lvl1pPr>
            <a:lvl2pPr marL="457158" indent="0" algn="ctr">
              <a:buNone/>
              <a:defRPr sz="2000"/>
            </a:lvl2pPr>
            <a:lvl3pPr marL="914316" indent="0" algn="ctr">
              <a:buNone/>
              <a:defRPr sz="1800"/>
            </a:lvl3pPr>
            <a:lvl4pPr marL="1371474" indent="0" algn="ctr">
              <a:buNone/>
              <a:defRPr sz="1600"/>
            </a:lvl4pPr>
            <a:lvl5pPr marL="1828632" indent="0" algn="ctr">
              <a:buNone/>
              <a:defRPr sz="1600"/>
            </a:lvl5pPr>
            <a:lvl6pPr marL="2285789" indent="0" algn="ctr">
              <a:buNone/>
              <a:defRPr sz="1600"/>
            </a:lvl6pPr>
            <a:lvl7pPr marL="2742948" indent="0" algn="ctr">
              <a:buNone/>
              <a:defRPr sz="1600"/>
            </a:lvl7pPr>
            <a:lvl8pPr marL="3200106" indent="0" algn="ctr">
              <a:buNone/>
              <a:defRPr sz="1600"/>
            </a:lvl8pPr>
            <a:lvl9pPr marL="3657263" indent="0" algn="ctr">
              <a:buNone/>
              <a:defRPr sz="1600"/>
            </a:lvl9pPr>
          </a:lstStyle>
          <a:p>
            <a:pPr algn="ctr"/>
            <a:r>
              <a:rPr lang="en-US">
                <a:solidFill>
                  <a:schemeClr val="tx2"/>
                </a:solidFill>
              </a:rPr>
              <a:t>Brianna Sullivan</a:t>
            </a:r>
          </a:p>
        </p:txBody>
      </p:sp>
      <p:sp>
        <p:nvSpPr>
          <p:cNvPr id="27" name="Freeform 26"/>
          <p:cNvSpPr/>
          <p:nvPr/>
        </p:nvSpPr>
        <p:spPr>
          <a:xfrm>
            <a:off x="0" y="0"/>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9" y="3110097"/>
            <a:ext cx="4798701" cy="621106"/>
          </a:xfrm>
          <a:prstGeom prst="rect">
            <a:avLst/>
          </a:prstGeom>
        </p:spPr>
        <p:txBody>
          <a:bodyPr lIns="0" tIns="45720" rIns="0" bIns="45720" anchor="ctr" anchorCtr="0">
            <a:noAutofit/>
          </a:bodyPr>
          <a:lstStyle>
            <a:lvl1pPr algn="ctr">
              <a:defRPr sz="5999"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475689" y="6221652"/>
            <a:ext cx="1889912" cy="339214"/>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9"/>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Arial" panose="020B0604020202020204" pitchFamily="34" charset="0"/>
                <a:cs typeface="Arial" panose="020B0604020202020204" pitchFamily="34" charset="0"/>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475688" y="6221651"/>
            <a:ext cx="1889912" cy="339214"/>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6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77764" y="358775"/>
            <a:ext cx="6126480" cy="6126480"/>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0985" rtl="0" eaLnBrk="1" fontAlgn="base" latinLnBrk="0" hangingPunct="1">
              <a:lnSpc>
                <a:spcPct val="100000"/>
              </a:lnSpc>
              <a:spcBef>
                <a:spcPct val="40000"/>
              </a:spcBef>
              <a:spcAft>
                <a:spcPct val="0"/>
              </a:spcAft>
              <a:buClr>
                <a:schemeClr val="accent3"/>
              </a:buClr>
              <a:buSzPts val="2400"/>
              <a:buFont typeface="Verdana" pitchFamily="34" charset="0"/>
              <a:buNone/>
              <a:tabLst/>
              <a:defRPr sz="2400">
                <a:solidFill>
                  <a:schemeClr val="tx2"/>
                </a:solidFill>
              </a:defRPr>
            </a:lvl1pPr>
          </a:lstStyle>
          <a:p>
            <a:r>
              <a:rPr lang="en-US"/>
              <a:t>Replace with other image choices as desired</a:t>
            </a:r>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4" name="Picture 3">
            <a:extLst>
              <a:ext uri="{FF2B5EF4-FFF2-40B4-BE49-F238E27FC236}">
                <a16:creationId xmlns:a16="http://schemas.microsoft.com/office/drawing/2014/main" id="{25D83DD0-9195-A0D8-9C64-981F4AE30D96}"/>
              </a:ext>
            </a:extLst>
          </p:cNvPr>
          <p:cNvPicPr>
            <a:picLocks noChangeAspect="1"/>
          </p:cNvPicPr>
          <p:nvPr userDrawn="1"/>
        </p:nvPicPr>
        <p:blipFill>
          <a:blip r:embed="rId2"/>
          <a:stretch>
            <a:fillRect/>
          </a:stretch>
        </p:blipFill>
        <p:spPr>
          <a:xfrm>
            <a:off x="933563" y="1006176"/>
            <a:ext cx="990600" cy="457200"/>
          </a:xfrm>
          <a:prstGeom prst="rect">
            <a:avLst/>
          </a:prstGeom>
        </p:spPr>
      </p:pic>
    </p:spTree>
    <p:extLst>
      <p:ext uri="{BB962C8B-B14F-4D97-AF65-F5344CB8AC3E}">
        <p14:creationId xmlns:p14="http://schemas.microsoft.com/office/powerpoint/2010/main" val="2342898121"/>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No Picture">
    <p:spTree>
      <p:nvGrpSpPr>
        <p:cNvPr id="1" name=""/>
        <p:cNvGrpSpPr/>
        <p:nvPr/>
      </p:nvGrpSpPr>
      <p:grpSpPr>
        <a:xfrm>
          <a:off x="0" y="0"/>
          <a:ext cx="0" cy="0"/>
          <a:chOff x="0" y="0"/>
          <a:chExt cx="0" cy="0"/>
        </a:xfrm>
      </p:grpSpPr>
      <p:sp>
        <p:nvSpPr>
          <p:cNvPr id="16" name="Rectangle 15"/>
          <p:cNvSpPr/>
          <p:nvPr/>
        </p:nvSpPr>
        <p:spPr>
          <a:xfrm>
            <a:off x="376518" y="358776"/>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7"/>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1"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9"/>
            <a:ext cx="6791864" cy="704406"/>
          </a:xfrm>
          <a:prstGeom prst="rect">
            <a:avLst/>
          </a:prstGeom>
        </p:spPr>
        <p:txBody>
          <a:bodyPr lIns="0" tIns="0" rIns="0" bIns="0" anchor="b">
            <a:noAutofit/>
          </a:bodyPr>
          <a:lstStyle>
            <a:lvl1pPr marL="0" indent="0" algn="l">
              <a:buNone/>
              <a:defRPr sz="2799" b="0">
                <a:solidFill>
                  <a:schemeClr val="accent3"/>
                </a:solidFill>
                <a:latin typeface="+mn-lt"/>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6"/>
            <a:ext cx="1529750" cy="317739"/>
          </a:xfrm>
        </p:spPr>
        <p:txBody>
          <a:bodyPr lIns="0" tIns="0" rIns="0" bIns="0" anchor="b">
            <a:noAutofit/>
          </a:bodyPr>
          <a:lstStyle>
            <a:lvl1pPr marL="0" indent="0" algn="r">
              <a:buNone/>
              <a:defRPr sz="1400">
                <a:solidFill>
                  <a:schemeClr val="accent3"/>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6"/>
            <a:ext cx="1529750" cy="317739"/>
          </a:xfrm>
        </p:spPr>
        <p:txBody>
          <a:bodyPr lIns="0" tIns="0" rIns="0" bIns="0" anchor="b">
            <a:noAutofit/>
          </a:bodyPr>
          <a:lstStyle>
            <a:lvl1pPr marL="0" indent="0" algn="l">
              <a:buNone/>
              <a:defRPr sz="1400">
                <a:solidFill>
                  <a:schemeClr val="tx2"/>
                </a:solidFill>
                <a:latin typeface="+mj-lt"/>
              </a:defRPr>
            </a:lvl1pPr>
            <a:lvl2pPr marL="455570" indent="0">
              <a:buNone/>
              <a:defRPr/>
            </a:lvl2pPr>
            <a:lvl3pPr marL="765105" indent="0">
              <a:buNone/>
              <a:defRPr/>
            </a:lvl3pPr>
            <a:lvl4pPr marL="1243470" indent="0">
              <a:buNone/>
              <a:defRPr/>
            </a:lvl4pPr>
            <a:lvl5pPr marL="196248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sp>
        <p:nvSpPr>
          <p:cNvPr id="4" name="Rectangle 3"/>
          <p:cNvSpPr/>
          <p:nvPr/>
        </p:nvSpPr>
        <p:spPr>
          <a:xfrm>
            <a:off x="375444"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p>
        </p:txBody>
      </p:sp>
      <p:sp>
        <p:nvSpPr>
          <p:cNvPr id="37" name="SlideNumber"/>
          <p:cNvSpPr/>
          <p:nvPr/>
        </p:nvSpPr>
        <p:spPr>
          <a:xfrm>
            <a:off x="11973644" y="6702266"/>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8"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5" y="567059"/>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5"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SlideNumber">
            <a:extLst>
              <a:ext uri="{FF2B5EF4-FFF2-40B4-BE49-F238E27FC236}">
                <a16:creationId xmlns:a16="http://schemas.microsoft.com/office/drawing/2014/main" id="{8B64051C-4F0E-E75D-9325-32A274CA239C}"/>
              </a:ext>
            </a:extLst>
          </p:cNvPr>
          <p:cNvSpPr/>
          <p:nvPr userDrawn="1"/>
        </p:nvSpPr>
        <p:spPr>
          <a:xfrm>
            <a:off x="392837"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Arial" panose="020B0604020202020204" pitchFamily="34" charset="0"/>
                <a:cs typeface="Arial" panose="020B0604020202020204" pitchFamily="34" charset="0"/>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8"/>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Number">
            <a:extLst>
              <a:ext uri="{FF2B5EF4-FFF2-40B4-BE49-F238E27FC236}">
                <a16:creationId xmlns:a16="http://schemas.microsoft.com/office/drawing/2014/main" id="{2574E7FA-1F9E-C195-A502-C10A6B914439}"/>
              </a:ext>
            </a:extLst>
          </p:cNvPr>
          <p:cNvSpPr/>
          <p:nvPr userDrawn="1"/>
        </p:nvSpPr>
        <p:spPr>
          <a:xfrm>
            <a:off x="392837"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dirty="0">
                <a:solidFill>
                  <a:srgbClr val="080808"/>
                </a:solidFill>
                <a:latin typeface="+mj-lt"/>
              </a:rPr>
              <a:t>Growing Your District’s AP Program</a:t>
            </a:r>
            <a:endParaRPr lang="fr-FR" sz="1200" b="0" dirty="0">
              <a:solidFill>
                <a:srgbClr val="080808"/>
              </a:solidFill>
              <a:latin typeface="+mj-lt"/>
            </a:endParaRPr>
          </a:p>
        </p:txBody>
      </p:sp>
    </p:spTree>
    <p:custDataLst>
      <p:tags r:id="rId27"/>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683" r:id="rId6"/>
    <p:sldLayoutId id="2147483691" r:id="rId7"/>
    <p:sldLayoutId id="2147483692" r:id="rId8"/>
    <p:sldLayoutId id="2147483689" r:id="rId9"/>
    <p:sldLayoutId id="2147483682" r:id="rId10"/>
    <p:sldLayoutId id="2147483690" r:id="rId11"/>
    <p:sldLayoutId id="2147483678" r:id="rId12"/>
    <p:sldLayoutId id="2147483679" r:id="rId13"/>
    <p:sldLayoutId id="2147483681" r:id="rId14"/>
    <p:sldLayoutId id="2147483680" r:id="rId15"/>
    <p:sldLayoutId id="2147483663" r:id="rId16"/>
    <p:sldLayoutId id="2147483716" r:id="rId17"/>
    <p:sldLayoutId id="2147483717" r:id="rId18"/>
    <p:sldLayoutId id="2147483718" r:id="rId19"/>
    <p:sldLayoutId id="2147483664" r:id="rId20"/>
    <p:sldLayoutId id="2147483677" r:id="rId21"/>
    <p:sldLayoutId id="2147483685" r:id="rId22"/>
    <p:sldLayoutId id="2147483662" r:id="rId23"/>
    <p:sldLayoutId id="2147483686" r:id="rId24"/>
    <p:sldLayoutId id="2147483719" r:id="rId25"/>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oleObject" Target="../embeddings/oleObject1.bin"/><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2.xml"/><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chart" Target="../charts/chart1.xml"/><Relationship Id="rId10" Type="http://schemas.openxmlformats.org/officeDocument/2006/relationships/tags" Target="../tags/tag11.xml"/><Relationship Id="rId19" Type="http://schemas.openxmlformats.org/officeDocument/2006/relationships/slideLayout" Target="../slideLayouts/slideLayout1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chart" Target="../charts/chart2.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24.xml"/><Relationship Id="rId11" Type="http://schemas.openxmlformats.org/officeDocument/2006/relationships/image" Target="../media/image10.emf"/><Relationship Id="rId5" Type="http://schemas.openxmlformats.org/officeDocument/2006/relationships/tags" Target="../tags/tag23.xml"/><Relationship Id="rId10" Type="http://schemas.openxmlformats.org/officeDocument/2006/relationships/oleObject" Target="../embeddings/oleObject2.bin"/><Relationship Id="rId4" Type="http://schemas.openxmlformats.org/officeDocument/2006/relationships/tags" Target="../tags/tag22.xml"/><Relationship Id="rId9"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chart" Target="../charts/chart3.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10.emf"/><Relationship Id="rId5" Type="http://schemas.openxmlformats.org/officeDocument/2006/relationships/tags" Target="../tags/tag30.xml"/><Relationship Id="rId10" Type="http://schemas.openxmlformats.org/officeDocument/2006/relationships/oleObject" Target="../embeddings/oleObject3.bin"/><Relationship Id="rId4" Type="http://schemas.openxmlformats.org/officeDocument/2006/relationships/tags" Target="../tags/tag29.xml"/><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slideLayout" Target="../slideLayouts/slideLayout13.xml"/><Relationship Id="rId3" Type="http://schemas.openxmlformats.org/officeDocument/2006/relationships/tags" Target="../tags/tag35.xml"/><Relationship Id="rId21" Type="http://schemas.openxmlformats.org/officeDocument/2006/relationships/image" Target="../media/image11.emf"/><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notesSlide" Target="../notesSlides/notesSlide3.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chart" Target="../charts/chart4.xml"/></Relationships>
</file>

<file path=ppt/slides/_rels/slide1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slideLayout" Target="../slideLayouts/slideLayout13.xml"/><Relationship Id="rId3" Type="http://schemas.openxmlformats.org/officeDocument/2006/relationships/tags" Target="../tags/tag51.xml"/><Relationship Id="rId21" Type="http://schemas.openxmlformats.org/officeDocument/2006/relationships/oleObject" Target="../embeddings/oleObject5.bin"/><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chart" Target="../charts/chart5.xml"/><Relationship Id="rId1" Type="http://schemas.openxmlformats.org/officeDocument/2006/relationships/vmlDrawing" Target="../drawings/vmlDrawing5.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notesSlide" Target="../notesSlides/notesSlide4.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chart" Target="../charts/chart6.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image" Target="../media/image10.emf"/><Relationship Id="rId2" Type="http://schemas.openxmlformats.org/officeDocument/2006/relationships/tags" Target="../tags/tag66.xml"/><Relationship Id="rId16"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notesSlide" Target="../notesSlides/notesSlide5.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news.org/article/science-technology-math-race-ethnicity-gender-diversity-gap"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re-ap.collegeboard.or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hyperlink" Target="https://apcentral.collegeboard.org/courses/ap-human-geography?course=ap-human-geography" TargetMode="External"/><Relationship Id="rId13" Type="http://schemas.openxmlformats.org/officeDocument/2006/relationships/hyperlink" Target="https://apcentral.collegeboard.org/courses/ap-computer-science-principles?course=ap-computer-science-principles" TargetMode="External"/><Relationship Id="rId18" Type="http://schemas.openxmlformats.org/officeDocument/2006/relationships/hyperlink" Target="https://apcentral.collegeboard.org/courses/ap-drawing" TargetMode="External"/><Relationship Id="rId3" Type="http://schemas.openxmlformats.org/officeDocument/2006/relationships/hyperlink" Target="https://apcentral.collegeboard.org/courses/ap-english-language-and-composition?course=ap-english-language-and-composition" TargetMode="External"/><Relationship Id="rId7" Type="http://schemas.openxmlformats.org/officeDocument/2006/relationships/hyperlink" Target="https://apcentral.collegeboard.org/courses/ap-european-history?course=ap-european-history" TargetMode="External"/><Relationship Id="rId12" Type="http://schemas.openxmlformats.org/officeDocument/2006/relationships/hyperlink" Target="https://apcentral.collegeboard.org/courses/ap-statistics?course=ap-statistics" TargetMode="External"/><Relationship Id="rId17" Type="http://schemas.openxmlformats.org/officeDocument/2006/relationships/hyperlink" Target="https://apcentral.collegeboard.org/courses/ap-physics-2?course=ap-physics-2-algebra-based" TargetMode="External"/><Relationship Id="rId2" Type="http://schemas.openxmlformats.org/officeDocument/2006/relationships/hyperlink" Target="https://apcentral.collegeboard.org/courses/ap-seminar?course=ap-seminar" TargetMode="External"/><Relationship Id="rId16" Type="http://schemas.openxmlformats.org/officeDocument/2006/relationships/hyperlink" Target="https://apcentral.collegeboard.org/courses/ap-physics-1?course=ap-physics-1-algebra-based" TargetMode="External"/><Relationship Id="rId20" Type="http://schemas.openxmlformats.org/officeDocument/2006/relationships/hyperlink" Target="https://apcentral.collegeboard.org/courses/ap-3-d-art-and-design" TargetMode="External"/><Relationship Id="rId1" Type="http://schemas.openxmlformats.org/officeDocument/2006/relationships/slideLayout" Target="../slideLayouts/slideLayout24.xml"/><Relationship Id="rId6" Type="http://schemas.openxmlformats.org/officeDocument/2006/relationships/hyperlink" Target="https://apcentral.collegeboard.org/courses/ap-world-history?course=ap-world-history-modern" TargetMode="External"/><Relationship Id="rId11" Type="http://schemas.openxmlformats.org/officeDocument/2006/relationships/hyperlink" Target="https://apcentral.collegeboard.org/courses/ap-chemistry?course=ap-chemistry" TargetMode="External"/><Relationship Id="rId5" Type="http://schemas.openxmlformats.org/officeDocument/2006/relationships/hyperlink" Target="https://apcentral.collegeboard.org/courses/ap-united-states-history?course=ap-united-states-history" TargetMode="External"/><Relationship Id="rId15" Type="http://schemas.openxmlformats.org/officeDocument/2006/relationships/hyperlink" Target="https://apcentral.collegeboard.org/courses/ap-calculus-bc?course=ap-calculus-bc" TargetMode="External"/><Relationship Id="rId10" Type="http://schemas.openxmlformats.org/officeDocument/2006/relationships/hyperlink" Target="https://apcentral.collegeboard.org/courses/ap-biology?course=ap-biology" TargetMode="External"/><Relationship Id="rId19" Type="http://schemas.openxmlformats.org/officeDocument/2006/relationships/hyperlink" Target="https://apcentral.collegeboard.org/courses/ap-2-d-art-and-design" TargetMode="External"/><Relationship Id="rId4" Type="http://schemas.openxmlformats.org/officeDocument/2006/relationships/hyperlink" Target="https://apcentral.collegeboard.org/courses/ap-english-literature-and-composition?course=ap-english-literature-and-composition" TargetMode="External"/><Relationship Id="rId9" Type="http://schemas.openxmlformats.org/officeDocument/2006/relationships/hyperlink" Target="https://apcentral.collegeboard.org/courses/ap-environmental-science?course=ap-environmental-science" TargetMode="External"/><Relationship Id="rId14" Type="http://schemas.openxmlformats.org/officeDocument/2006/relationships/hyperlink" Target="https://apcentral.collegeboard.org/courses/ap-calculus-ab?course=ap-calculus-ab"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apcentral.collegeboard.org/professional-learning/enroll-in-ap-mento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apcentral.collegeboard.org/courses/ap-macroeconomics/course?course=ap-macroeconomics" TargetMode="External"/><Relationship Id="rId13" Type="http://schemas.openxmlformats.org/officeDocument/2006/relationships/hyperlink" Target="https://apcentral.collegeboard.org/courses/ap-research?course=ap-research" TargetMode="External"/><Relationship Id="rId3" Type="http://schemas.openxmlformats.org/officeDocument/2006/relationships/hyperlink" Target="https://apcentral.collegeboard.org/courses/ap-environmental-science?course=ap-environmental-science" TargetMode="External"/><Relationship Id="rId7" Type="http://schemas.openxmlformats.org/officeDocument/2006/relationships/hyperlink" Target="https://apcentral.collegeboard.org/courses/ap-united-states-government-and-politics?course=ap-united-states-government-and-politics" TargetMode="External"/><Relationship Id="rId12" Type="http://schemas.openxmlformats.org/officeDocument/2006/relationships/hyperlink" Target="https://apcentral.collegeboard.org/courses/ap-calculus-ab?course=ap-calculus-ab" TargetMode="External"/><Relationship Id="rId17" Type="http://schemas.openxmlformats.org/officeDocument/2006/relationships/hyperlink" Target="https://apcentral.collegeboard.org/courses/ap-seminar/course/elevate-english-10" TargetMode="External"/><Relationship Id="rId2" Type="http://schemas.openxmlformats.org/officeDocument/2006/relationships/hyperlink" Target="https://apcentral.collegeboard.org/courses/ap-biology?course=ap-biology" TargetMode="External"/><Relationship Id="rId16" Type="http://schemas.openxmlformats.org/officeDocument/2006/relationships/hyperlink" Target="https://apcentral.collegeboard.org/courses/ap-world-history?course=ap-world-history-modern" TargetMode="External"/><Relationship Id="rId1" Type="http://schemas.openxmlformats.org/officeDocument/2006/relationships/slideLayout" Target="../slideLayouts/slideLayout2.xml"/><Relationship Id="rId6" Type="http://schemas.openxmlformats.org/officeDocument/2006/relationships/hyperlink" Target="https://apcentral.collegeboard.org/courses/ap-english-literature-and-composition?course=ap-english-literature-and-composition" TargetMode="External"/><Relationship Id="rId11" Type="http://schemas.openxmlformats.org/officeDocument/2006/relationships/hyperlink" Target="https://apcentral.collegeboard.org/courses/ap-physics-1?course=ap-physics-1-algebra-based" TargetMode="External"/><Relationship Id="rId5" Type="http://schemas.openxmlformats.org/officeDocument/2006/relationships/hyperlink" Target="https://apcentral.collegeboard.org/courses/ap-english-language-and-composition?course=ap-english-language-and-composition" TargetMode="External"/><Relationship Id="rId15" Type="http://schemas.openxmlformats.org/officeDocument/2006/relationships/hyperlink" Target="https://apcentral.collegeboard.org/courses/ap-art-history/course?course=ap-art-history" TargetMode="External"/><Relationship Id="rId10" Type="http://schemas.openxmlformats.org/officeDocument/2006/relationships/hyperlink" Target="https://apcentral.collegeboard.org/courses/ap-human-geography?course=ap-human-geography" TargetMode="External"/><Relationship Id="rId4" Type="http://schemas.openxmlformats.org/officeDocument/2006/relationships/hyperlink" Target="https://apcentral.collegeboard.org/courses/ap-psychology/course?course=ap-psychology" TargetMode="External"/><Relationship Id="rId9" Type="http://schemas.openxmlformats.org/officeDocument/2006/relationships/hyperlink" Target="https://apcentral.collegeboard.org/courses/ap-united-states-history?course=ap-united-states-history" TargetMode="External"/><Relationship Id="rId14" Type="http://schemas.openxmlformats.org/officeDocument/2006/relationships/hyperlink" Target="https://apcentral.collegeboard.org/courses/ap-statistics?course=ap-statist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639" y="1889344"/>
            <a:ext cx="5218964" cy="2065842"/>
          </a:xfrm>
        </p:spPr>
        <p:txBody>
          <a:bodyPr/>
          <a:lstStyle/>
          <a:p>
            <a:r>
              <a:rPr lang="en-US" sz="4800">
                <a:latin typeface="Arial" panose="020B0604020202020204" pitchFamily="34" charset="0"/>
                <a:cs typeface="Arial" panose="020B0604020202020204" pitchFamily="34" charset="0"/>
              </a:rPr>
              <a:t>Growing Your </a:t>
            </a:r>
            <a:br>
              <a:rPr lang="en-US" sz="4800">
                <a:latin typeface="Arial" panose="020B0604020202020204" pitchFamily="34" charset="0"/>
                <a:cs typeface="Arial" panose="020B0604020202020204" pitchFamily="34" charset="0"/>
              </a:rPr>
            </a:br>
            <a:r>
              <a:rPr lang="en-US" sz="4800">
                <a:latin typeface="Arial" panose="020B0604020202020204" pitchFamily="34" charset="0"/>
                <a:cs typeface="Arial" panose="020B0604020202020204" pitchFamily="34" charset="0"/>
              </a:rPr>
              <a:t>District’s </a:t>
            </a:r>
            <a:br>
              <a:rPr lang="en-US" sz="4800">
                <a:latin typeface="Arial" panose="020B0604020202020204" pitchFamily="34" charset="0"/>
                <a:cs typeface="Arial" panose="020B0604020202020204" pitchFamily="34" charset="0"/>
              </a:rPr>
            </a:br>
            <a:r>
              <a:rPr lang="en-US" sz="4800">
                <a:latin typeface="Arial" panose="020B0604020202020204" pitchFamily="34" charset="0"/>
                <a:cs typeface="Arial" panose="020B0604020202020204" pitchFamily="34" charset="0"/>
              </a:rPr>
              <a:t>AP Program</a:t>
            </a:r>
          </a:p>
        </p:txBody>
      </p:sp>
      <p:sp>
        <p:nvSpPr>
          <p:cNvPr id="14" name="Subtitle 13"/>
          <p:cNvSpPr>
            <a:spLocks noGrp="1"/>
          </p:cNvSpPr>
          <p:nvPr>
            <p:ph type="subTitle" idx="1"/>
          </p:nvPr>
        </p:nvSpPr>
        <p:spPr/>
        <p:txBody>
          <a:bodyPr/>
          <a:lstStyle/>
          <a:p>
            <a:r>
              <a:rPr lang="en-US" sz="2400">
                <a:latin typeface="Arial"/>
                <a:cs typeface="Arial"/>
              </a:rPr>
              <a:t>Increasing Equity and Access</a:t>
            </a:r>
          </a:p>
        </p:txBody>
      </p:sp>
      <p:sp>
        <p:nvSpPr>
          <p:cNvPr id="15" name="Text Placeholder 14"/>
          <p:cNvSpPr>
            <a:spLocks noGrp="1"/>
          </p:cNvSpPr>
          <p:nvPr>
            <p:ph type="body" sz="quarter" idx="11"/>
          </p:nvPr>
        </p:nvSpPr>
        <p:spPr>
          <a:xfrm>
            <a:off x="376519" y="6640449"/>
            <a:ext cx="4862993" cy="288925"/>
          </a:xfrm>
        </p:spPr>
        <p:txBody>
          <a:bodyPr/>
          <a:lstStyle/>
          <a:p>
            <a:r>
              <a:rPr lang="en-US">
                <a:latin typeface="Arial" panose="020B0604020202020204" pitchFamily="34" charset="0"/>
                <a:cs typeface="Arial" panose="020B0604020202020204" pitchFamily="34" charset="0"/>
              </a:rPr>
              <a:t>For more information, contact Lindsay Cooper.</a:t>
            </a:r>
          </a:p>
        </p:txBody>
      </p:sp>
      <p:sp>
        <p:nvSpPr>
          <p:cNvPr id="16" name="BainBulletsConfiguration" hidden="1"/>
          <p:cNvSpPr txBox="1"/>
          <p:nvPr/>
        </p:nvSpPr>
        <p:spPr>
          <a:xfrm>
            <a:off x="12789" y="12749"/>
            <a:ext cx="8889877" cy="89721"/>
          </a:xfrm>
          <a:prstGeom prst="rect">
            <a:avLst/>
          </a:prstGeom>
          <a:noFill/>
        </p:spPr>
        <p:txBody>
          <a:bodyPr vert="horz" wrap="square" lIns="36000" tIns="36000" rIns="36000" bIns="36000" rtlCol="0">
            <a:spAutoFit/>
          </a:bodyPr>
          <a:lstStyle/>
          <a:p>
            <a:endParaRPr lang="en-US" sz="105" err="1">
              <a:solidFill>
                <a:srgbClr val="FFFFFF"/>
              </a:solidFill>
            </a:endParaRPr>
          </a:p>
        </p:txBody>
      </p:sp>
      <p:pic>
        <p:nvPicPr>
          <p:cNvPr id="9" name="Picture Placeholder 6">
            <a:extLst>
              <a:ext uri="{FF2B5EF4-FFF2-40B4-BE49-F238E27FC236}">
                <a16:creationId xmlns:a16="http://schemas.microsoft.com/office/drawing/2014/main" id="{E22DCBD4-57AB-8B63-9068-80FF2828D01A}"/>
              </a:ext>
            </a:extLst>
          </p:cNvPr>
          <p:cNvPicPr>
            <a:picLocks noChangeAspect="1"/>
          </p:cNvPicPr>
          <p:nvPr/>
        </p:nvPicPr>
        <p:blipFill>
          <a:blip r:embed="rId2"/>
          <a:srcRect l="845" r="845"/>
          <a:stretch/>
        </p:blipFill>
        <p:spPr>
          <a:xfrm>
            <a:off x="6391657" y="356661"/>
            <a:ext cx="6116427" cy="61298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03495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21141-5CB5-4140-A567-CA7D5BA54AE8}"/>
              </a:ext>
            </a:extLst>
          </p:cNvPr>
          <p:cNvSpPr/>
          <p:nvPr/>
        </p:nvSpPr>
        <p:spPr>
          <a:xfrm>
            <a:off x="0" y="0"/>
            <a:ext cx="12841288" cy="722312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6" name="Text Placeholder 2">
            <a:extLst>
              <a:ext uri="{FF2B5EF4-FFF2-40B4-BE49-F238E27FC236}">
                <a16:creationId xmlns:a16="http://schemas.microsoft.com/office/drawing/2014/main" id="{D444EE72-2FD9-BD4E-8D66-8DA8234DAB64}"/>
              </a:ext>
            </a:extLst>
          </p:cNvPr>
          <p:cNvSpPr txBox="1">
            <a:spLocks/>
          </p:cNvSpPr>
          <p:nvPr/>
        </p:nvSpPr>
        <p:spPr>
          <a:xfrm>
            <a:off x="1485328" y="2633857"/>
            <a:ext cx="8783137" cy="732184"/>
          </a:xfrm>
          <a:prstGeom prst="rect">
            <a:avLst/>
          </a:prstGeom>
        </p:spPr>
        <p:txBody>
          <a:bodyPr lIns="91440" tIns="45720" rIns="91440" bIns="45720" numCol="1" anchor="t">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ysClr val="windowText" lastClr="000000"/>
                </a:solidFill>
                <a:latin typeface="Arial"/>
                <a:cs typeface="Arial"/>
              </a:rPr>
              <a:t>AP Seminar</a:t>
            </a:r>
          </a:p>
          <a:p>
            <a:pPr marL="0" indent="0">
              <a:spcBef>
                <a:spcPts val="0"/>
              </a:spcBef>
              <a:buNone/>
            </a:pPr>
            <a:endParaRPr lang="en-US" sz="4800" b="1">
              <a:solidFill>
                <a:sysClr val="windowText" lastClr="00000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D5458D9-C8D8-DF40-9265-7C97362E586D}"/>
              </a:ext>
            </a:extLst>
          </p:cNvPr>
          <p:cNvCxnSpPr>
            <a:cxnSpLocks/>
          </p:cNvCxnSpPr>
          <p:nvPr/>
        </p:nvCxnSpPr>
        <p:spPr>
          <a:xfrm>
            <a:off x="1603325" y="2419108"/>
            <a:ext cx="340116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F3F551-228C-B74C-854D-32C8EAA9246F}"/>
              </a:ext>
            </a:extLst>
          </p:cNvPr>
          <p:cNvSpPr txBox="1"/>
          <p:nvPr/>
        </p:nvSpPr>
        <p:spPr>
          <a:xfrm>
            <a:off x="1603325" y="1741015"/>
            <a:ext cx="5563594" cy="380480"/>
          </a:xfrm>
          <a:prstGeom prst="rect">
            <a:avLst/>
          </a:prstGeom>
          <a:noFill/>
        </p:spPr>
        <p:txBody>
          <a:bodyPr wrap="square" lIns="36000" tIns="36000" rIns="36000" bIns="36000" rtlCol="0">
            <a:spAutoFit/>
          </a:bodyPr>
          <a:lstStyle/>
          <a:p>
            <a:r>
              <a:rPr lang="en-US" sz="2000" b="1">
                <a:solidFill>
                  <a:sysClr val="windowText" lastClr="000000"/>
                </a:solidFill>
                <a:latin typeface="Arial" panose="020B0604020202020204" pitchFamily="34" charset="0"/>
                <a:cs typeface="Arial" panose="020B0604020202020204" pitchFamily="34" charset="0"/>
              </a:rPr>
              <a:t>Course Placement</a:t>
            </a:r>
          </a:p>
        </p:txBody>
      </p:sp>
      <p:sp>
        <p:nvSpPr>
          <p:cNvPr id="11" name="Rectangle 10">
            <a:extLst>
              <a:ext uri="{FF2B5EF4-FFF2-40B4-BE49-F238E27FC236}">
                <a16:creationId xmlns:a16="http://schemas.microsoft.com/office/drawing/2014/main" id="{4323E127-7CFA-77EE-E7FF-1820900804E8}"/>
              </a:ext>
            </a:extLst>
          </p:cNvPr>
          <p:cNvSpPr/>
          <p:nvPr/>
        </p:nvSpPr>
        <p:spPr>
          <a:xfrm>
            <a:off x="1512662" y="3883415"/>
            <a:ext cx="6188618" cy="1077218"/>
          </a:xfrm>
          <a:prstGeom prst="rect">
            <a:avLst/>
          </a:prstGeom>
        </p:spPr>
        <p:txBody>
          <a:bodyPr wrap="square">
            <a:spAutoFit/>
          </a:bodyPr>
          <a:lstStyle/>
          <a:p>
            <a:r>
              <a:rPr lang="en-US" sz="1600">
                <a:latin typeface="Arial" panose="020B0604020202020204" pitchFamily="34" charset="0"/>
                <a:cs typeface="Arial" panose="020B0604020202020204" pitchFamily="34" charset="0"/>
              </a:rPr>
              <a:t>This course focuses on the development of critical thinking skills that are the foundation for success in many subsequent high school and college classes, so it is an especially good starting point for diverse students’ AP journeys. </a:t>
            </a:r>
          </a:p>
        </p:txBody>
      </p:sp>
    </p:spTree>
    <p:extLst>
      <p:ext uri="{BB962C8B-B14F-4D97-AF65-F5344CB8AC3E}">
        <p14:creationId xmlns:p14="http://schemas.microsoft.com/office/powerpoint/2010/main" val="371338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EC0507-BB70-4A9C-8646-093822CF1A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21" imgW="473" imgH="473" progId="TCLayout.ActiveDocument.1">
                  <p:embed/>
                </p:oleObj>
              </mc:Choice>
              <mc:Fallback>
                <p:oleObj name="think-cell Slide" r:id="rId21" imgW="473" imgH="473" progId="TCLayout.ActiveDocument.1">
                  <p:embed/>
                  <p:pic>
                    <p:nvPicPr>
                      <p:cNvPr id="3" name="Object 2" hidden="1">
                        <a:extLst>
                          <a:ext uri="{FF2B5EF4-FFF2-40B4-BE49-F238E27FC236}">
                            <a16:creationId xmlns:a16="http://schemas.microsoft.com/office/drawing/2014/main" id="{22EC0507-BB70-4A9C-8646-093822CF1A2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EC33E2-A972-439D-9FAC-587FDD60F1CA}"/>
              </a:ext>
            </a:extLst>
          </p:cNvPr>
          <p:cNvSpPr/>
          <p:nvPr>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a:solidFill>
                <a:schemeClr val="tx2"/>
              </a:solidFill>
              <a:latin typeface="Roboto Slab"/>
              <a:ea typeface="+mj-ea"/>
              <a:cs typeface="+mj-cs"/>
              <a:sym typeface="Roboto Slab"/>
            </a:endParaRPr>
          </a:p>
        </p:txBody>
      </p:sp>
      <p:sp>
        <p:nvSpPr>
          <p:cNvPr id="2" name="Title 1">
            <a:extLst>
              <a:ext uri="{FF2B5EF4-FFF2-40B4-BE49-F238E27FC236}">
                <a16:creationId xmlns:a16="http://schemas.microsoft.com/office/drawing/2014/main" id="{7B00AB77-C85F-4468-BD15-81C2234E2A81}"/>
              </a:ext>
            </a:extLst>
          </p:cNvPr>
          <p:cNvSpPr>
            <a:spLocks noGrp="1"/>
          </p:cNvSpPr>
          <p:nvPr>
            <p:ph type="title"/>
          </p:nvPr>
        </p:nvSpPr>
        <p:spPr>
          <a:xfrm>
            <a:off x="420928" y="567058"/>
            <a:ext cx="4135306" cy="435173"/>
          </a:xfrm>
        </p:spPr>
        <p:txBody>
          <a:bodyPr vert="horz"/>
          <a:lstStyle/>
          <a:p>
            <a:r>
              <a:rPr lang="en-US" sz="2000" b="1" kern="0" spc="50" dirty="0">
                <a:solidFill>
                  <a:schemeClr val="tx2"/>
                </a:solidFill>
              </a:rPr>
              <a:t>HIGH SCHOOL BENEFIT: </a:t>
            </a:r>
            <a:br>
              <a:rPr lang="en-US">
                <a:solidFill>
                  <a:schemeClr val="tx2"/>
                </a:solidFill>
              </a:rPr>
            </a:br>
            <a:r>
              <a:rPr lang="en-US">
                <a:solidFill>
                  <a:schemeClr val="tx2"/>
                </a:solidFill>
              </a:rPr>
              <a:t>Increased Performance in AP</a:t>
            </a:r>
          </a:p>
        </p:txBody>
      </p:sp>
      <p:sp>
        <p:nvSpPr>
          <p:cNvPr id="5" name="Text Placeholder 4">
            <a:extLst>
              <a:ext uri="{FF2B5EF4-FFF2-40B4-BE49-F238E27FC236}">
                <a16:creationId xmlns:a16="http://schemas.microsoft.com/office/drawing/2014/main" id="{B409D469-0361-ED4B-8902-963989041879}"/>
              </a:ext>
            </a:extLst>
          </p:cNvPr>
          <p:cNvSpPr>
            <a:spLocks noGrp="1"/>
          </p:cNvSpPr>
          <p:nvPr>
            <p:ph type="body" sz="quarter" idx="10"/>
          </p:nvPr>
        </p:nvSpPr>
        <p:spPr>
          <a:xfrm>
            <a:off x="475523" y="2661534"/>
            <a:ext cx="3773710" cy="3558907"/>
          </a:xfrm>
        </p:spPr>
        <p:txBody>
          <a:bodyPr lIns="0" tIns="0" rIns="0" bIns="0">
            <a:noAutofit/>
          </a:bodyPr>
          <a:lstStyle/>
          <a:p>
            <a:pPr marL="271145" indent="-271145">
              <a:lnSpc>
                <a:spcPct val="110000"/>
              </a:lnSpc>
              <a:spcBef>
                <a:spcPts val="1800"/>
              </a:spcBef>
              <a:buClr>
                <a:schemeClr val="tx2"/>
              </a:buClr>
            </a:pPr>
            <a:r>
              <a:rPr lang="en-US">
                <a:solidFill>
                  <a:schemeClr val="tx2"/>
                </a:solidFill>
                <a:latin typeface="Arial"/>
                <a:cs typeface="Arial"/>
              </a:rPr>
              <a:t>The skills taught in AP Seminar enhance other AP experiences.</a:t>
            </a:r>
          </a:p>
          <a:p>
            <a:pPr marL="271145" indent="-271145">
              <a:lnSpc>
                <a:spcPct val="110000"/>
              </a:lnSpc>
              <a:spcBef>
                <a:spcPts val="1800"/>
              </a:spcBef>
              <a:buClr>
                <a:schemeClr val="tx2"/>
              </a:buClr>
            </a:pPr>
            <a:r>
              <a:rPr lang="en-US">
                <a:solidFill>
                  <a:schemeClr val="tx2"/>
                </a:solidFill>
                <a:latin typeface="Arial"/>
                <a:cs typeface="Arial"/>
              </a:rPr>
              <a:t>AP Seminar students demonstrate stronger AP Exam performance on later AP Exams than their peers who didn’t take AP Seminar.</a:t>
            </a:r>
          </a:p>
          <a:p>
            <a:pPr marL="271145" indent="-271145">
              <a:lnSpc>
                <a:spcPct val="110000"/>
              </a:lnSpc>
              <a:spcBef>
                <a:spcPts val="1800"/>
              </a:spcBef>
              <a:buClr>
                <a:schemeClr val="tx2"/>
              </a:buClr>
            </a:pPr>
            <a:r>
              <a:rPr lang="en-US">
                <a:solidFill>
                  <a:schemeClr val="tx2"/>
                </a:solidFill>
                <a:latin typeface="Arial"/>
                <a:cs typeface="Arial"/>
              </a:rPr>
              <a:t>These results are consistent across race and ethnicity. </a:t>
            </a:r>
            <a:endParaRPr lang="en-US">
              <a:solidFill>
                <a:schemeClr val="tx2"/>
              </a:solidFill>
            </a:endParaRPr>
          </a:p>
          <a:p>
            <a:pPr marL="271145" indent="-271145">
              <a:lnSpc>
                <a:spcPct val="110000"/>
              </a:lnSpc>
              <a:spcBef>
                <a:spcPts val="1800"/>
              </a:spcBef>
              <a:buClr>
                <a:schemeClr val="tx2"/>
              </a:buClr>
            </a:pPr>
            <a:endParaRPr lang="en-US">
              <a:solidFill>
                <a:schemeClr val="tx2"/>
              </a:solidFill>
            </a:endParaRPr>
          </a:p>
          <a:p>
            <a:pPr marL="271145" indent="-271145">
              <a:lnSpc>
                <a:spcPct val="110000"/>
              </a:lnSpc>
              <a:spcBef>
                <a:spcPts val="1800"/>
              </a:spcBef>
              <a:buClr>
                <a:schemeClr val="tx2"/>
              </a:buClr>
            </a:pPr>
            <a:endParaRPr lang="en-US">
              <a:solidFill>
                <a:schemeClr val="tx2"/>
              </a:solidFill>
            </a:endParaRPr>
          </a:p>
        </p:txBody>
      </p:sp>
      <p:graphicFrame>
        <p:nvGraphicFramePr>
          <p:cNvPr id="21" name="Chart 20">
            <a:extLst>
              <a:ext uri="{FF2B5EF4-FFF2-40B4-BE49-F238E27FC236}">
                <a16:creationId xmlns:a16="http://schemas.microsoft.com/office/drawing/2014/main" id="{E78DC8B5-B32A-0B4E-A886-1AB6D874D007}"/>
              </a:ext>
            </a:extLst>
          </p:cNvPr>
          <p:cNvGraphicFramePr/>
          <p:nvPr>
            <p:custDataLst>
              <p:tags r:id="rId4"/>
            </p:custDataLst>
          </p:nvPr>
        </p:nvGraphicFramePr>
        <p:xfrm>
          <a:off x="5659821" y="1974493"/>
          <a:ext cx="6385034" cy="3198812"/>
        </p:xfrm>
        <a:graphic>
          <a:graphicData uri="http://schemas.openxmlformats.org/drawingml/2006/chart">
            <c:chart xmlns:c="http://schemas.openxmlformats.org/drawingml/2006/chart" xmlns:r="http://schemas.openxmlformats.org/officeDocument/2006/relationships" r:id="rId23"/>
          </a:graphicData>
        </a:graphic>
      </p:graphicFrame>
      <p:sp>
        <p:nvSpPr>
          <p:cNvPr id="22" name="Rectangle 21">
            <a:extLst>
              <a:ext uri="{FF2B5EF4-FFF2-40B4-BE49-F238E27FC236}">
                <a16:creationId xmlns:a16="http://schemas.microsoft.com/office/drawing/2014/main" id="{E08A0594-40AC-4E44-967D-684B62CE3CC1}"/>
              </a:ext>
            </a:extLst>
          </p:cNvPr>
          <p:cNvSpPr/>
          <p:nvPr>
            <p:custDataLst>
              <p:tags r:id="rId5"/>
            </p:custDataLst>
          </p:nvPr>
        </p:nvSpPr>
        <p:spPr bwMode="auto">
          <a:xfrm>
            <a:off x="8078887" y="5096822"/>
            <a:ext cx="1755775" cy="514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t" anchorCtr="0">
            <a:noAutofit/>
          </a:bodyPr>
          <a:lstStyle/>
          <a:p>
            <a:pPr algn="ctr" defTabSz="963046">
              <a:spcBef>
                <a:spcPct val="0"/>
              </a:spcBef>
              <a:spcAft>
                <a:spcPct val="0"/>
              </a:spcAft>
              <a:defRPr/>
            </a:pPr>
            <a:r>
              <a:rPr lang="en-US" altLang="en-US" sz="1400">
                <a:solidFill>
                  <a:srgbClr val="000000"/>
                </a:solidFill>
                <a:latin typeface="Arial" panose="020B0604020202020204" pitchFamily="34" charset="0"/>
                <a:cs typeface="Arial" panose="020B0604020202020204" pitchFamily="34" charset="0"/>
              </a:rPr>
              <a:t>History</a:t>
            </a:r>
          </a:p>
          <a:p>
            <a:pPr algn="ctr" defTabSz="963046">
              <a:spcBef>
                <a:spcPct val="0"/>
              </a:spcBef>
              <a:spcAft>
                <a:spcPct val="0"/>
              </a:spcAft>
              <a:defRPr/>
            </a:pPr>
            <a:r>
              <a:rPr lang="en-US" sz="1400">
                <a:solidFill>
                  <a:srgbClr val="000000"/>
                </a:solidFill>
                <a:latin typeface="Arial" panose="020B0604020202020204" pitchFamily="34" charset="0"/>
                <a:cs typeface="Arial" panose="020B0604020202020204" pitchFamily="34" charset="0"/>
                <a:sym typeface="+mn-lt"/>
              </a:rPr>
              <a:t>(Art, Euro, US, World)</a:t>
            </a:r>
          </a:p>
        </p:txBody>
      </p:sp>
      <p:sp>
        <p:nvSpPr>
          <p:cNvPr id="23" name="Rectangle 22">
            <a:extLst>
              <a:ext uri="{FF2B5EF4-FFF2-40B4-BE49-F238E27FC236}">
                <a16:creationId xmlns:a16="http://schemas.microsoft.com/office/drawing/2014/main" id="{4E7040EB-C55B-8F46-A24E-C7C2A0B83378}"/>
              </a:ext>
            </a:extLst>
          </p:cNvPr>
          <p:cNvSpPr/>
          <p:nvPr>
            <p:custDataLst>
              <p:tags r:id="rId6"/>
            </p:custDataLst>
          </p:nvPr>
        </p:nvSpPr>
        <p:spPr bwMode="auto">
          <a:xfrm>
            <a:off x="7803901" y="1103957"/>
            <a:ext cx="1971675" cy="2571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b" anchorCtr="0">
            <a:noAutofit/>
          </a:bodyPr>
          <a:lstStyle/>
          <a:p>
            <a:pPr algn="ctr" defTabSz="963046">
              <a:spcBef>
                <a:spcPct val="0"/>
              </a:spcBef>
              <a:spcAft>
                <a:spcPct val="0"/>
              </a:spcAft>
              <a:defRPr/>
            </a:pPr>
            <a:r>
              <a:rPr lang="en-US" altLang="en-US">
                <a:solidFill>
                  <a:prstClr val="black"/>
                </a:solidFill>
                <a:latin typeface="Arial" panose="020B0604020202020204" pitchFamily="34" charset="0"/>
                <a:cs typeface="Arial" panose="020B0604020202020204" pitchFamily="34" charset="0"/>
                <a:sym typeface="+mn-lt"/>
              </a:rPr>
              <a:t>Average 2017 AP Scores</a:t>
            </a:r>
          </a:p>
          <a:p>
            <a:pPr algn="ctr" defTabSz="963046">
              <a:spcBef>
                <a:spcPct val="0"/>
              </a:spcBef>
              <a:spcAft>
                <a:spcPct val="0"/>
              </a:spcAft>
              <a:defRPr/>
            </a:pPr>
            <a:r>
              <a:rPr lang="en-US" altLang="en-US" b="1">
                <a:solidFill>
                  <a:prstClr val="black"/>
                </a:solidFill>
                <a:latin typeface="Arial" panose="020B0604020202020204" pitchFamily="34" charset="0"/>
                <a:cs typeface="Arial" panose="020B0604020202020204" pitchFamily="34" charset="0"/>
                <a:sym typeface="+mn-lt"/>
              </a:rPr>
              <a:t>NEXT-YEAR PERFORMANCE</a:t>
            </a:r>
          </a:p>
        </p:txBody>
      </p:sp>
      <p:sp>
        <p:nvSpPr>
          <p:cNvPr id="24" name="Rectangle 23">
            <a:extLst>
              <a:ext uri="{FF2B5EF4-FFF2-40B4-BE49-F238E27FC236}">
                <a16:creationId xmlns:a16="http://schemas.microsoft.com/office/drawing/2014/main" id="{776F1CD9-3986-7E4F-9B4F-080E7DC5AF66}"/>
              </a:ext>
            </a:extLst>
          </p:cNvPr>
          <p:cNvSpPr/>
          <p:nvPr>
            <p:custDataLst>
              <p:tags r:id="rId7"/>
            </p:custDataLst>
          </p:nvPr>
        </p:nvSpPr>
        <p:spPr bwMode="auto">
          <a:xfrm>
            <a:off x="6576040" y="5096822"/>
            <a:ext cx="865188" cy="514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t" anchorCtr="0">
            <a:noAutofit/>
          </a:bodyPr>
          <a:lstStyle/>
          <a:p>
            <a:pPr algn="ctr" defTabSz="963046">
              <a:spcBef>
                <a:spcPct val="0"/>
              </a:spcBef>
              <a:spcAft>
                <a:spcPct val="0"/>
              </a:spcAft>
              <a:defRPr/>
            </a:pPr>
            <a:r>
              <a:rPr lang="en-US" altLang="en-US" sz="1400">
                <a:solidFill>
                  <a:srgbClr val="000000"/>
                </a:solidFill>
                <a:latin typeface="Arial" panose="020B0604020202020204" pitchFamily="34" charset="0"/>
                <a:cs typeface="Arial" panose="020B0604020202020204" pitchFamily="34" charset="0"/>
              </a:rPr>
              <a:t>English</a:t>
            </a:r>
          </a:p>
          <a:p>
            <a:pPr algn="ctr" defTabSz="963046">
              <a:spcBef>
                <a:spcPct val="0"/>
              </a:spcBef>
              <a:spcAft>
                <a:spcPct val="0"/>
              </a:spcAft>
              <a:defRPr/>
            </a:pPr>
            <a:r>
              <a:rPr lang="en-US" sz="1400">
                <a:solidFill>
                  <a:srgbClr val="000000"/>
                </a:solidFill>
                <a:latin typeface="Arial" panose="020B0604020202020204" pitchFamily="34" charset="0"/>
                <a:cs typeface="Arial" panose="020B0604020202020204" pitchFamily="34" charset="0"/>
                <a:sym typeface="+mn-lt"/>
              </a:rPr>
              <a:t>(Lang, Lit)</a:t>
            </a:r>
          </a:p>
        </p:txBody>
      </p:sp>
      <p:sp>
        <p:nvSpPr>
          <p:cNvPr id="26" name="Rectangle 25">
            <a:extLst>
              <a:ext uri="{FF2B5EF4-FFF2-40B4-BE49-F238E27FC236}">
                <a16:creationId xmlns:a16="http://schemas.microsoft.com/office/drawing/2014/main" id="{255BE45F-21AC-9349-ABF8-2894FFB0793D}"/>
              </a:ext>
            </a:extLst>
          </p:cNvPr>
          <p:cNvSpPr/>
          <p:nvPr>
            <p:custDataLst>
              <p:tags r:id="rId8"/>
            </p:custDataLst>
          </p:nvPr>
        </p:nvSpPr>
        <p:spPr bwMode="auto">
          <a:xfrm>
            <a:off x="10137486" y="5101382"/>
            <a:ext cx="1755775" cy="514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t" anchorCtr="0">
            <a:noAutofit/>
          </a:bodyPr>
          <a:lstStyle/>
          <a:p>
            <a:pPr algn="ctr" defTabSz="963046">
              <a:spcBef>
                <a:spcPct val="0"/>
              </a:spcBef>
              <a:spcAft>
                <a:spcPct val="0"/>
              </a:spcAft>
              <a:defRPr/>
            </a:pPr>
            <a:r>
              <a:rPr lang="en-US" altLang="en-US" sz="1400">
                <a:solidFill>
                  <a:srgbClr val="000000"/>
                </a:solidFill>
                <a:latin typeface="Arial" panose="020B0604020202020204" pitchFamily="34" charset="0"/>
                <a:cs typeface="Arial" panose="020B0604020202020204" pitchFamily="34" charset="0"/>
              </a:rPr>
              <a:t>Politics</a:t>
            </a:r>
          </a:p>
          <a:p>
            <a:pPr algn="ctr" defTabSz="963046">
              <a:spcBef>
                <a:spcPct val="0"/>
              </a:spcBef>
              <a:spcAft>
                <a:spcPct val="0"/>
              </a:spcAft>
              <a:defRPr/>
            </a:pPr>
            <a:r>
              <a:rPr lang="en-US" sz="1400">
                <a:solidFill>
                  <a:srgbClr val="000000"/>
                </a:solidFill>
                <a:latin typeface="Arial" panose="020B0604020202020204" pitchFamily="34" charset="0"/>
                <a:cs typeface="Arial" panose="020B0604020202020204" pitchFamily="34" charset="0"/>
                <a:sym typeface="+mn-lt"/>
              </a:rPr>
              <a:t>(US Gov, Comp)</a:t>
            </a:r>
          </a:p>
        </p:txBody>
      </p:sp>
      <p:grpSp>
        <p:nvGrpSpPr>
          <p:cNvPr id="27" name="Group 26">
            <a:extLst>
              <a:ext uri="{FF2B5EF4-FFF2-40B4-BE49-F238E27FC236}">
                <a16:creationId xmlns:a16="http://schemas.microsoft.com/office/drawing/2014/main" id="{D0E019F6-517C-1F4C-A0F2-FC3DE593F93D}"/>
              </a:ext>
            </a:extLst>
          </p:cNvPr>
          <p:cNvGrpSpPr/>
          <p:nvPr/>
        </p:nvGrpSpPr>
        <p:grpSpPr>
          <a:xfrm>
            <a:off x="6496974" y="2573676"/>
            <a:ext cx="909638" cy="319088"/>
            <a:chOff x="876666" y="2361526"/>
            <a:chExt cx="909638" cy="319088"/>
          </a:xfrm>
        </p:grpSpPr>
        <p:cxnSp>
          <p:nvCxnSpPr>
            <p:cNvPr id="28" name="Straight Connector 27">
              <a:extLst>
                <a:ext uri="{FF2B5EF4-FFF2-40B4-BE49-F238E27FC236}">
                  <a16:creationId xmlns:a16="http://schemas.microsoft.com/office/drawing/2014/main" id="{76BB4233-8E37-7545-94A5-77E86ABA8066}"/>
                </a:ext>
              </a:extLst>
            </p:cNvPr>
            <p:cNvCxnSpPr/>
            <p:nvPr>
              <p:custDataLst>
                <p:tags r:id="rId17"/>
              </p:custDataLst>
            </p:nvPr>
          </p:nvCxnSpPr>
          <p:spPr bwMode="auto">
            <a:xfrm flipV="1">
              <a:off x="876666" y="2491212"/>
              <a:ext cx="909638" cy="98425"/>
            </a:xfrm>
            <a:prstGeom prst="line">
              <a:avLst/>
            </a:prstGeom>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2A303CC6-1626-B146-A0D3-8F7021AABD2A}"/>
                </a:ext>
              </a:extLst>
            </p:cNvPr>
            <p:cNvSpPr/>
            <p:nvPr>
              <p:custDataLst>
                <p:tags r:id="rId18"/>
              </p:custDataLst>
            </p:nvPr>
          </p:nvSpPr>
          <p:spPr bwMode="auto">
            <a:xfrm>
              <a:off x="1100503" y="2361526"/>
              <a:ext cx="460375" cy="319088"/>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963046">
                <a:spcBef>
                  <a:spcPct val="0"/>
                </a:spcBef>
                <a:spcAft>
                  <a:spcPct val="0"/>
                </a:spcAft>
              </a:pPr>
              <a:fld id="{B414C8FF-742D-4AE9-9E47-EBB0A04B7050}" type="datetime'''''''''''''''''''''+''''''6''''''''''''''''%'''''">
                <a:rPr lang="en-US" altLang="en-US" sz="1474" b="1">
                  <a:solidFill>
                    <a:prstClr val="black"/>
                  </a:solidFill>
                  <a:latin typeface="Calibri"/>
                </a:rPr>
                <a:pPr algn="ctr" defTabSz="963046">
                  <a:spcBef>
                    <a:spcPct val="0"/>
                  </a:spcBef>
                  <a:spcAft>
                    <a:spcPct val="0"/>
                  </a:spcAft>
                </a:pPr>
                <a:t>+6%</a:t>
              </a:fld>
              <a:endParaRPr lang="en-US" sz="1474" b="1">
                <a:solidFill>
                  <a:prstClr val="black"/>
                </a:solidFill>
                <a:latin typeface="Calibri"/>
                <a:sym typeface="+mn-lt"/>
              </a:endParaRPr>
            </a:p>
          </p:txBody>
        </p:sp>
      </p:grpSp>
      <p:grpSp>
        <p:nvGrpSpPr>
          <p:cNvPr id="30" name="Group 29">
            <a:extLst>
              <a:ext uri="{FF2B5EF4-FFF2-40B4-BE49-F238E27FC236}">
                <a16:creationId xmlns:a16="http://schemas.microsoft.com/office/drawing/2014/main" id="{CBC27BC2-29C9-4640-92F6-C8ADCD60D0BC}"/>
              </a:ext>
            </a:extLst>
          </p:cNvPr>
          <p:cNvGrpSpPr/>
          <p:nvPr/>
        </p:nvGrpSpPr>
        <p:grpSpPr>
          <a:xfrm>
            <a:off x="8502751" y="2573676"/>
            <a:ext cx="908050" cy="319088"/>
            <a:chOff x="1948375" y="2464616"/>
            <a:chExt cx="908050" cy="319088"/>
          </a:xfrm>
        </p:grpSpPr>
        <p:cxnSp>
          <p:nvCxnSpPr>
            <p:cNvPr id="33" name="Straight Connector 32">
              <a:extLst>
                <a:ext uri="{FF2B5EF4-FFF2-40B4-BE49-F238E27FC236}">
                  <a16:creationId xmlns:a16="http://schemas.microsoft.com/office/drawing/2014/main" id="{AB0C7590-381B-394C-B377-E237912844CC}"/>
                </a:ext>
              </a:extLst>
            </p:cNvPr>
            <p:cNvCxnSpPr/>
            <p:nvPr>
              <p:custDataLst>
                <p:tags r:id="rId15"/>
              </p:custDataLst>
            </p:nvPr>
          </p:nvCxnSpPr>
          <p:spPr bwMode="auto">
            <a:xfrm flipV="1">
              <a:off x="1948375" y="2584777"/>
              <a:ext cx="908050" cy="117475"/>
            </a:xfrm>
            <a:prstGeom prst="line">
              <a:avLst/>
            </a:prstGeom>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1FB73928-8C92-D040-8E10-84E6F606C87D}"/>
                </a:ext>
              </a:extLst>
            </p:cNvPr>
            <p:cNvSpPr/>
            <p:nvPr>
              <p:custDataLst>
                <p:tags r:id="rId16"/>
              </p:custDataLst>
            </p:nvPr>
          </p:nvSpPr>
          <p:spPr bwMode="auto">
            <a:xfrm>
              <a:off x="2172212" y="2464616"/>
              <a:ext cx="460375" cy="319088"/>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963046">
                <a:spcBef>
                  <a:spcPct val="0"/>
                </a:spcBef>
                <a:spcAft>
                  <a:spcPct val="0"/>
                </a:spcAft>
              </a:pPr>
              <a:fld id="{329A56A1-2D42-4BD4-AF96-AA2DD36B468A}" type="datetime'''''''''''''''''''''''''''''''''''''''''''+''''''7%'''''">
                <a:rPr lang="en-US" altLang="en-US" sz="1474" b="1">
                  <a:solidFill>
                    <a:prstClr val="black"/>
                  </a:solidFill>
                  <a:latin typeface="Calibri"/>
                </a:rPr>
                <a:pPr algn="ctr" defTabSz="963046">
                  <a:spcBef>
                    <a:spcPct val="0"/>
                  </a:spcBef>
                  <a:spcAft>
                    <a:spcPct val="0"/>
                  </a:spcAft>
                </a:pPr>
                <a:t>+7%</a:t>
              </a:fld>
              <a:endParaRPr lang="en-US" sz="1474" b="1">
                <a:solidFill>
                  <a:prstClr val="black"/>
                </a:solidFill>
                <a:latin typeface="Calibri"/>
                <a:sym typeface="+mn-lt"/>
              </a:endParaRPr>
            </a:p>
          </p:txBody>
        </p:sp>
      </p:grpSp>
      <p:grpSp>
        <p:nvGrpSpPr>
          <p:cNvPr id="35" name="Group 34">
            <a:extLst>
              <a:ext uri="{FF2B5EF4-FFF2-40B4-BE49-F238E27FC236}">
                <a16:creationId xmlns:a16="http://schemas.microsoft.com/office/drawing/2014/main" id="{BF051817-5821-994D-BCF1-EEA9E1E963C2}"/>
              </a:ext>
            </a:extLst>
          </p:cNvPr>
          <p:cNvGrpSpPr/>
          <p:nvPr/>
        </p:nvGrpSpPr>
        <p:grpSpPr>
          <a:xfrm>
            <a:off x="10501384" y="2573676"/>
            <a:ext cx="909638" cy="319088"/>
            <a:chOff x="2909291" y="2405084"/>
            <a:chExt cx="909638" cy="319088"/>
          </a:xfrm>
        </p:grpSpPr>
        <p:cxnSp>
          <p:nvCxnSpPr>
            <p:cNvPr id="36" name="Straight Connector 35">
              <a:extLst>
                <a:ext uri="{FF2B5EF4-FFF2-40B4-BE49-F238E27FC236}">
                  <a16:creationId xmlns:a16="http://schemas.microsoft.com/office/drawing/2014/main" id="{72DDF281-E13F-0E4C-82F9-7AFCF4756360}"/>
                </a:ext>
              </a:extLst>
            </p:cNvPr>
            <p:cNvCxnSpPr/>
            <p:nvPr>
              <p:custDataLst>
                <p:tags r:id="rId13"/>
              </p:custDataLst>
            </p:nvPr>
          </p:nvCxnSpPr>
          <p:spPr bwMode="auto">
            <a:xfrm flipV="1">
              <a:off x="2909291" y="2514133"/>
              <a:ext cx="909638" cy="139700"/>
            </a:xfrm>
            <a:prstGeom prst="line">
              <a:avLst/>
            </a:prstGeom>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82BC835F-E2AE-C543-92DC-C33DE0A4CFAD}"/>
                </a:ext>
              </a:extLst>
            </p:cNvPr>
            <p:cNvSpPr/>
            <p:nvPr>
              <p:custDataLst>
                <p:tags r:id="rId14"/>
              </p:custDataLst>
            </p:nvPr>
          </p:nvSpPr>
          <p:spPr bwMode="auto">
            <a:xfrm>
              <a:off x="3133129" y="2405084"/>
              <a:ext cx="460375" cy="319088"/>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963046">
                <a:spcBef>
                  <a:spcPct val="0"/>
                </a:spcBef>
                <a:spcAft>
                  <a:spcPct val="0"/>
                </a:spcAft>
              </a:pPr>
              <a:fld id="{AC1D9BDC-8488-47A4-A186-A218108216E8}" type="datetime'''''''''''''''''''''''''''''''''+''''8''''''%'''''">
                <a:rPr lang="en-US" altLang="en-US" sz="1474" b="1" smtClean="0">
                  <a:solidFill>
                    <a:srgbClr val="000000"/>
                  </a:solidFill>
                  <a:latin typeface="Calibri" panose="020F0502020204030204" pitchFamily="34" charset="0"/>
                </a:rPr>
                <a:pPr algn="ctr" defTabSz="963046">
                  <a:spcBef>
                    <a:spcPct val="0"/>
                  </a:spcBef>
                  <a:spcAft>
                    <a:spcPct val="0"/>
                  </a:spcAft>
                </a:pPr>
                <a:t>+8%</a:t>
              </a:fld>
              <a:endParaRPr lang="en-US" sz="1474" b="1">
                <a:solidFill>
                  <a:srgbClr val="000000"/>
                </a:solidFill>
                <a:latin typeface="Calibri" panose="020F0502020204030204" pitchFamily="34" charset="0"/>
                <a:sym typeface="+mn-lt"/>
              </a:endParaRPr>
            </a:p>
          </p:txBody>
        </p:sp>
      </p:grpSp>
      <p:grpSp>
        <p:nvGrpSpPr>
          <p:cNvPr id="39" name="Group 38">
            <a:extLst>
              <a:ext uri="{FF2B5EF4-FFF2-40B4-BE49-F238E27FC236}">
                <a16:creationId xmlns:a16="http://schemas.microsoft.com/office/drawing/2014/main" id="{9EB6261E-241E-3B40-B4FF-7CD4903E859C}"/>
              </a:ext>
            </a:extLst>
          </p:cNvPr>
          <p:cNvGrpSpPr/>
          <p:nvPr/>
        </p:nvGrpSpPr>
        <p:grpSpPr>
          <a:xfrm>
            <a:off x="7542313" y="1817538"/>
            <a:ext cx="2698751" cy="225425"/>
            <a:chOff x="1173044" y="1410125"/>
            <a:chExt cx="2698751" cy="225425"/>
          </a:xfrm>
        </p:grpSpPr>
        <p:sp>
          <p:nvSpPr>
            <p:cNvPr id="40" name="Rectangle 39">
              <a:extLst>
                <a:ext uri="{FF2B5EF4-FFF2-40B4-BE49-F238E27FC236}">
                  <a16:creationId xmlns:a16="http://schemas.microsoft.com/office/drawing/2014/main" id="{A19D8348-0F2F-A242-82C1-D20714A4A7D2}"/>
                </a:ext>
              </a:extLst>
            </p:cNvPr>
            <p:cNvSpPr/>
            <p:nvPr>
              <p:custDataLst>
                <p:tags r:id="rId9"/>
              </p:custDataLst>
            </p:nvPr>
          </p:nvSpPr>
          <p:spPr bwMode="auto">
            <a:xfrm>
              <a:off x="1173044" y="1416545"/>
              <a:ext cx="263525" cy="197298"/>
            </a:xfrm>
            <a:prstGeom prst="rect">
              <a:avLst/>
            </a:prstGeom>
            <a:solidFill>
              <a:srgbClr val="D6D7D9"/>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defTabSz="963046"/>
              <a:endParaRPr lang="en-US" sz="1000">
                <a:solidFill>
                  <a:prstClr val="white"/>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CCB431E9-1567-884F-9DAD-2D0A25312B3D}"/>
                </a:ext>
              </a:extLst>
            </p:cNvPr>
            <p:cNvSpPr/>
            <p:nvPr>
              <p:custDataLst>
                <p:tags r:id="rId10"/>
              </p:custDataLst>
            </p:nvPr>
          </p:nvSpPr>
          <p:spPr bwMode="auto">
            <a:xfrm>
              <a:off x="2587507" y="1416545"/>
              <a:ext cx="263525" cy="197298"/>
            </a:xfrm>
            <a:prstGeom prst="rect">
              <a:avLst/>
            </a:pr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defTabSz="963046"/>
              <a:endParaRPr lang="en-US" sz="1000">
                <a:solidFill>
                  <a:prstClr val="white"/>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A046EE4-7855-B74F-8172-F144F456D311}"/>
                </a:ext>
              </a:extLst>
            </p:cNvPr>
            <p:cNvSpPr/>
            <p:nvPr>
              <p:custDataLst>
                <p:tags r:id="rId11"/>
              </p:custDataLst>
            </p:nvPr>
          </p:nvSpPr>
          <p:spPr bwMode="auto">
            <a:xfrm>
              <a:off x="2901832" y="1410125"/>
              <a:ext cx="969963" cy="2254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defTabSz="963046">
                <a:spcBef>
                  <a:spcPct val="0"/>
                </a:spcBef>
                <a:spcAft>
                  <a:spcPct val="0"/>
                </a:spcAft>
              </a:pPr>
              <a:fld id="{47992AF3-F1BD-489B-B524-27B294031E7B}" type="datetime'''S''''''''''''emi''n''''a''''r'''''''''' ''''(3''+'')'''''">
                <a:rPr lang="en-US" altLang="en-US" sz="1000">
                  <a:solidFill>
                    <a:prstClr val="black"/>
                  </a:solidFill>
                  <a:latin typeface="Arial" panose="020B0604020202020204" pitchFamily="34" charset="0"/>
                  <a:cs typeface="Arial" panose="020B0604020202020204" pitchFamily="34" charset="0"/>
                </a:rPr>
                <a:pPr defTabSz="963046">
                  <a:spcBef>
                    <a:spcPct val="0"/>
                  </a:spcBef>
                  <a:spcAft>
                    <a:spcPct val="0"/>
                  </a:spcAft>
                </a:pPr>
                <a:t>Seminar (3+)</a:t>
              </a:fld>
              <a:endParaRPr lang="en-US" sz="1000">
                <a:solidFill>
                  <a:prstClr val="black"/>
                </a:solidFill>
                <a:latin typeface="Arial" panose="020B0604020202020204" pitchFamily="34" charset="0"/>
                <a:cs typeface="Arial" panose="020B0604020202020204" pitchFamily="34" charset="0"/>
                <a:sym typeface="+mn-lt"/>
              </a:endParaRPr>
            </a:p>
          </p:txBody>
        </p:sp>
        <p:sp>
          <p:nvSpPr>
            <p:cNvPr id="47" name="Rectangle 46">
              <a:extLst>
                <a:ext uri="{FF2B5EF4-FFF2-40B4-BE49-F238E27FC236}">
                  <a16:creationId xmlns:a16="http://schemas.microsoft.com/office/drawing/2014/main" id="{8FA02F18-88AD-DE4F-969A-715E293867CE}"/>
                </a:ext>
              </a:extLst>
            </p:cNvPr>
            <p:cNvSpPr/>
            <p:nvPr>
              <p:custDataLst>
                <p:tags r:id="rId12"/>
              </p:custDataLst>
            </p:nvPr>
          </p:nvSpPr>
          <p:spPr bwMode="auto">
            <a:xfrm>
              <a:off x="1487369" y="1410125"/>
              <a:ext cx="998538" cy="2254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defTabSz="963046">
                <a:spcBef>
                  <a:spcPct val="0"/>
                </a:spcBef>
                <a:spcAft>
                  <a:spcPct val="0"/>
                </a:spcAft>
              </a:pPr>
              <a:fld id="{85239EFE-C7CF-4DCC-8448-A37E17663AB3}" type="datetime'''''''Non''-''''''''''''S''''''e''''m''''''''in''''ar'''">
                <a:rPr lang="en-US" altLang="en-US" sz="1000">
                  <a:solidFill>
                    <a:prstClr val="black"/>
                  </a:solidFill>
                  <a:latin typeface="Arial" panose="020B0604020202020204" pitchFamily="34" charset="0"/>
                  <a:cs typeface="Arial" panose="020B0604020202020204" pitchFamily="34" charset="0"/>
                </a:rPr>
                <a:pPr defTabSz="963046">
                  <a:spcBef>
                    <a:spcPct val="0"/>
                  </a:spcBef>
                  <a:spcAft>
                    <a:spcPct val="0"/>
                  </a:spcAft>
                </a:pPr>
                <a:t>Non-Seminar</a:t>
              </a:fld>
              <a:endParaRPr lang="en-US" sz="1000">
                <a:solidFill>
                  <a:prstClr val="black"/>
                </a:solidFill>
                <a:latin typeface="Arial" panose="020B0604020202020204" pitchFamily="34" charset="0"/>
                <a:cs typeface="Arial" panose="020B0604020202020204" pitchFamily="34" charset="0"/>
                <a:sym typeface="+mn-lt"/>
              </a:endParaRPr>
            </a:p>
          </p:txBody>
        </p:sp>
      </p:grpSp>
      <p:sp>
        <p:nvSpPr>
          <p:cNvPr id="48" name="Content Placeholder 1">
            <a:extLst>
              <a:ext uri="{FF2B5EF4-FFF2-40B4-BE49-F238E27FC236}">
                <a16:creationId xmlns:a16="http://schemas.microsoft.com/office/drawing/2014/main" id="{2E3729A1-C0F8-6D40-A904-D011AA6298F0}"/>
              </a:ext>
            </a:extLst>
          </p:cNvPr>
          <p:cNvSpPr txBox="1">
            <a:spLocks/>
          </p:cNvSpPr>
          <p:nvPr/>
        </p:nvSpPr>
        <p:spPr>
          <a:xfrm>
            <a:off x="5108490" y="5828942"/>
            <a:ext cx="7260277" cy="768091"/>
          </a:xfrm>
          <a:prstGeom prst="rect">
            <a:avLst/>
          </a:prstGeom>
        </p:spPr>
        <p:txBody>
          <a:bodyPr lIns="91440" tIns="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81523">
              <a:spcBef>
                <a:spcPts val="0"/>
              </a:spcBef>
              <a:buNone/>
              <a:defRPr/>
            </a:pPr>
            <a:r>
              <a:rPr lang="en-US" sz="1000" b="1">
                <a:latin typeface="Arial"/>
                <a:ea typeface="Roboto"/>
                <a:cs typeface="Arial"/>
              </a:rPr>
              <a:t>P value &lt; 0.01 </a:t>
            </a:r>
            <a:r>
              <a:rPr lang="en-US" sz="1000">
                <a:latin typeface="Arial"/>
                <a:ea typeface="Roboto"/>
                <a:cs typeface="Arial"/>
              </a:rPr>
              <a:t>(all differences)</a:t>
            </a:r>
          </a:p>
          <a:p>
            <a:pPr marL="0" indent="0" defTabSz="481523">
              <a:spcBef>
                <a:spcPts val="0"/>
              </a:spcBef>
              <a:buNone/>
              <a:defRPr/>
            </a:pPr>
            <a:r>
              <a:rPr lang="en-US" sz="1000" b="1">
                <a:latin typeface="Arial"/>
                <a:ea typeface="Roboto"/>
                <a:cs typeface="Arial"/>
              </a:rPr>
              <a:t>Notes: </a:t>
            </a:r>
            <a:r>
              <a:rPr lang="en-US" sz="1000">
                <a:latin typeface="Arial"/>
                <a:ea typeface="Roboto"/>
                <a:cs typeface="Arial"/>
              </a:rPr>
              <a:t>Results presented take into account student </a:t>
            </a:r>
            <a:r>
              <a:rPr lang="en-US" sz="1000" b="1">
                <a:latin typeface="Arial"/>
                <a:ea typeface="Roboto"/>
                <a:cs typeface="Arial"/>
              </a:rPr>
              <a:t>first-generation </a:t>
            </a:r>
            <a:r>
              <a:rPr lang="en-US" sz="1000">
                <a:latin typeface="Arial"/>
                <a:ea typeface="Roboto"/>
                <a:cs typeface="Arial"/>
              </a:rPr>
              <a:t>and </a:t>
            </a:r>
            <a:r>
              <a:rPr lang="en-US" sz="1000" b="1">
                <a:latin typeface="Arial"/>
                <a:ea typeface="Roboto"/>
                <a:cs typeface="Arial"/>
              </a:rPr>
              <a:t>minority status</a:t>
            </a:r>
            <a:r>
              <a:rPr lang="en-US" sz="1000">
                <a:latin typeface="Arial"/>
                <a:ea typeface="Roboto"/>
                <a:cs typeface="Arial"/>
              </a:rPr>
              <a:t>, </a:t>
            </a:r>
            <a:r>
              <a:rPr lang="en-US" sz="1000" b="1">
                <a:latin typeface="Arial"/>
                <a:ea typeface="Roboto"/>
                <a:cs typeface="Arial"/>
              </a:rPr>
              <a:t>gender</a:t>
            </a:r>
            <a:r>
              <a:rPr lang="en-US" sz="1000">
                <a:latin typeface="Arial"/>
                <a:ea typeface="Roboto"/>
                <a:cs typeface="Arial"/>
              </a:rPr>
              <a:t>, </a:t>
            </a:r>
            <a:r>
              <a:rPr lang="en-US" sz="1000" b="1">
                <a:latin typeface="Arial"/>
                <a:ea typeface="Roboto"/>
                <a:cs typeface="Arial"/>
              </a:rPr>
              <a:t>high school grades</a:t>
            </a:r>
            <a:r>
              <a:rPr lang="en-US" sz="1000">
                <a:latin typeface="Arial"/>
                <a:ea typeface="Roboto"/>
                <a:cs typeface="Arial"/>
              </a:rPr>
              <a:t>, </a:t>
            </a:r>
            <a:r>
              <a:rPr lang="en-US" sz="1000" b="1">
                <a:latin typeface="Arial"/>
                <a:ea typeface="Roboto"/>
                <a:cs typeface="Arial"/>
              </a:rPr>
              <a:t>PSAT/NMSQT® scores</a:t>
            </a:r>
            <a:r>
              <a:rPr lang="en-US" sz="1000">
                <a:latin typeface="Arial"/>
                <a:ea typeface="Roboto"/>
                <a:cs typeface="Arial"/>
              </a:rPr>
              <a:t>, </a:t>
            </a:r>
            <a:r>
              <a:rPr lang="en-US" sz="1000" b="1">
                <a:latin typeface="Arial"/>
                <a:ea typeface="Roboto"/>
                <a:cs typeface="Arial"/>
              </a:rPr>
              <a:t>number of AP Exams </a:t>
            </a:r>
            <a:r>
              <a:rPr lang="en-US" sz="1000">
                <a:latin typeface="Arial"/>
                <a:ea typeface="Roboto"/>
                <a:cs typeface="Arial"/>
              </a:rPr>
              <a:t>taken in the same subject area prior to AP Seminar, and number of other AP Exams taken prior to and concurrent with AP Seminar.</a:t>
            </a:r>
          </a:p>
        </p:txBody>
      </p:sp>
    </p:spTree>
    <p:extLst>
      <p:ext uri="{BB962C8B-B14F-4D97-AF65-F5344CB8AC3E}">
        <p14:creationId xmlns:p14="http://schemas.microsoft.com/office/powerpoint/2010/main" val="91940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7959E6-3FD3-4ECC-8F06-99827FA26B3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EC7959E6-3FD3-4ECC-8F06-99827FA26B3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FFD41C-5C90-49F6-8F11-5E04F6C405B8}"/>
              </a:ext>
            </a:extLst>
          </p:cNvPr>
          <p:cNvSpPr/>
          <p:nvPr>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2"/>
              </a:solidFill>
              <a:sym typeface="+mn-lt"/>
            </a:endParaRPr>
          </a:p>
        </p:txBody>
      </p:sp>
      <p:graphicFrame>
        <p:nvGraphicFramePr>
          <p:cNvPr id="64" name="Chart 63">
            <a:extLst>
              <a:ext uri="{FF2B5EF4-FFF2-40B4-BE49-F238E27FC236}">
                <a16:creationId xmlns:a16="http://schemas.microsoft.com/office/drawing/2014/main" id="{29A4DCE1-B77D-4BC6-842D-F95ADB1B9A74}"/>
              </a:ext>
            </a:extLst>
          </p:cNvPr>
          <p:cNvGraphicFramePr/>
          <p:nvPr>
            <p:custDataLst>
              <p:tags r:id="rId4"/>
            </p:custDataLst>
          </p:nvPr>
        </p:nvGraphicFramePr>
        <p:xfrm>
          <a:off x="5108024" y="1758821"/>
          <a:ext cx="6684570" cy="3114675"/>
        </p:xfrm>
        <a:graphic>
          <a:graphicData uri="http://schemas.openxmlformats.org/drawingml/2006/chart">
            <c:chart xmlns:c="http://schemas.openxmlformats.org/drawingml/2006/chart" xmlns:r="http://schemas.openxmlformats.org/officeDocument/2006/relationships" r:id="rId12"/>
          </a:graphicData>
        </a:graphic>
      </p:graphicFrame>
      <p:sp>
        <p:nvSpPr>
          <p:cNvPr id="51" name="Text Placeholder 10">
            <a:extLst>
              <a:ext uri="{FF2B5EF4-FFF2-40B4-BE49-F238E27FC236}">
                <a16:creationId xmlns:a16="http://schemas.microsoft.com/office/drawing/2014/main" id="{4110BA2C-2BA5-4CEA-BF04-5ABBC64E3C89}"/>
              </a:ext>
            </a:extLst>
          </p:cNvPr>
          <p:cNvSpPr>
            <a:spLocks noGrp="1"/>
          </p:cNvSpPr>
          <p:nvPr>
            <p:custDataLst>
              <p:tags r:id="rId5"/>
            </p:custDataLst>
          </p:nvPr>
        </p:nvSpPr>
        <p:spPr bwMode="auto">
          <a:xfrm>
            <a:off x="8245353" y="1005596"/>
            <a:ext cx="935101"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b="1">
                <a:latin typeface="Arial" panose="020B0604020202020204" pitchFamily="34" charset="0"/>
                <a:cs typeface="Arial" panose="020B0604020202020204" pitchFamily="34" charset="0"/>
                <a:sym typeface="+mn-lt"/>
              </a:rPr>
              <a:t>Average First-Year College GPA</a:t>
            </a:r>
            <a:endParaRPr lang="en-US" b="1">
              <a:latin typeface="Arial" panose="020B0604020202020204" pitchFamily="34" charset="0"/>
              <a:cs typeface="Arial" panose="020B0604020202020204" pitchFamily="34" charset="0"/>
              <a:sym typeface="+mn-lt"/>
            </a:endParaRPr>
          </a:p>
        </p:txBody>
      </p:sp>
      <p:sp>
        <p:nvSpPr>
          <p:cNvPr id="5" name="Text Placeholder 10">
            <a:extLst>
              <a:ext uri="{FF2B5EF4-FFF2-40B4-BE49-F238E27FC236}">
                <a16:creationId xmlns:a16="http://schemas.microsoft.com/office/drawing/2014/main" id="{E35DCA1D-9E33-4067-AFA8-A633F1686010}"/>
              </a:ext>
            </a:extLst>
          </p:cNvPr>
          <p:cNvSpPr>
            <a:spLocks noGrp="1"/>
          </p:cNvSpPr>
          <p:nvPr>
            <p:custDataLst>
              <p:tags r:id="rId6"/>
            </p:custDataLst>
          </p:nvPr>
        </p:nvSpPr>
        <p:spPr bwMode="auto">
          <a:xfrm>
            <a:off x="6413562" y="4841411"/>
            <a:ext cx="690448" cy="24926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sz="1400">
                <a:latin typeface="Arial" panose="020B0604020202020204" pitchFamily="34" charset="0"/>
                <a:cs typeface="Arial" panose="020B0604020202020204" pitchFamily="34" charset="0"/>
              </a:rPr>
              <a:t>Non-AP</a:t>
            </a:r>
          </a:p>
          <a:p>
            <a:pPr marL="0" indent="0" algn="ctr">
              <a:spcBef>
                <a:spcPct val="0"/>
              </a:spcBef>
              <a:buNone/>
            </a:pPr>
            <a:r>
              <a:rPr lang="en-US" sz="1400">
                <a:latin typeface="Arial" panose="020B0604020202020204" pitchFamily="34" charset="0"/>
                <a:cs typeface="Arial" panose="020B0604020202020204" pitchFamily="34" charset="0"/>
                <a:sym typeface="+mn-lt"/>
              </a:rPr>
              <a:t>students</a:t>
            </a:r>
          </a:p>
        </p:txBody>
      </p:sp>
      <p:sp>
        <p:nvSpPr>
          <p:cNvPr id="19" name="Text Placeholder 10">
            <a:extLst>
              <a:ext uri="{FF2B5EF4-FFF2-40B4-BE49-F238E27FC236}">
                <a16:creationId xmlns:a16="http://schemas.microsoft.com/office/drawing/2014/main" id="{8114AD9D-2305-43D3-9EF4-525FD5548796}"/>
              </a:ext>
            </a:extLst>
          </p:cNvPr>
          <p:cNvSpPr>
            <a:spLocks noGrp="1"/>
          </p:cNvSpPr>
          <p:nvPr>
            <p:custDataLst>
              <p:tags r:id="rId7"/>
            </p:custDataLst>
          </p:nvPr>
        </p:nvSpPr>
        <p:spPr bwMode="auto">
          <a:xfrm>
            <a:off x="9985535" y="4859682"/>
            <a:ext cx="1539045" cy="4254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2FCFEEC3-546F-485B-8390-4FFB09EC4402}" type="datetime'AP ''Ca''''pston''e'' D''''''''ipl''oma'' r''ec''ipie''nts'">
              <a:rPr lang="en-US" altLang="en-US" sz="1400" smtClean="0">
                <a:latin typeface="Arial" panose="020B0604020202020204" pitchFamily="34" charset="0"/>
                <a:cs typeface="Arial" panose="020B0604020202020204" pitchFamily="34" charset="0"/>
              </a:rPr>
              <a:pPr marL="0" indent="0" algn="ctr">
                <a:spcBef>
                  <a:spcPct val="0"/>
                </a:spcBef>
                <a:buNone/>
              </a:pPr>
              <a:t>AP Capstone Diploma recipients</a:t>
            </a:fld>
            <a:endParaRPr lang="en-US" sz="1400">
              <a:latin typeface="Arial" panose="020B0604020202020204" pitchFamily="34" charset="0"/>
              <a:cs typeface="Arial" panose="020B0604020202020204" pitchFamily="34" charset="0"/>
              <a:sym typeface="+mn-lt"/>
            </a:endParaRPr>
          </a:p>
        </p:txBody>
      </p:sp>
      <p:sp>
        <p:nvSpPr>
          <p:cNvPr id="17" name="Text Placeholder 10">
            <a:extLst>
              <a:ext uri="{FF2B5EF4-FFF2-40B4-BE49-F238E27FC236}">
                <a16:creationId xmlns:a16="http://schemas.microsoft.com/office/drawing/2014/main" id="{897EB5FA-7B42-48F4-80ED-57A9772B5644}"/>
              </a:ext>
            </a:extLst>
          </p:cNvPr>
          <p:cNvSpPr>
            <a:spLocks noGrp="1"/>
          </p:cNvSpPr>
          <p:nvPr>
            <p:custDataLst>
              <p:tags r:id="rId8"/>
            </p:custDataLst>
          </p:nvPr>
        </p:nvSpPr>
        <p:spPr bwMode="auto">
          <a:xfrm>
            <a:off x="8409548" y="4859682"/>
            <a:ext cx="69044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sz="1400">
                <a:latin typeface="Arial" panose="020B0604020202020204" pitchFamily="34" charset="0"/>
                <a:cs typeface="Arial" panose="020B0604020202020204" pitchFamily="34" charset="0"/>
              </a:rPr>
              <a:t>AP Seminar</a:t>
            </a:r>
          </a:p>
          <a:p>
            <a:pPr marL="0" indent="0" algn="ctr">
              <a:spcBef>
                <a:spcPct val="0"/>
              </a:spcBef>
              <a:buNone/>
            </a:pPr>
            <a:r>
              <a:rPr lang="en-US" sz="1400">
                <a:latin typeface="Arial" panose="020B0604020202020204" pitchFamily="34" charset="0"/>
                <a:cs typeface="Arial" panose="020B0604020202020204" pitchFamily="34" charset="0"/>
                <a:sym typeface="+mn-lt"/>
              </a:rPr>
              <a:t>students</a:t>
            </a:r>
          </a:p>
        </p:txBody>
      </p:sp>
      <p:sp>
        <p:nvSpPr>
          <p:cNvPr id="59" name="Content Placeholder 1">
            <a:extLst>
              <a:ext uri="{FF2B5EF4-FFF2-40B4-BE49-F238E27FC236}">
                <a16:creationId xmlns:a16="http://schemas.microsoft.com/office/drawing/2014/main" id="{4C9B6216-67CA-442C-99F9-2B0AD447861F}"/>
              </a:ext>
            </a:extLst>
          </p:cNvPr>
          <p:cNvSpPr txBox="1">
            <a:spLocks/>
          </p:cNvSpPr>
          <p:nvPr/>
        </p:nvSpPr>
        <p:spPr>
          <a:xfrm>
            <a:off x="5155502" y="5958951"/>
            <a:ext cx="7210264" cy="435173"/>
          </a:xfrm>
          <a:prstGeom prst="rect">
            <a:avLst/>
          </a:prstGeom>
        </p:spPr>
        <p:txBody>
          <a:bodyPr lIns="91440" tIns="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1" i="0" u="none" strike="noStrike" kern="1200" cap="none" spc="0" normalizeH="0" baseline="0" noProof="0">
                <a:ln>
                  <a:noFill/>
                </a:ln>
                <a:effectLst/>
                <a:uLnTx/>
                <a:uFillTx/>
                <a:latin typeface="Arial"/>
                <a:ea typeface="Roboto"/>
                <a:cs typeface="Arial"/>
              </a:rPr>
              <a:t>P value &lt; 0.01 </a:t>
            </a:r>
            <a:r>
              <a:rPr kumimoji="0" lang="en-US" sz="1000" i="0" u="none" strike="noStrike" kern="1200" cap="none" spc="0" normalizeH="0" baseline="0" noProof="0">
                <a:ln>
                  <a:noFill/>
                </a:ln>
                <a:effectLst/>
                <a:uLnTx/>
                <a:uFillTx/>
                <a:latin typeface="Arial"/>
                <a:ea typeface="Roboto"/>
                <a:cs typeface="Arial"/>
              </a:rPr>
              <a:t>(all differences)</a:t>
            </a:r>
          </a:p>
          <a:p>
            <a:pPr marL="0" indent="0">
              <a:spcBef>
                <a:spcPts val="0"/>
              </a:spcBef>
              <a:buNone/>
              <a:defRPr/>
            </a:pPr>
            <a:r>
              <a:rPr kumimoji="0" lang="en-US" sz="1000" b="1" i="0" u="none" strike="noStrike" kern="1200" cap="none" spc="0" normalizeH="0" baseline="0" noProof="0">
                <a:ln>
                  <a:noFill/>
                </a:ln>
                <a:effectLst/>
                <a:uLnTx/>
                <a:uFillTx/>
                <a:latin typeface="Arial"/>
                <a:ea typeface="Roboto"/>
                <a:cs typeface="Arial"/>
              </a:rPr>
              <a:t>Notes: </a:t>
            </a:r>
            <a:r>
              <a:rPr lang="en-US" sz="1000">
                <a:latin typeface="Arial"/>
                <a:ea typeface="Roboto"/>
                <a:cs typeface="Arial"/>
              </a:rPr>
              <a:t>Effects isolated </a:t>
            </a:r>
            <a:r>
              <a:rPr kumimoji="0" lang="en-US" sz="1000" b="0" i="0" u="none" strike="noStrike" kern="1200" cap="none" spc="0" normalizeH="0" baseline="0" noProof="0">
                <a:ln>
                  <a:noFill/>
                </a:ln>
                <a:effectLst/>
                <a:uLnTx/>
                <a:uFillTx/>
                <a:latin typeface="Arial"/>
                <a:ea typeface="Roboto"/>
                <a:cs typeface="Arial"/>
              </a:rPr>
              <a:t>by taking into account student </a:t>
            </a:r>
            <a:r>
              <a:rPr kumimoji="0" lang="en-US" sz="1000" b="1" i="0" u="none" strike="noStrike" kern="1200" cap="none" spc="0" normalizeH="0" baseline="0" noProof="0">
                <a:ln>
                  <a:noFill/>
                </a:ln>
                <a:effectLst/>
                <a:uLnTx/>
                <a:uFillTx/>
                <a:latin typeface="Arial"/>
                <a:ea typeface="Roboto"/>
                <a:cs typeface="Arial"/>
              </a:rPr>
              <a:t>first-generation </a:t>
            </a:r>
            <a:r>
              <a:rPr kumimoji="0" lang="en-US" sz="1000" b="0" i="0" u="none" strike="noStrike" kern="1200" cap="none" spc="0" normalizeH="0" baseline="0" noProof="0">
                <a:ln>
                  <a:noFill/>
                </a:ln>
                <a:effectLst/>
                <a:uLnTx/>
                <a:uFillTx/>
                <a:latin typeface="Arial"/>
                <a:ea typeface="Roboto"/>
                <a:cs typeface="Arial"/>
              </a:rPr>
              <a:t>and </a:t>
            </a:r>
            <a:r>
              <a:rPr kumimoji="0" lang="en-US" sz="1000" b="1" i="0" u="none" strike="noStrike" kern="1200" cap="none" spc="0" normalizeH="0" baseline="0" noProof="0">
                <a:ln>
                  <a:noFill/>
                </a:ln>
                <a:effectLst/>
                <a:uLnTx/>
                <a:uFillTx/>
                <a:latin typeface="Arial"/>
                <a:ea typeface="Roboto"/>
                <a:cs typeface="Arial"/>
              </a:rPr>
              <a:t>minority status</a:t>
            </a:r>
            <a:r>
              <a:rPr kumimoji="0" lang="en-US" sz="1000" b="0" i="0" u="none" strike="noStrike" kern="1200" cap="none" spc="0" normalizeH="0" baseline="0" noProof="0">
                <a:ln>
                  <a:noFill/>
                </a:ln>
                <a:effectLst/>
                <a:uLnTx/>
                <a:uFillTx/>
                <a:latin typeface="Arial"/>
                <a:ea typeface="Roboto"/>
                <a:cs typeface="Arial"/>
              </a:rPr>
              <a:t>, </a:t>
            </a:r>
            <a:r>
              <a:rPr kumimoji="0" lang="en-US" sz="1000" b="1" i="0" u="none" strike="noStrike" kern="1200" cap="none" spc="0" normalizeH="0" baseline="0" noProof="0">
                <a:ln>
                  <a:noFill/>
                </a:ln>
                <a:effectLst/>
                <a:uLnTx/>
                <a:uFillTx/>
                <a:latin typeface="Arial"/>
                <a:ea typeface="Roboto"/>
                <a:cs typeface="Arial"/>
              </a:rPr>
              <a:t>gender</a:t>
            </a:r>
            <a:r>
              <a:rPr kumimoji="0" lang="en-US" sz="1000" b="0" i="0" u="none" strike="noStrike" kern="1200" cap="none" spc="0" normalizeH="0" baseline="0" noProof="0">
                <a:ln>
                  <a:noFill/>
                </a:ln>
                <a:effectLst/>
                <a:uLnTx/>
                <a:uFillTx/>
                <a:latin typeface="Arial"/>
                <a:ea typeface="Roboto"/>
                <a:cs typeface="Arial"/>
              </a:rPr>
              <a:t>, </a:t>
            </a:r>
            <a:r>
              <a:rPr kumimoji="0" lang="en-US" sz="1000" b="1" i="0" u="none" strike="noStrike" kern="1200" cap="none" spc="0" normalizeH="0" baseline="0" noProof="0">
                <a:ln>
                  <a:noFill/>
                </a:ln>
                <a:effectLst/>
                <a:uLnTx/>
                <a:uFillTx/>
                <a:latin typeface="Arial"/>
                <a:ea typeface="Roboto"/>
                <a:cs typeface="Arial"/>
              </a:rPr>
              <a:t>high school grades</a:t>
            </a:r>
            <a:r>
              <a:rPr kumimoji="0" lang="en-US" sz="1000" b="0" i="0" u="none" strike="noStrike" kern="1200" cap="none" spc="0" normalizeH="0" baseline="0" noProof="0">
                <a:ln>
                  <a:noFill/>
                </a:ln>
                <a:effectLst/>
                <a:uLnTx/>
                <a:uFillTx/>
                <a:latin typeface="Arial"/>
                <a:ea typeface="Roboto"/>
                <a:cs typeface="Arial"/>
              </a:rPr>
              <a:t>, </a:t>
            </a:r>
            <a:r>
              <a:rPr lang="en-US" sz="1000">
                <a:latin typeface="Arial"/>
                <a:ea typeface="Roboto"/>
                <a:cs typeface="Arial"/>
              </a:rPr>
              <a:t>and </a:t>
            </a:r>
            <a:r>
              <a:rPr lang="en-US" sz="1000" b="1">
                <a:latin typeface="Arial"/>
                <a:ea typeface="Roboto"/>
                <a:cs typeface="Arial"/>
              </a:rPr>
              <a:t>SAT</a:t>
            </a:r>
            <a:r>
              <a:rPr kumimoji="0" lang="en-US" sz="1000" b="1" i="0" u="none" strike="noStrike" kern="1200" cap="none" spc="0" normalizeH="0" baseline="0" noProof="0">
                <a:ln>
                  <a:noFill/>
                </a:ln>
                <a:effectLst/>
                <a:uLnTx/>
                <a:uFillTx/>
                <a:latin typeface="Arial"/>
                <a:ea typeface="Roboto"/>
                <a:cs typeface="Arial"/>
              </a:rPr>
              <a:t> scores</a:t>
            </a:r>
            <a:endParaRPr kumimoji="0" lang="en-US" sz="1000" b="0" i="0" u="none" strike="noStrike" kern="1200" cap="none" spc="0" normalizeH="0" baseline="0" noProof="0">
              <a:ln>
                <a:noFill/>
              </a:ln>
              <a:effectLst/>
              <a:uLnTx/>
              <a:uFillTx/>
              <a:latin typeface="Arial"/>
              <a:ea typeface="Roboto"/>
              <a:cs typeface="Arial"/>
            </a:endParaRPr>
          </a:p>
        </p:txBody>
      </p:sp>
      <p:sp>
        <p:nvSpPr>
          <p:cNvPr id="12" name="Title 1">
            <a:extLst>
              <a:ext uri="{FF2B5EF4-FFF2-40B4-BE49-F238E27FC236}">
                <a16:creationId xmlns:a16="http://schemas.microsoft.com/office/drawing/2014/main" id="{ADAD8D4B-702A-954D-8E2E-48282996058D}"/>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COLLEGE BENEFIT NO. 1:</a:t>
            </a:r>
            <a:br>
              <a:rPr lang="en-US">
                <a:solidFill>
                  <a:schemeClr val="tx2"/>
                </a:solidFill>
              </a:rPr>
            </a:br>
            <a:r>
              <a:rPr lang="en-US">
                <a:solidFill>
                  <a:schemeClr val="tx2"/>
                </a:solidFill>
              </a:rPr>
              <a:t>Higher First-Year GPAs</a:t>
            </a:r>
          </a:p>
        </p:txBody>
      </p:sp>
      <p:sp>
        <p:nvSpPr>
          <p:cNvPr id="13" name="Text Placeholder 4">
            <a:extLst>
              <a:ext uri="{FF2B5EF4-FFF2-40B4-BE49-F238E27FC236}">
                <a16:creationId xmlns:a16="http://schemas.microsoft.com/office/drawing/2014/main" id="{9C8E923E-33F6-D444-B832-A81DCE73ED8A}"/>
              </a:ext>
            </a:extLst>
          </p:cNvPr>
          <p:cNvSpPr txBox="1">
            <a:spLocks/>
          </p:cNvSpPr>
          <p:nvPr/>
        </p:nvSpPr>
        <p:spPr>
          <a:xfrm>
            <a:off x="475522" y="2400044"/>
            <a:ext cx="3875761"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lnSpc>
                <a:spcPct val="110000"/>
              </a:lnSpc>
              <a:spcBef>
                <a:spcPts val="1800"/>
              </a:spcBef>
              <a:buClr>
                <a:schemeClr val="tx2"/>
              </a:buClr>
            </a:pPr>
            <a:r>
              <a:rPr lang="en-US">
                <a:solidFill>
                  <a:schemeClr val="tx2"/>
                </a:solidFill>
                <a:latin typeface="Arial"/>
                <a:cs typeface="Arial"/>
              </a:rPr>
              <a:t>AP Seminar students were shown to outperform non-AP students in first-year college GPA.</a:t>
            </a:r>
          </a:p>
          <a:p>
            <a:pPr marL="271145" indent="-271145">
              <a:lnSpc>
                <a:spcPct val="110000"/>
              </a:lnSpc>
              <a:spcBef>
                <a:spcPts val="1800"/>
              </a:spcBef>
              <a:buClr>
                <a:schemeClr val="tx2"/>
              </a:buClr>
            </a:pPr>
            <a:r>
              <a:rPr lang="en-US">
                <a:solidFill>
                  <a:schemeClr val="tx2"/>
                </a:solidFill>
                <a:latin typeface="Arial"/>
                <a:cs typeface="Arial"/>
              </a:rPr>
              <a:t>AP Capstone courses emphasize academic skills, including:</a:t>
            </a:r>
          </a:p>
          <a:p>
            <a:pPr lvl="1" indent="-118745">
              <a:lnSpc>
                <a:spcPct val="110000"/>
              </a:lnSpc>
              <a:spcBef>
                <a:spcPts val="900"/>
              </a:spcBef>
              <a:buClr>
                <a:schemeClr val="tx2"/>
              </a:buClr>
            </a:pPr>
            <a:r>
              <a:rPr lang="en-US" sz="1400">
                <a:solidFill>
                  <a:schemeClr val="tx2"/>
                </a:solidFill>
                <a:latin typeface="Arial"/>
                <a:cs typeface="Arial"/>
              </a:rPr>
              <a:t>Investigating academic and real-world topics</a:t>
            </a:r>
          </a:p>
          <a:p>
            <a:pPr lvl="1" indent="-118745">
              <a:lnSpc>
                <a:spcPct val="110000"/>
              </a:lnSpc>
              <a:spcBef>
                <a:spcPts val="0"/>
              </a:spcBef>
              <a:buClr>
                <a:schemeClr val="tx2"/>
              </a:buClr>
            </a:pPr>
            <a:r>
              <a:rPr lang="en-US" sz="1400">
                <a:solidFill>
                  <a:schemeClr val="tx2"/>
                </a:solidFill>
                <a:latin typeface="Arial"/>
                <a:cs typeface="Arial"/>
              </a:rPr>
              <a:t>Interpreting and evaluating different perspectives</a:t>
            </a:r>
          </a:p>
          <a:p>
            <a:pPr lvl="1" indent="-118745">
              <a:lnSpc>
                <a:spcPct val="110000"/>
              </a:lnSpc>
              <a:spcBef>
                <a:spcPts val="0"/>
              </a:spcBef>
              <a:buClr>
                <a:schemeClr val="tx2"/>
              </a:buClr>
            </a:pPr>
            <a:r>
              <a:rPr lang="en-US" sz="1400">
                <a:solidFill>
                  <a:schemeClr val="tx2"/>
                </a:solidFill>
                <a:latin typeface="Arial"/>
                <a:cs typeface="Arial"/>
              </a:rPr>
              <a:t>Gathering and analyzing data</a:t>
            </a:r>
          </a:p>
          <a:p>
            <a:pPr lvl="1" indent="-118745">
              <a:lnSpc>
                <a:spcPct val="110000"/>
              </a:lnSpc>
              <a:spcBef>
                <a:spcPts val="0"/>
              </a:spcBef>
              <a:buClr>
                <a:schemeClr val="tx2"/>
              </a:buClr>
            </a:pPr>
            <a:r>
              <a:rPr lang="en-US" sz="1400">
                <a:solidFill>
                  <a:schemeClr val="tx2"/>
                </a:solidFill>
                <a:latin typeface="Arial"/>
                <a:cs typeface="Arial"/>
              </a:rPr>
              <a:t>Developing evidence-based arguments</a:t>
            </a:r>
          </a:p>
          <a:p>
            <a:pPr lvl="1" indent="-118745">
              <a:lnSpc>
                <a:spcPct val="110000"/>
              </a:lnSpc>
              <a:spcBef>
                <a:spcPts val="0"/>
              </a:spcBef>
              <a:buClr>
                <a:schemeClr val="tx2"/>
              </a:buClr>
            </a:pPr>
            <a:r>
              <a:rPr lang="en-US" sz="1400">
                <a:solidFill>
                  <a:schemeClr val="tx2"/>
                </a:solidFill>
                <a:latin typeface="Arial"/>
                <a:cs typeface="Arial"/>
              </a:rPr>
              <a:t>Communicating publicly</a:t>
            </a:r>
            <a:endParaRPr lang="en-US">
              <a:solidFill>
                <a:schemeClr val="tx2"/>
              </a:solidFill>
              <a:latin typeface="Arial"/>
              <a:cs typeface="Arial"/>
            </a:endParaRPr>
          </a:p>
          <a:p>
            <a:pPr marL="271145" indent="-271145">
              <a:lnSpc>
                <a:spcPct val="110000"/>
              </a:lnSpc>
              <a:spcBef>
                <a:spcPts val="1800"/>
              </a:spcBef>
              <a:buClr>
                <a:schemeClr val="tx2"/>
              </a:buClr>
            </a:pPr>
            <a:r>
              <a:rPr lang="en-US">
                <a:solidFill>
                  <a:schemeClr val="tx2"/>
                </a:solidFill>
                <a:latin typeface="Arial"/>
                <a:cs typeface="Arial"/>
              </a:rPr>
              <a:t>These results are consistent across race and ethnicity. </a:t>
            </a:r>
            <a:endParaRPr lang="en-US">
              <a:solidFill>
                <a:schemeClr val="tx2"/>
              </a:solidFill>
            </a:endParaRPr>
          </a:p>
        </p:txBody>
      </p:sp>
    </p:spTree>
    <p:extLst>
      <p:ext uri="{BB962C8B-B14F-4D97-AF65-F5344CB8AC3E}">
        <p14:creationId xmlns:p14="http://schemas.microsoft.com/office/powerpoint/2010/main" val="253051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7959E6-3FD3-4ECC-8F06-99827FA26B3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EC7959E6-3FD3-4ECC-8F06-99827FA26B3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FFD41C-5C90-49F6-8F11-5E04F6C405B8}"/>
              </a:ext>
            </a:extLst>
          </p:cNvPr>
          <p:cNvSpPr/>
          <p:nvPr>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2"/>
              </a:solidFill>
              <a:sym typeface="+mn-lt"/>
            </a:endParaRPr>
          </a:p>
        </p:txBody>
      </p:sp>
      <p:sp>
        <p:nvSpPr>
          <p:cNvPr id="51" name="Text Placeholder 10">
            <a:extLst>
              <a:ext uri="{FF2B5EF4-FFF2-40B4-BE49-F238E27FC236}">
                <a16:creationId xmlns:a16="http://schemas.microsoft.com/office/drawing/2014/main" id="{4110BA2C-2BA5-4CEA-BF04-5ABBC64E3C89}"/>
              </a:ext>
            </a:extLst>
          </p:cNvPr>
          <p:cNvSpPr>
            <a:spLocks noGrp="1"/>
          </p:cNvSpPr>
          <p:nvPr>
            <p:custDataLst>
              <p:tags r:id="rId4"/>
            </p:custDataLst>
          </p:nvPr>
        </p:nvSpPr>
        <p:spPr bwMode="auto">
          <a:xfrm>
            <a:off x="6164317" y="1235671"/>
            <a:ext cx="547063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b="1">
                <a:latin typeface="Arial" panose="020B0604020202020204" pitchFamily="34" charset="0"/>
                <a:cs typeface="Arial" panose="020B0604020202020204" pitchFamily="34" charset="0"/>
                <a:sym typeface="+mn-lt"/>
              </a:rPr>
              <a:t>Probability of Second-Year Retention (%)</a:t>
            </a:r>
            <a:endParaRPr lang="en-US" b="1">
              <a:latin typeface="Arial" panose="020B0604020202020204" pitchFamily="34" charset="0"/>
              <a:cs typeface="Arial" panose="020B0604020202020204" pitchFamily="34" charset="0"/>
              <a:sym typeface="+mn-lt"/>
            </a:endParaRPr>
          </a:p>
        </p:txBody>
      </p:sp>
      <p:sp>
        <p:nvSpPr>
          <p:cNvPr id="15" name="Content Placeholder 1">
            <a:extLst>
              <a:ext uri="{FF2B5EF4-FFF2-40B4-BE49-F238E27FC236}">
                <a16:creationId xmlns:a16="http://schemas.microsoft.com/office/drawing/2014/main" id="{0C2E773F-AC75-F740-8D2F-A1EEC7FA27FF}"/>
              </a:ext>
            </a:extLst>
          </p:cNvPr>
          <p:cNvSpPr txBox="1">
            <a:spLocks/>
          </p:cNvSpPr>
          <p:nvPr/>
        </p:nvSpPr>
        <p:spPr>
          <a:xfrm>
            <a:off x="5182120" y="6011364"/>
            <a:ext cx="7241108" cy="435173"/>
          </a:xfrm>
          <a:prstGeom prst="rect">
            <a:avLst/>
          </a:prstGeom>
        </p:spPr>
        <p:txBody>
          <a:bodyPr lIns="91440" tIns="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1" i="0" u="none" strike="noStrike" kern="1200" cap="none" spc="0" normalizeH="0" baseline="0" noProof="0">
                <a:ln>
                  <a:noFill/>
                </a:ln>
                <a:effectLst/>
                <a:uLnTx/>
                <a:uFillTx/>
                <a:latin typeface="Arial"/>
                <a:ea typeface="Roboto"/>
                <a:cs typeface="Arial"/>
              </a:rPr>
              <a:t>P value &lt; 0.01 </a:t>
            </a:r>
            <a:r>
              <a:rPr kumimoji="0" lang="en-US" sz="1000" i="0" u="none" strike="noStrike" kern="1200" cap="none" spc="0" normalizeH="0" baseline="0" noProof="0">
                <a:ln>
                  <a:noFill/>
                </a:ln>
                <a:effectLst/>
                <a:uLnTx/>
                <a:uFillTx/>
                <a:latin typeface="Arial"/>
                <a:ea typeface="Roboto"/>
                <a:cs typeface="Arial"/>
              </a:rPr>
              <a:t>(all differences)</a:t>
            </a:r>
          </a:p>
          <a:p>
            <a:pPr marL="0" indent="0">
              <a:spcBef>
                <a:spcPts val="0"/>
              </a:spcBef>
              <a:buNone/>
              <a:defRPr/>
            </a:pPr>
            <a:r>
              <a:rPr kumimoji="0" lang="en-US" sz="1000" b="1" i="0" u="none" strike="noStrike" kern="1200" cap="none" spc="0" normalizeH="0" baseline="0" noProof="0">
                <a:ln>
                  <a:noFill/>
                </a:ln>
                <a:effectLst/>
                <a:uLnTx/>
                <a:uFillTx/>
                <a:latin typeface="Arial"/>
                <a:ea typeface="Roboto"/>
                <a:cs typeface="Arial"/>
              </a:rPr>
              <a:t>Notes: </a:t>
            </a:r>
            <a:r>
              <a:rPr lang="en-US" sz="1000">
                <a:latin typeface="Arial"/>
                <a:ea typeface="Roboto"/>
                <a:cs typeface="Arial"/>
              </a:rPr>
              <a:t>Effects isolated </a:t>
            </a:r>
            <a:r>
              <a:rPr kumimoji="0" lang="en-US" sz="1000" b="0" i="0" u="none" strike="noStrike" kern="1200" cap="none" spc="0" normalizeH="0" baseline="0" noProof="0">
                <a:ln>
                  <a:noFill/>
                </a:ln>
                <a:effectLst/>
                <a:uLnTx/>
                <a:uFillTx/>
                <a:latin typeface="Arial"/>
                <a:ea typeface="Roboto"/>
                <a:cs typeface="Arial"/>
              </a:rPr>
              <a:t>by taking into account student </a:t>
            </a:r>
            <a:r>
              <a:rPr kumimoji="0" lang="en-US" sz="1000" b="1" i="0" u="none" strike="noStrike" kern="1200" cap="none" spc="0" normalizeH="0" baseline="0" noProof="0">
                <a:ln>
                  <a:noFill/>
                </a:ln>
                <a:effectLst/>
                <a:uLnTx/>
                <a:uFillTx/>
                <a:latin typeface="Arial"/>
                <a:ea typeface="Roboto"/>
                <a:cs typeface="Arial"/>
              </a:rPr>
              <a:t>first-generation </a:t>
            </a:r>
            <a:r>
              <a:rPr kumimoji="0" lang="en-US" sz="1000" b="0" i="0" u="none" strike="noStrike" kern="1200" cap="none" spc="0" normalizeH="0" baseline="0" noProof="0">
                <a:ln>
                  <a:noFill/>
                </a:ln>
                <a:effectLst/>
                <a:uLnTx/>
                <a:uFillTx/>
                <a:latin typeface="Arial"/>
                <a:ea typeface="Roboto"/>
                <a:cs typeface="Arial"/>
              </a:rPr>
              <a:t>and </a:t>
            </a:r>
            <a:r>
              <a:rPr kumimoji="0" lang="en-US" sz="1000" b="1" i="0" u="none" strike="noStrike" kern="1200" cap="none" spc="0" normalizeH="0" baseline="0" noProof="0">
                <a:ln>
                  <a:noFill/>
                </a:ln>
                <a:effectLst/>
                <a:uLnTx/>
                <a:uFillTx/>
                <a:latin typeface="Arial"/>
                <a:ea typeface="Roboto"/>
                <a:cs typeface="Arial"/>
              </a:rPr>
              <a:t>minority status</a:t>
            </a:r>
            <a:r>
              <a:rPr kumimoji="0" lang="en-US" sz="1000" b="0" i="0" u="none" strike="noStrike" kern="1200" cap="none" spc="0" normalizeH="0" baseline="0" noProof="0">
                <a:ln>
                  <a:noFill/>
                </a:ln>
                <a:effectLst/>
                <a:uLnTx/>
                <a:uFillTx/>
                <a:latin typeface="Arial"/>
                <a:ea typeface="Roboto"/>
                <a:cs typeface="Arial"/>
              </a:rPr>
              <a:t>, </a:t>
            </a:r>
            <a:r>
              <a:rPr kumimoji="0" lang="en-US" sz="1000" b="1" i="0" u="none" strike="noStrike" kern="1200" cap="none" spc="0" normalizeH="0" baseline="0" noProof="0">
                <a:ln>
                  <a:noFill/>
                </a:ln>
                <a:effectLst/>
                <a:uLnTx/>
                <a:uFillTx/>
                <a:latin typeface="Arial"/>
                <a:ea typeface="Roboto"/>
                <a:cs typeface="Arial"/>
              </a:rPr>
              <a:t>gender</a:t>
            </a:r>
            <a:r>
              <a:rPr kumimoji="0" lang="en-US" sz="1000" b="0" i="0" u="none" strike="noStrike" kern="1200" cap="none" spc="0" normalizeH="0" baseline="0" noProof="0">
                <a:ln>
                  <a:noFill/>
                </a:ln>
                <a:effectLst/>
                <a:uLnTx/>
                <a:uFillTx/>
                <a:latin typeface="Arial"/>
                <a:ea typeface="Roboto"/>
                <a:cs typeface="Arial"/>
              </a:rPr>
              <a:t>, </a:t>
            </a:r>
            <a:r>
              <a:rPr kumimoji="0" lang="en-US" sz="1000" b="1" i="0" u="none" strike="noStrike" kern="1200" cap="none" spc="0" normalizeH="0" baseline="0" noProof="0">
                <a:ln>
                  <a:noFill/>
                </a:ln>
                <a:effectLst/>
                <a:uLnTx/>
                <a:uFillTx/>
                <a:latin typeface="Arial"/>
                <a:ea typeface="Roboto"/>
                <a:cs typeface="Arial"/>
              </a:rPr>
              <a:t>high school grades</a:t>
            </a:r>
            <a:r>
              <a:rPr kumimoji="0" lang="en-US" sz="1000" b="0" i="0" u="none" strike="noStrike" kern="1200" cap="none" spc="0" normalizeH="0" baseline="0" noProof="0">
                <a:ln>
                  <a:noFill/>
                </a:ln>
                <a:effectLst/>
                <a:uLnTx/>
                <a:uFillTx/>
                <a:latin typeface="Arial"/>
                <a:ea typeface="Roboto"/>
                <a:cs typeface="Arial"/>
              </a:rPr>
              <a:t>,</a:t>
            </a:r>
            <a:r>
              <a:rPr lang="en-US" sz="1000">
                <a:latin typeface="Arial"/>
                <a:ea typeface="Roboto"/>
                <a:cs typeface="Arial"/>
              </a:rPr>
              <a:t> and </a:t>
            </a:r>
            <a:r>
              <a:rPr kumimoji="0" lang="en-US" sz="1000" b="1" i="0" u="none" strike="noStrike" kern="1200" cap="none" spc="0" normalizeH="0" baseline="0" noProof="0">
                <a:ln>
                  <a:noFill/>
                </a:ln>
                <a:effectLst/>
                <a:uLnTx/>
                <a:uFillTx/>
                <a:latin typeface="Arial"/>
                <a:ea typeface="Roboto"/>
                <a:cs typeface="Arial"/>
              </a:rPr>
              <a:t>SAT scores</a:t>
            </a:r>
            <a:endParaRPr kumimoji="0" lang="en-US" sz="1000" b="0" i="0" u="none" strike="noStrike" kern="1200" cap="none" spc="0" normalizeH="0" baseline="0" noProof="0">
              <a:ln>
                <a:noFill/>
              </a:ln>
              <a:effectLst/>
              <a:uLnTx/>
              <a:uFillTx/>
              <a:latin typeface="Arial"/>
              <a:ea typeface="Roboto"/>
              <a:cs typeface="Arial"/>
            </a:endParaRPr>
          </a:p>
        </p:txBody>
      </p:sp>
      <p:graphicFrame>
        <p:nvGraphicFramePr>
          <p:cNvPr id="18" name="Chart 17">
            <a:extLst>
              <a:ext uri="{FF2B5EF4-FFF2-40B4-BE49-F238E27FC236}">
                <a16:creationId xmlns:a16="http://schemas.microsoft.com/office/drawing/2014/main" id="{2530323C-54C6-B44B-AC6B-B30F6180BEE6}"/>
              </a:ext>
            </a:extLst>
          </p:cNvPr>
          <p:cNvGraphicFramePr/>
          <p:nvPr>
            <p:custDataLst>
              <p:tags r:id="rId5"/>
            </p:custDataLst>
          </p:nvPr>
        </p:nvGraphicFramePr>
        <p:xfrm>
          <a:off x="4969275" y="1726736"/>
          <a:ext cx="6910032" cy="3114675"/>
        </p:xfrm>
        <a:graphic>
          <a:graphicData uri="http://schemas.openxmlformats.org/drawingml/2006/chart">
            <c:chart xmlns:c="http://schemas.openxmlformats.org/drawingml/2006/chart" xmlns:r="http://schemas.openxmlformats.org/officeDocument/2006/relationships" r:id="rId12"/>
          </a:graphicData>
        </a:graphic>
      </p:graphicFrame>
      <p:sp>
        <p:nvSpPr>
          <p:cNvPr id="16" name="Title 1">
            <a:extLst>
              <a:ext uri="{FF2B5EF4-FFF2-40B4-BE49-F238E27FC236}">
                <a16:creationId xmlns:a16="http://schemas.microsoft.com/office/drawing/2014/main" id="{E5663B3E-3133-5F44-8EAB-7B96F7F706EE}"/>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COLLEGE BENEFIT NO. 2:</a:t>
            </a:r>
            <a:br>
              <a:rPr lang="en-US" sz="2000" dirty="0">
                <a:solidFill>
                  <a:schemeClr val="tx2"/>
                </a:solidFill>
              </a:rPr>
            </a:br>
            <a:r>
              <a:rPr lang="en-US">
                <a:solidFill>
                  <a:schemeClr val="tx2"/>
                </a:solidFill>
              </a:rPr>
              <a:t>Greater Second-Year Retention</a:t>
            </a:r>
          </a:p>
        </p:txBody>
      </p:sp>
      <p:sp>
        <p:nvSpPr>
          <p:cNvPr id="19" name="Text Placeholder 10">
            <a:extLst>
              <a:ext uri="{FF2B5EF4-FFF2-40B4-BE49-F238E27FC236}">
                <a16:creationId xmlns:a16="http://schemas.microsoft.com/office/drawing/2014/main" id="{C898DE2D-BAAD-F74B-8429-7CC683CE151A}"/>
              </a:ext>
            </a:extLst>
          </p:cNvPr>
          <p:cNvSpPr>
            <a:spLocks noGrp="1"/>
          </p:cNvSpPr>
          <p:nvPr>
            <p:custDataLst>
              <p:tags r:id="rId6"/>
            </p:custDataLst>
          </p:nvPr>
        </p:nvSpPr>
        <p:spPr bwMode="auto">
          <a:xfrm>
            <a:off x="6460861" y="4841411"/>
            <a:ext cx="690448" cy="24926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sz="1400">
                <a:latin typeface="Arial" panose="020B0604020202020204" pitchFamily="34" charset="0"/>
                <a:cs typeface="Arial" panose="020B0604020202020204" pitchFamily="34" charset="0"/>
              </a:rPr>
              <a:t>Non-AP</a:t>
            </a:r>
          </a:p>
          <a:p>
            <a:pPr marL="0" indent="0" algn="ctr">
              <a:spcBef>
                <a:spcPct val="0"/>
              </a:spcBef>
              <a:buNone/>
            </a:pPr>
            <a:r>
              <a:rPr lang="en-US" sz="1400">
                <a:latin typeface="Arial" panose="020B0604020202020204" pitchFamily="34" charset="0"/>
                <a:cs typeface="Arial" panose="020B0604020202020204" pitchFamily="34" charset="0"/>
                <a:sym typeface="+mn-lt"/>
              </a:rPr>
              <a:t>students</a:t>
            </a:r>
          </a:p>
        </p:txBody>
      </p:sp>
      <p:sp>
        <p:nvSpPr>
          <p:cNvPr id="21" name="Text Placeholder 10">
            <a:extLst>
              <a:ext uri="{FF2B5EF4-FFF2-40B4-BE49-F238E27FC236}">
                <a16:creationId xmlns:a16="http://schemas.microsoft.com/office/drawing/2014/main" id="{861FC2AF-1081-7840-8505-957884E1DB5B}"/>
              </a:ext>
            </a:extLst>
          </p:cNvPr>
          <p:cNvSpPr>
            <a:spLocks noGrp="1"/>
          </p:cNvSpPr>
          <p:nvPr>
            <p:custDataLst>
              <p:tags r:id="rId7"/>
            </p:custDataLst>
          </p:nvPr>
        </p:nvSpPr>
        <p:spPr bwMode="auto">
          <a:xfrm>
            <a:off x="10032834" y="4859682"/>
            <a:ext cx="1539045" cy="4254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2FCFEEC3-546F-485B-8390-4FFB09EC4402}" type="datetime'AP ''Ca''''pston''e'' D''''''''ipl''oma'' r''ec''ipie''nts'">
              <a:rPr lang="en-US" altLang="en-US" sz="1400" smtClean="0">
                <a:latin typeface="Arial" panose="020B0604020202020204" pitchFamily="34" charset="0"/>
                <a:cs typeface="Arial" panose="020B0604020202020204" pitchFamily="34" charset="0"/>
              </a:rPr>
              <a:pPr marL="0" indent="0" algn="ctr">
                <a:spcBef>
                  <a:spcPct val="0"/>
                </a:spcBef>
                <a:buNone/>
              </a:pPr>
              <a:t>AP Capstone Diploma recipients</a:t>
            </a:fld>
            <a:endParaRPr lang="en-US" sz="1400">
              <a:latin typeface="Arial" panose="020B0604020202020204" pitchFamily="34" charset="0"/>
              <a:cs typeface="Arial" panose="020B0604020202020204" pitchFamily="34" charset="0"/>
              <a:sym typeface="+mn-lt"/>
            </a:endParaRPr>
          </a:p>
        </p:txBody>
      </p:sp>
      <p:sp>
        <p:nvSpPr>
          <p:cNvPr id="22" name="Text Placeholder 10">
            <a:extLst>
              <a:ext uri="{FF2B5EF4-FFF2-40B4-BE49-F238E27FC236}">
                <a16:creationId xmlns:a16="http://schemas.microsoft.com/office/drawing/2014/main" id="{A05452DC-6AA8-DA48-8081-5737E89686E1}"/>
              </a:ext>
            </a:extLst>
          </p:cNvPr>
          <p:cNvSpPr>
            <a:spLocks noGrp="1"/>
          </p:cNvSpPr>
          <p:nvPr>
            <p:custDataLst>
              <p:tags r:id="rId8"/>
            </p:custDataLst>
          </p:nvPr>
        </p:nvSpPr>
        <p:spPr bwMode="auto">
          <a:xfrm>
            <a:off x="8456847" y="4859682"/>
            <a:ext cx="69044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r>
              <a:rPr lang="en-US" altLang="en-US" sz="1400">
                <a:latin typeface="Arial" panose="020B0604020202020204" pitchFamily="34" charset="0"/>
                <a:cs typeface="Arial" panose="020B0604020202020204" pitchFamily="34" charset="0"/>
              </a:rPr>
              <a:t>AP Seminar</a:t>
            </a:r>
          </a:p>
          <a:p>
            <a:pPr marL="0" indent="0" algn="ctr">
              <a:spcBef>
                <a:spcPct val="0"/>
              </a:spcBef>
              <a:buNone/>
            </a:pPr>
            <a:r>
              <a:rPr lang="en-US" sz="1400">
                <a:latin typeface="Arial" panose="020B0604020202020204" pitchFamily="34" charset="0"/>
                <a:cs typeface="Arial" panose="020B0604020202020204" pitchFamily="34" charset="0"/>
                <a:sym typeface="+mn-lt"/>
              </a:rPr>
              <a:t>students</a:t>
            </a:r>
          </a:p>
        </p:txBody>
      </p:sp>
      <p:sp>
        <p:nvSpPr>
          <p:cNvPr id="24" name="Text Placeholder 4">
            <a:extLst>
              <a:ext uri="{FF2B5EF4-FFF2-40B4-BE49-F238E27FC236}">
                <a16:creationId xmlns:a16="http://schemas.microsoft.com/office/drawing/2014/main" id="{B27AF74D-C97F-6645-A8D3-DF2F7A4197D1}"/>
              </a:ext>
            </a:extLst>
          </p:cNvPr>
          <p:cNvSpPr txBox="1">
            <a:spLocks/>
          </p:cNvSpPr>
          <p:nvPr/>
        </p:nvSpPr>
        <p:spPr>
          <a:xfrm>
            <a:off x="475522" y="2661533"/>
            <a:ext cx="3875761"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lnSpc>
                <a:spcPct val="110000"/>
              </a:lnSpc>
              <a:spcBef>
                <a:spcPts val="1800"/>
              </a:spcBef>
              <a:buClr>
                <a:schemeClr val="tx2"/>
              </a:buClr>
            </a:pPr>
            <a:r>
              <a:rPr lang="en-US">
                <a:solidFill>
                  <a:schemeClr val="tx2"/>
                </a:solidFill>
                <a:latin typeface="Arial"/>
                <a:cs typeface="Arial"/>
              </a:rPr>
              <a:t>AP Seminar students have higher likelihood of persisting to the second year of higher education than their non-AP peers.</a:t>
            </a:r>
          </a:p>
          <a:p>
            <a:pPr marL="271145" indent="-271145">
              <a:lnSpc>
                <a:spcPct val="110000"/>
              </a:lnSpc>
              <a:spcBef>
                <a:spcPts val="1800"/>
              </a:spcBef>
              <a:buClr>
                <a:schemeClr val="tx2"/>
              </a:buClr>
            </a:pPr>
            <a:r>
              <a:rPr lang="en-US">
                <a:solidFill>
                  <a:schemeClr val="tx2"/>
                </a:solidFill>
                <a:latin typeface="Arial"/>
                <a:cs typeface="Arial"/>
              </a:rPr>
              <a:t>AP Capstone courses also emphasize non-academic skills, including:</a:t>
            </a:r>
          </a:p>
          <a:p>
            <a:pPr lvl="1" indent="-118745">
              <a:lnSpc>
                <a:spcPct val="110000"/>
              </a:lnSpc>
              <a:spcBef>
                <a:spcPts val="900"/>
              </a:spcBef>
              <a:buClr>
                <a:schemeClr val="tx2"/>
              </a:buClr>
            </a:pPr>
            <a:r>
              <a:rPr lang="en-US">
                <a:solidFill>
                  <a:schemeClr val="tx2"/>
                </a:solidFill>
                <a:latin typeface="Arial"/>
                <a:cs typeface="Arial"/>
              </a:rPr>
              <a:t>Managing long-term projects</a:t>
            </a:r>
          </a:p>
          <a:p>
            <a:pPr lvl="1" indent="-118745">
              <a:lnSpc>
                <a:spcPct val="110000"/>
              </a:lnSpc>
              <a:spcBef>
                <a:spcPts val="0"/>
              </a:spcBef>
              <a:buClr>
                <a:schemeClr val="tx2"/>
              </a:buClr>
            </a:pPr>
            <a:r>
              <a:rPr lang="en-US">
                <a:solidFill>
                  <a:schemeClr val="tx2"/>
                </a:solidFill>
                <a:latin typeface="Arial"/>
                <a:cs typeface="Arial"/>
              </a:rPr>
              <a:t>Meeting deadlines</a:t>
            </a:r>
          </a:p>
          <a:p>
            <a:pPr lvl="1" indent="-118745">
              <a:lnSpc>
                <a:spcPct val="110000"/>
              </a:lnSpc>
              <a:spcBef>
                <a:spcPts val="0"/>
              </a:spcBef>
              <a:buClr>
                <a:schemeClr val="tx2"/>
              </a:buClr>
            </a:pPr>
            <a:r>
              <a:rPr lang="en-US">
                <a:solidFill>
                  <a:schemeClr val="tx2"/>
                </a:solidFill>
                <a:latin typeface="Arial"/>
                <a:cs typeface="Arial"/>
              </a:rPr>
              <a:t>Collaborating in teams</a:t>
            </a:r>
          </a:p>
          <a:p>
            <a:pPr marL="271145" indent="-271145">
              <a:lnSpc>
                <a:spcPct val="110000"/>
              </a:lnSpc>
              <a:spcBef>
                <a:spcPts val="0"/>
              </a:spcBef>
              <a:buClr>
                <a:schemeClr val="tx2"/>
              </a:buClr>
            </a:pPr>
            <a:endParaRPr lang="en-US">
              <a:solidFill>
                <a:schemeClr val="tx2"/>
              </a:solidFill>
            </a:endParaRPr>
          </a:p>
          <a:p>
            <a:pPr marL="271145" indent="-271145">
              <a:lnSpc>
                <a:spcPct val="110000"/>
              </a:lnSpc>
              <a:spcBef>
                <a:spcPts val="0"/>
              </a:spcBef>
              <a:buClr>
                <a:schemeClr val="tx2"/>
              </a:buClr>
            </a:pPr>
            <a:r>
              <a:rPr lang="en-US">
                <a:solidFill>
                  <a:schemeClr val="tx2"/>
                </a:solidFill>
                <a:latin typeface="Arial"/>
                <a:cs typeface="Arial"/>
              </a:rPr>
              <a:t>These results are consistent across race and ethnicity. </a:t>
            </a:r>
            <a:endParaRPr lang="en-US">
              <a:solidFill>
                <a:schemeClr val="tx2"/>
              </a:solidFill>
            </a:endParaRPr>
          </a:p>
          <a:p>
            <a:pPr marL="271145" indent="-271145">
              <a:lnSpc>
                <a:spcPct val="110000"/>
              </a:lnSpc>
              <a:spcBef>
                <a:spcPts val="0"/>
              </a:spcBef>
              <a:buClr>
                <a:schemeClr val="tx2"/>
              </a:buClr>
            </a:pPr>
            <a:endParaRPr lang="en-US">
              <a:solidFill>
                <a:schemeClr val="tx2"/>
              </a:solidFill>
            </a:endParaRPr>
          </a:p>
        </p:txBody>
      </p:sp>
    </p:spTree>
    <p:extLst>
      <p:ext uri="{BB962C8B-B14F-4D97-AF65-F5344CB8AC3E}">
        <p14:creationId xmlns:p14="http://schemas.microsoft.com/office/powerpoint/2010/main" val="92313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21141-5CB5-4140-A567-CA7D5BA54AE8}"/>
              </a:ext>
            </a:extLst>
          </p:cNvPr>
          <p:cNvSpPr/>
          <p:nvPr/>
        </p:nvSpPr>
        <p:spPr>
          <a:xfrm>
            <a:off x="0" y="0"/>
            <a:ext cx="12841288" cy="722312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6" name="Text Placeholder 2">
            <a:extLst>
              <a:ext uri="{FF2B5EF4-FFF2-40B4-BE49-F238E27FC236}">
                <a16:creationId xmlns:a16="http://schemas.microsoft.com/office/drawing/2014/main" id="{D444EE72-2FD9-BD4E-8D66-8DA8234DAB64}"/>
              </a:ext>
            </a:extLst>
          </p:cNvPr>
          <p:cNvSpPr txBox="1">
            <a:spLocks/>
          </p:cNvSpPr>
          <p:nvPr/>
        </p:nvSpPr>
        <p:spPr>
          <a:xfrm>
            <a:off x="1485328" y="2633857"/>
            <a:ext cx="8783137" cy="732184"/>
          </a:xfrm>
          <a:prstGeom prst="rect">
            <a:avLst/>
          </a:prstGeom>
        </p:spPr>
        <p:txBody>
          <a:bodyPr lIns="91440" tIns="45720" rIns="91440" bIns="45720" numCol="1" anchor="t">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ysClr val="windowText" lastClr="000000"/>
                </a:solidFill>
                <a:latin typeface="Arial"/>
                <a:cs typeface="Arial"/>
              </a:rPr>
              <a:t>AP Computer Science Principles</a:t>
            </a:r>
          </a:p>
          <a:p>
            <a:pPr marL="0" indent="0">
              <a:spcBef>
                <a:spcPts val="0"/>
              </a:spcBef>
              <a:buNone/>
            </a:pPr>
            <a:endParaRPr lang="en-US" sz="4800" b="1">
              <a:solidFill>
                <a:sysClr val="windowText" lastClr="00000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D5458D9-C8D8-DF40-9265-7C97362E586D}"/>
              </a:ext>
            </a:extLst>
          </p:cNvPr>
          <p:cNvCxnSpPr>
            <a:cxnSpLocks/>
          </p:cNvCxnSpPr>
          <p:nvPr/>
        </p:nvCxnSpPr>
        <p:spPr>
          <a:xfrm>
            <a:off x="1603325" y="2419108"/>
            <a:ext cx="6366783"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F3F551-228C-B74C-854D-32C8EAA9246F}"/>
              </a:ext>
            </a:extLst>
          </p:cNvPr>
          <p:cNvSpPr txBox="1"/>
          <p:nvPr/>
        </p:nvSpPr>
        <p:spPr>
          <a:xfrm>
            <a:off x="1603325" y="1741015"/>
            <a:ext cx="5563594" cy="380480"/>
          </a:xfrm>
          <a:prstGeom prst="rect">
            <a:avLst/>
          </a:prstGeom>
          <a:noFill/>
        </p:spPr>
        <p:txBody>
          <a:bodyPr wrap="square" lIns="36000" tIns="36000" rIns="36000" bIns="36000" rtlCol="0">
            <a:spAutoFit/>
          </a:bodyPr>
          <a:lstStyle/>
          <a:p>
            <a:r>
              <a:rPr lang="en-US" sz="2000" b="1">
                <a:solidFill>
                  <a:sysClr val="windowText" lastClr="000000"/>
                </a:solidFill>
                <a:latin typeface="Arial" panose="020B0604020202020204" pitchFamily="34" charset="0"/>
                <a:cs typeface="Arial" panose="020B0604020202020204" pitchFamily="34" charset="0"/>
              </a:rPr>
              <a:t>Course Placement</a:t>
            </a:r>
          </a:p>
        </p:txBody>
      </p:sp>
      <p:sp>
        <p:nvSpPr>
          <p:cNvPr id="7" name="Rectangle 6">
            <a:extLst>
              <a:ext uri="{FF2B5EF4-FFF2-40B4-BE49-F238E27FC236}">
                <a16:creationId xmlns:a16="http://schemas.microsoft.com/office/drawing/2014/main" id="{E3FCC9EB-D97F-72DE-B030-638819A2284E}"/>
              </a:ext>
            </a:extLst>
          </p:cNvPr>
          <p:cNvSpPr/>
          <p:nvPr/>
        </p:nvSpPr>
        <p:spPr>
          <a:xfrm>
            <a:off x="1485327" y="4743446"/>
            <a:ext cx="9598683" cy="1323439"/>
          </a:xfrm>
          <a:prstGeom prst="rect">
            <a:avLst/>
          </a:prstGeom>
        </p:spPr>
        <p:txBody>
          <a:bodyPr wrap="square">
            <a:spAutoFit/>
          </a:bodyPr>
          <a:lstStyle/>
          <a:p>
            <a:r>
              <a:rPr lang="en-US" sz="1600">
                <a:latin typeface="Arial" panose="020B0604020202020204" pitchFamily="34" charset="0"/>
                <a:cs typeface="Arial" panose="020B0604020202020204" pitchFamily="34" charset="0"/>
              </a:rPr>
              <a:t>AP Computer Science Principles offered to 9th or 10th graders can translate into enrollment in other STEM AP classes in subsequent years, particularly for female, Black and Latinx students. This course is an especially good invitation to AP because students who take AP Computer Science Principles in 10th grade are much more likely to major in Computer Science – qualifying students for many high-potential career opportunities nationwide, and this pattern is especially strong for Black and Latinx students.</a:t>
            </a:r>
          </a:p>
        </p:txBody>
      </p:sp>
    </p:spTree>
    <p:extLst>
      <p:ext uri="{BB962C8B-B14F-4D97-AF65-F5344CB8AC3E}">
        <p14:creationId xmlns:p14="http://schemas.microsoft.com/office/powerpoint/2010/main" val="155971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2BAAA76-D78A-4DFF-ADAA-7D8195629EA1}"/>
              </a:ext>
            </a:extLst>
          </p:cNvPr>
          <p:cNvGraphicFramePr>
            <a:graphicFrameLocks noChangeAspect="1"/>
          </p:cNvGraphicFramePr>
          <p:nvPr>
            <p:custDataLst>
              <p:tags r:id="rId2"/>
            </p:custDataLst>
          </p:nvPr>
        </p:nvGraphicFramePr>
        <p:xfrm>
          <a:off x="1761" y="1672"/>
          <a:ext cx="1673" cy="1673"/>
        </p:xfrm>
        <a:graphic>
          <a:graphicData uri="http://schemas.openxmlformats.org/presentationml/2006/ole">
            <mc:AlternateContent xmlns:mc="http://schemas.openxmlformats.org/markup-compatibility/2006">
              <mc:Choice xmlns:v="urn:schemas-microsoft-com:vml" Requires="v">
                <p:oleObj spid="_x0000_s45057" name="think-cell Slide" r:id="rId20" imgW="395" imgH="396" progId="TCLayout.ActiveDocument.1">
                  <p:embed/>
                </p:oleObj>
              </mc:Choice>
              <mc:Fallback>
                <p:oleObj name="think-cell Slide" r:id="rId20" imgW="395" imgH="396" progId="TCLayout.ActiveDocument.1">
                  <p:embed/>
                  <p:pic>
                    <p:nvPicPr>
                      <p:cNvPr id="10" name="Object 9" hidden="1">
                        <a:extLst>
                          <a:ext uri="{FF2B5EF4-FFF2-40B4-BE49-F238E27FC236}">
                            <a16:creationId xmlns:a16="http://schemas.microsoft.com/office/drawing/2014/main" id="{02BAAA76-D78A-4DFF-ADAA-7D8195629EA1}"/>
                          </a:ext>
                        </a:extLst>
                      </p:cNvPr>
                      <p:cNvPicPr/>
                      <p:nvPr/>
                    </p:nvPicPr>
                    <p:blipFill>
                      <a:blip r:embed="rId21"/>
                      <a:stretch>
                        <a:fillRect/>
                      </a:stretch>
                    </p:blipFill>
                    <p:spPr>
                      <a:xfrm>
                        <a:off x="1761" y="1672"/>
                        <a:ext cx="1673" cy="1673"/>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08FACC78-8100-4032-A0E3-529AB4C20BAD}"/>
              </a:ext>
            </a:extLst>
          </p:cNvPr>
          <p:cNvSpPr/>
          <p:nvPr/>
        </p:nvSpPr>
        <p:spPr>
          <a:xfrm>
            <a:off x="5013365" y="838709"/>
            <a:ext cx="7344932" cy="6550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7917" tIns="37917" rIns="37917" bIns="37917" rtlCol="0" anchor="ctr">
            <a:noAutofit/>
          </a:bodyPr>
          <a:lstStyle/>
          <a:p>
            <a:pPr algn="ctr"/>
            <a:r>
              <a:rPr lang="en-US" b="1">
                <a:solidFill>
                  <a:schemeClr val="tx1"/>
                </a:solidFill>
                <a:latin typeface="Arial" panose="020B0604020202020204" pitchFamily="34" charset="0"/>
                <a:cs typeface="Arial" panose="020B0604020202020204" pitchFamily="34" charset="0"/>
              </a:rPr>
              <a:t>Increase in Subsequent AP STEM Participation</a:t>
            </a:r>
          </a:p>
          <a:p>
            <a:pPr algn="ctr"/>
            <a:r>
              <a:rPr lang="en-US" b="1">
                <a:solidFill>
                  <a:schemeClr val="tx1"/>
                </a:solidFill>
                <a:latin typeface="Arial"/>
                <a:cs typeface="Arial"/>
              </a:rPr>
              <a:t>Associated with AP CSP Participation</a:t>
            </a:r>
          </a:p>
        </p:txBody>
      </p:sp>
      <p:sp>
        <p:nvSpPr>
          <p:cNvPr id="211" name="Rectangle 210" hidden="1">
            <a:extLst>
              <a:ext uri="{FF2B5EF4-FFF2-40B4-BE49-F238E27FC236}">
                <a16:creationId xmlns:a16="http://schemas.microsoft.com/office/drawing/2014/main" id="{A94D349E-4DD0-40A9-A03C-3C63E9016EAD}"/>
              </a:ext>
            </a:extLst>
          </p:cNvPr>
          <p:cNvSpPr/>
          <p:nvPr/>
        </p:nvSpPr>
        <p:spPr>
          <a:xfrm>
            <a:off x="88" y="-1"/>
            <a:ext cx="167202" cy="16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74"/>
          </a:p>
        </p:txBody>
      </p:sp>
      <p:sp>
        <p:nvSpPr>
          <p:cNvPr id="401" name="Rectangle 400" hidden="1">
            <a:extLst>
              <a:ext uri="{FF2B5EF4-FFF2-40B4-BE49-F238E27FC236}">
                <a16:creationId xmlns:a16="http://schemas.microsoft.com/office/drawing/2014/main" id="{A8CBB2AF-1ADB-40BD-A31A-BDB5A6944717}"/>
              </a:ext>
            </a:extLst>
          </p:cNvPr>
          <p:cNvSpPr/>
          <p:nvPr/>
        </p:nvSpPr>
        <p:spPr>
          <a:xfrm>
            <a:off x="88" y="-1"/>
            <a:ext cx="167202" cy="16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74"/>
          </a:p>
        </p:txBody>
      </p:sp>
      <p:graphicFrame>
        <p:nvGraphicFramePr>
          <p:cNvPr id="31" name="Chart 30">
            <a:extLst>
              <a:ext uri="{FF2B5EF4-FFF2-40B4-BE49-F238E27FC236}">
                <a16:creationId xmlns:a16="http://schemas.microsoft.com/office/drawing/2014/main" id="{F4BCA15D-97B5-4B94-A5DC-3BA8F3F11982}"/>
              </a:ext>
            </a:extLst>
          </p:cNvPr>
          <p:cNvGraphicFramePr/>
          <p:nvPr>
            <p:custDataLst>
              <p:tags r:id="rId3"/>
            </p:custDataLst>
          </p:nvPr>
        </p:nvGraphicFramePr>
        <p:xfrm>
          <a:off x="5328745" y="1891014"/>
          <a:ext cx="7029552" cy="3146425"/>
        </p:xfrm>
        <a:graphic>
          <a:graphicData uri="http://schemas.openxmlformats.org/drawingml/2006/chart">
            <c:chart xmlns:c="http://schemas.openxmlformats.org/drawingml/2006/chart" xmlns:r="http://schemas.openxmlformats.org/officeDocument/2006/relationships" r:id="rId22"/>
          </a:graphicData>
        </a:graphic>
      </p:graphicFrame>
      <p:sp>
        <p:nvSpPr>
          <p:cNvPr id="38" name="Rectangle 37">
            <a:extLst>
              <a:ext uri="{FF2B5EF4-FFF2-40B4-BE49-F238E27FC236}">
                <a16:creationId xmlns:a16="http://schemas.microsoft.com/office/drawing/2014/main" id="{96F4AB14-DFB8-4BC3-B203-AFFC2FC12157}"/>
              </a:ext>
            </a:extLst>
          </p:cNvPr>
          <p:cNvSpPr/>
          <p:nvPr>
            <p:custDataLst>
              <p:tags r:id="rId4"/>
            </p:custDataLst>
          </p:nvPr>
        </p:nvSpPr>
        <p:spPr bwMode="auto">
          <a:xfrm>
            <a:off x="10648511" y="4964414"/>
            <a:ext cx="579438"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D2DD71C4-F85A-461B-A750-6271145C33F9}" type="datetime'H''''''i''s''''p''''''ani''''''''c &#10;(''''4''''8''.9%'')'''">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Hispanic 
(48.9%)</a:t>
            </a:fld>
            <a:endParaRPr lang="en-US" sz="140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1B5AC9C-970D-4C54-9B73-C80E366B8982}"/>
              </a:ext>
            </a:extLst>
          </p:cNvPr>
          <p:cNvSpPr/>
          <p:nvPr>
            <p:custDataLst>
              <p:tags r:id="rId5"/>
            </p:custDataLst>
          </p:nvPr>
        </p:nvSpPr>
        <p:spPr bwMode="auto">
          <a:xfrm>
            <a:off x="5763886" y="4964414"/>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spcCol="0" rtlCol="0" anchor="t" anchorCtr="0">
            <a:noAutofit/>
          </a:bodyPr>
          <a:lstStyle/>
          <a:p>
            <a:pPr algn="ctr">
              <a:spcBef>
                <a:spcPct val="0"/>
              </a:spcBef>
              <a:spcAft>
                <a:spcPct val="0"/>
              </a:spcAft>
            </a:pPr>
            <a:fld id="{730BD2DB-B6FD-4682-9165-AF8E29E0B076}" type="datetime'O''''ve''''ra''''''''''''''l''''l'''''' (''6''''0.''''0%)'''''">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Overall (60.0%)</a:t>
            </a:fld>
            <a:endParaRPr lang="en-US" sz="140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C9D38D7-E690-4670-8D76-FFA4CDF54CC5}"/>
              </a:ext>
            </a:extLst>
          </p:cNvPr>
          <p:cNvSpPr/>
          <p:nvPr>
            <p:custDataLst>
              <p:tags r:id="rId6"/>
            </p:custDataLst>
          </p:nvPr>
        </p:nvSpPr>
        <p:spPr bwMode="auto">
          <a:xfrm>
            <a:off x="6734393" y="4964414"/>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1B52074-3B15-4000-BF9D-52F9F682D1DB}" type="datetime'''''F''''e''mal''''e'''' ''''&#10;''''''''''(62''.8''''''%)'''''">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Female 
(62.8%)</a:t>
            </a:fld>
            <a:endParaRPr lang="en-US" sz="140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A215A58-84F8-48FB-B5C3-A272FBE32808}"/>
              </a:ext>
            </a:extLst>
          </p:cNvPr>
          <p:cNvSpPr/>
          <p:nvPr>
            <p:custDataLst>
              <p:tags r:id="rId7"/>
            </p:custDataLst>
          </p:nvPr>
        </p:nvSpPr>
        <p:spPr bwMode="auto">
          <a:xfrm>
            <a:off x="7657609" y="4964414"/>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AF2055F-390D-4203-BAE1-CDA5FFB0849A}" type="datetime'A''sian'''''' ''''''''''''&#10;''(76.5%'''''')'''''''''''''''">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Asian 
(76.5%)</a:t>
            </a:fld>
            <a:endParaRPr lang="en-US" sz="140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443EAA1-15D0-44C1-8E10-FECCFE53A02F}"/>
              </a:ext>
            </a:extLst>
          </p:cNvPr>
          <p:cNvSpPr/>
          <p:nvPr>
            <p:custDataLst>
              <p:tags r:id="rId8"/>
            </p:custDataLst>
          </p:nvPr>
        </p:nvSpPr>
        <p:spPr bwMode="auto">
          <a:xfrm>
            <a:off x="8612352" y="4964414"/>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3E011CE0-DBE4-4714-80F4-71A1720CC9DA}" type="datetime'W''''hi''''''''''''t''''''e'' ''&#10;''''''(59.1'''''')'''''''''">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White 
(59.1)</a:t>
            </a:fld>
            <a:endParaRPr lang="en-US" sz="140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775FE602-FB12-4853-980F-CB3D574F8CF6}"/>
              </a:ext>
            </a:extLst>
          </p:cNvPr>
          <p:cNvSpPr/>
          <p:nvPr>
            <p:custDataLst>
              <p:tags r:id="rId9"/>
            </p:custDataLst>
          </p:nvPr>
        </p:nvSpPr>
        <p:spPr bwMode="auto">
          <a:xfrm>
            <a:off x="9495765" y="4964414"/>
            <a:ext cx="847725"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400">
                <a:solidFill>
                  <a:schemeClr val="tx1"/>
                </a:solidFill>
                <a:latin typeface="Arial" panose="020B0604020202020204" pitchFamily="34" charset="0"/>
                <a:cs typeface="Arial" panose="020B0604020202020204" pitchFamily="34" charset="0"/>
              </a:rPr>
              <a:t>Black</a:t>
            </a:r>
          </a:p>
          <a:p>
            <a:pPr algn="ctr">
              <a:spcBef>
                <a:spcPct val="0"/>
              </a:spcBef>
              <a:spcAft>
                <a:spcPct val="0"/>
              </a:spcAft>
            </a:pPr>
            <a:r>
              <a:rPr lang="en-US" sz="1400">
                <a:solidFill>
                  <a:schemeClr val="tx1"/>
                </a:solidFill>
                <a:latin typeface="Arial" panose="020B0604020202020204" pitchFamily="34" charset="0"/>
                <a:cs typeface="Arial" panose="020B0604020202020204" pitchFamily="34" charset="0"/>
              </a:rPr>
              <a:t>(42.6%)</a:t>
            </a:r>
          </a:p>
        </p:txBody>
      </p:sp>
      <p:sp>
        <p:nvSpPr>
          <p:cNvPr id="41" name="Rectangle 40">
            <a:extLst>
              <a:ext uri="{FF2B5EF4-FFF2-40B4-BE49-F238E27FC236}">
                <a16:creationId xmlns:a16="http://schemas.microsoft.com/office/drawing/2014/main" id="{83CCD6CD-411E-40DF-B8AE-A8ED3987B905}"/>
              </a:ext>
            </a:extLst>
          </p:cNvPr>
          <p:cNvSpPr/>
          <p:nvPr>
            <p:custDataLst>
              <p:tags r:id="rId10"/>
            </p:custDataLst>
          </p:nvPr>
        </p:nvSpPr>
        <p:spPr bwMode="auto">
          <a:xfrm>
            <a:off x="11395727" y="4964414"/>
            <a:ext cx="866775"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6C8F70A3-24EB-49F0-BC1C-F67B7E0B2E4E}" type="datetime'F''''i''r''''st'' ''''Ge''''''n ''&#10;''(''''5''''3''.7''%'''')'">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First Gen 
(53.7%)</a:t>
            </a:fld>
            <a:endParaRPr lang="en-US" sz="1400">
              <a:solidFill>
                <a:schemeClr val="tx1"/>
              </a:solidFill>
              <a:latin typeface="Arial" panose="020B0604020202020204" pitchFamily="34" charset="0"/>
              <a:cs typeface="Arial" panose="020B0604020202020204" pitchFamily="34" charset="0"/>
            </a:endParaRPr>
          </a:p>
        </p:txBody>
      </p:sp>
      <p:sp useBgFill="1">
        <p:nvSpPr>
          <p:cNvPr id="113" name="Rectangle 112">
            <a:extLst>
              <a:ext uri="{FF2B5EF4-FFF2-40B4-BE49-F238E27FC236}">
                <a16:creationId xmlns:a16="http://schemas.microsoft.com/office/drawing/2014/main" id="{574AAA4B-F351-4381-92E1-8D2F36EEFF0F}"/>
              </a:ext>
            </a:extLst>
          </p:cNvPr>
          <p:cNvSpPr/>
          <p:nvPr>
            <p:custDataLst>
              <p:tags r:id="rId11"/>
            </p:custDataLst>
          </p:nvPr>
        </p:nvSpPr>
        <p:spPr bwMode="gray">
          <a:xfrm>
            <a:off x="5833511" y="2956227"/>
            <a:ext cx="661988"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9F865181-B0A9-4429-99EC-646513DDC2B1}" type="datetime'''''''4''''.''''''''''''''''''''''''''''''7'">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4.7</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118" name="Rectangle 117">
            <a:extLst>
              <a:ext uri="{FF2B5EF4-FFF2-40B4-BE49-F238E27FC236}">
                <a16:creationId xmlns:a16="http://schemas.microsoft.com/office/drawing/2014/main" id="{B5C65643-D26E-4C4F-9F1A-D3AEA7B750C2}"/>
              </a:ext>
            </a:extLst>
          </p:cNvPr>
          <p:cNvSpPr/>
          <p:nvPr>
            <p:custDataLst>
              <p:tags r:id="rId12"/>
            </p:custDataLst>
          </p:nvPr>
        </p:nvSpPr>
        <p:spPr bwMode="gray">
          <a:xfrm>
            <a:off x="6788262" y="3670602"/>
            <a:ext cx="661988"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F249E9A0-B9D5-474B-97FA-077ED164EB0F}" type="datetime'''''''''2''''''.''''''7'''''''''''''''''''''">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2.7</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125" name="Rectangle 124">
            <a:extLst>
              <a:ext uri="{FF2B5EF4-FFF2-40B4-BE49-F238E27FC236}">
                <a16:creationId xmlns:a16="http://schemas.microsoft.com/office/drawing/2014/main" id="{7322D857-04B6-406C-84C8-BEB579DE1043}"/>
              </a:ext>
            </a:extLst>
          </p:cNvPr>
          <p:cNvSpPr/>
          <p:nvPr>
            <p:custDataLst>
              <p:tags r:id="rId13"/>
            </p:custDataLst>
          </p:nvPr>
        </p:nvSpPr>
        <p:spPr bwMode="gray">
          <a:xfrm>
            <a:off x="7727240" y="3778552"/>
            <a:ext cx="661988"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C92A0CB1-1B9E-4111-8AF3-B9BEFF41D7D5}" type="datetime'''''''''''''''''2''''''''''.''''''4'''''''''''''''''''''''''''">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2.4</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356ED2FA-FD9E-4252-B976-AD6AA81E8E77}"/>
              </a:ext>
            </a:extLst>
          </p:cNvPr>
          <p:cNvSpPr/>
          <p:nvPr>
            <p:custDataLst>
              <p:tags r:id="rId14"/>
            </p:custDataLst>
          </p:nvPr>
        </p:nvSpPr>
        <p:spPr bwMode="gray">
          <a:xfrm>
            <a:off x="9604399" y="2057237"/>
            <a:ext cx="661988" cy="2317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6AAE9CA0-0F7D-4BCC-AB5E-1CD448DF58B1}" type="datetime'''''''''''''''''''7.''''''2'''''''''''''''''">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7.2</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139" name="Rectangle 138">
            <a:extLst>
              <a:ext uri="{FF2B5EF4-FFF2-40B4-BE49-F238E27FC236}">
                <a16:creationId xmlns:a16="http://schemas.microsoft.com/office/drawing/2014/main" id="{7E6542F4-9931-4C07-90CF-D078A29591D1}"/>
              </a:ext>
            </a:extLst>
          </p:cNvPr>
          <p:cNvSpPr/>
          <p:nvPr>
            <p:custDataLst>
              <p:tags r:id="rId15"/>
            </p:custDataLst>
          </p:nvPr>
        </p:nvSpPr>
        <p:spPr bwMode="gray">
          <a:xfrm>
            <a:off x="10522383" y="2583960"/>
            <a:ext cx="661988"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190ACC3E-8B43-4883-ADC2-F92ADB605EB2}" type="datetime'''''''''''''''''5''''''.''''''''''''''''''''''''''''''''''''7'">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5.7</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EDE1D9C2-A44E-4CEE-801B-F2F8FDB918EF}"/>
              </a:ext>
            </a:extLst>
          </p:cNvPr>
          <p:cNvSpPr/>
          <p:nvPr>
            <p:custDataLst>
              <p:tags r:id="rId16"/>
            </p:custDataLst>
          </p:nvPr>
        </p:nvSpPr>
        <p:spPr bwMode="gray">
          <a:xfrm>
            <a:off x="8650446" y="2516163"/>
            <a:ext cx="661988" cy="2317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BCC5172B-EB2B-4B71-AC40-6235F91A6BC1}" type="datetime'''''''''''''''''''''''''''''''''''''5.''''''''''''9'">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5.9</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151" name="Rectangle 150">
            <a:extLst>
              <a:ext uri="{FF2B5EF4-FFF2-40B4-BE49-F238E27FC236}">
                <a16:creationId xmlns:a16="http://schemas.microsoft.com/office/drawing/2014/main" id="{3B33CF57-0FF1-405B-9BC8-0B14D9E3CC01}"/>
              </a:ext>
            </a:extLst>
          </p:cNvPr>
          <p:cNvSpPr/>
          <p:nvPr>
            <p:custDataLst>
              <p:tags r:id="rId17"/>
            </p:custDataLst>
          </p:nvPr>
        </p:nvSpPr>
        <p:spPr bwMode="gray">
          <a:xfrm>
            <a:off x="11467382" y="2921302"/>
            <a:ext cx="661988"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603E7A2E-73E0-4E01-BA01-0DE045CE8A83}" type="datetime'''4''''''''''''''''''''''''''''''''.''''''''''''''8'''''''''''">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4.8</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22887FEF-B8AA-4EA5-B3E3-10EBE0A56924}"/>
              </a:ext>
            </a:extLst>
          </p:cNvPr>
          <p:cNvSpPr txBox="1"/>
          <p:nvPr/>
        </p:nvSpPr>
        <p:spPr>
          <a:xfrm>
            <a:off x="5171055" y="5888421"/>
            <a:ext cx="7344931" cy="600164"/>
          </a:xfrm>
          <a:prstGeom prst="rect">
            <a:avLst/>
          </a:prstGeom>
          <a:noFill/>
        </p:spPr>
        <p:txBody>
          <a:bodyPr wrap="square" lIns="91440" tIns="45720" rIns="91440" bIns="45720" rtlCol="0" anchor="t">
            <a:spAutoFit/>
          </a:bodyPr>
          <a:lstStyle/>
          <a:p>
            <a:r>
              <a:rPr lang="en-US" sz="1100" b="1">
                <a:latin typeface="Arial"/>
                <a:cs typeface="Arial"/>
              </a:rPr>
              <a:t>Note</a:t>
            </a:r>
            <a:r>
              <a:rPr lang="en-US" sz="1100">
                <a:latin typeface="Arial"/>
                <a:cs typeface="Arial"/>
              </a:rPr>
              <a:t>: Horizontal axis numbers in parentheses are the percentage of the non-AP CSP students in the subgroup who take AP STEM exams. For example, 60% of non-AP CSP students take AP STEM, while 64.7% of AP CSP students take AP STEM for a 4.7 percentage-point increase associated with AP CSP participation.</a:t>
            </a:r>
          </a:p>
        </p:txBody>
      </p:sp>
      <p:sp>
        <p:nvSpPr>
          <p:cNvPr id="25" name="Rectangle 24">
            <a:extLst>
              <a:ext uri="{FF2B5EF4-FFF2-40B4-BE49-F238E27FC236}">
                <a16:creationId xmlns:a16="http://schemas.microsoft.com/office/drawing/2014/main" id="{7BBE9048-9D8D-2247-A132-0E0D28566C91}"/>
              </a:ext>
            </a:extLst>
          </p:cNvPr>
          <p:cNvSpPr/>
          <p:nvPr/>
        </p:nvSpPr>
        <p:spPr>
          <a:xfrm>
            <a:off x="9475076" y="1693397"/>
            <a:ext cx="2876926" cy="3906982"/>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26" name="Title 1">
            <a:extLst>
              <a:ext uri="{FF2B5EF4-FFF2-40B4-BE49-F238E27FC236}">
                <a16:creationId xmlns:a16="http://schemas.microsoft.com/office/drawing/2014/main" id="{955E6538-F619-BD44-9794-B576F408E6DF}"/>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HIGH SCHOOL BENEFIT: </a:t>
            </a:r>
            <a:br>
              <a:rPr lang="en-US" sz="2000" b="1" kern="0" spc="50" dirty="0">
                <a:solidFill>
                  <a:schemeClr val="tx2"/>
                </a:solidFill>
              </a:rPr>
            </a:br>
            <a:r>
              <a:rPr lang="en-US" b="1">
                <a:solidFill>
                  <a:schemeClr val="tx2"/>
                </a:solidFill>
                <a:latin typeface="Arial"/>
                <a:cs typeface="Arial"/>
              </a:rPr>
              <a:t>AP CSP Students </a:t>
            </a:r>
            <a:r>
              <a:rPr lang="en-US">
                <a:solidFill>
                  <a:schemeClr val="tx2"/>
                </a:solidFill>
                <a:latin typeface="Arial"/>
                <a:cs typeface="Arial"/>
              </a:rPr>
              <a:t>Persist in STEM</a:t>
            </a:r>
          </a:p>
        </p:txBody>
      </p:sp>
      <p:sp>
        <p:nvSpPr>
          <p:cNvPr id="28" name="Text Placeholder 4">
            <a:extLst>
              <a:ext uri="{FF2B5EF4-FFF2-40B4-BE49-F238E27FC236}">
                <a16:creationId xmlns:a16="http://schemas.microsoft.com/office/drawing/2014/main" id="{52A16CD9-7047-5343-AFC9-01E8F19946F5}"/>
              </a:ext>
            </a:extLst>
          </p:cNvPr>
          <p:cNvSpPr txBox="1">
            <a:spLocks/>
          </p:cNvSpPr>
          <p:nvPr/>
        </p:nvSpPr>
        <p:spPr>
          <a:xfrm>
            <a:off x="475522" y="2661533"/>
            <a:ext cx="3875761"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AP CSP students are 4.7 percentage points more likely to take AP STEM exams in high school than similar non-AP CSP students.</a:t>
            </a:r>
          </a:p>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This is true across all student groups, particularly Black, Hispanic, and first-generation students.</a:t>
            </a:r>
            <a:endParaRPr lang="en-US">
              <a:solidFill>
                <a:schemeClr val="tx2"/>
              </a:solidFill>
              <a:latin typeface="Arial"/>
              <a:cs typeface="Arial"/>
            </a:endParaRPr>
          </a:p>
        </p:txBody>
      </p:sp>
    </p:spTree>
    <p:extLst>
      <p:ext uri="{BB962C8B-B14F-4D97-AF65-F5344CB8AC3E}">
        <p14:creationId xmlns:p14="http://schemas.microsoft.com/office/powerpoint/2010/main" val="3137315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E3E0AF23-EB63-944B-A4D6-698DC892F0B1}"/>
              </a:ext>
            </a:extLst>
          </p:cNvPr>
          <p:cNvGraphicFramePr/>
          <p:nvPr>
            <p:custDataLst>
              <p:tags r:id="rId2"/>
            </p:custDataLst>
          </p:nvPr>
        </p:nvGraphicFramePr>
        <p:xfrm>
          <a:off x="5249913" y="1891013"/>
          <a:ext cx="6981582" cy="3146425"/>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 name="Object 9" hidden="1">
            <a:extLst>
              <a:ext uri="{FF2B5EF4-FFF2-40B4-BE49-F238E27FC236}">
                <a16:creationId xmlns:a16="http://schemas.microsoft.com/office/drawing/2014/main" id="{02BAAA76-D78A-4DFF-ADAA-7D8195629EA1}"/>
              </a:ext>
            </a:extLst>
          </p:cNvPr>
          <p:cNvGraphicFramePr>
            <a:graphicFrameLocks noChangeAspect="1"/>
          </p:cNvGraphicFramePr>
          <p:nvPr>
            <p:custDataLst>
              <p:tags r:id="rId3"/>
            </p:custDataLst>
          </p:nvPr>
        </p:nvGraphicFramePr>
        <p:xfrm>
          <a:off x="1761" y="1672"/>
          <a:ext cx="1673" cy="1673"/>
        </p:xfrm>
        <a:graphic>
          <a:graphicData uri="http://schemas.openxmlformats.org/presentationml/2006/ole">
            <mc:AlternateContent xmlns:mc="http://schemas.openxmlformats.org/markup-compatibility/2006">
              <mc:Choice xmlns:v="urn:schemas-microsoft-com:vml" Requires="v">
                <p:oleObj spid="_x0000_s47105" name="think-cell Slide" r:id="rId21" imgW="395" imgH="396" progId="TCLayout.ActiveDocument.1">
                  <p:embed/>
                </p:oleObj>
              </mc:Choice>
              <mc:Fallback>
                <p:oleObj name="think-cell Slide" r:id="rId21" imgW="395" imgH="396" progId="TCLayout.ActiveDocument.1">
                  <p:embed/>
                  <p:pic>
                    <p:nvPicPr>
                      <p:cNvPr id="10" name="Object 9" hidden="1">
                        <a:extLst>
                          <a:ext uri="{FF2B5EF4-FFF2-40B4-BE49-F238E27FC236}">
                            <a16:creationId xmlns:a16="http://schemas.microsoft.com/office/drawing/2014/main" id="{02BAAA76-D78A-4DFF-ADAA-7D8195629EA1}"/>
                          </a:ext>
                        </a:extLst>
                      </p:cNvPr>
                      <p:cNvPicPr/>
                      <p:nvPr/>
                    </p:nvPicPr>
                    <p:blipFill>
                      <a:blip r:embed="rId22"/>
                      <a:stretch>
                        <a:fillRect/>
                      </a:stretch>
                    </p:blipFill>
                    <p:spPr>
                      <a:xfrm>
                        <a:off x="1761" y="1672"/>
                        <a:ext cx="1673" cy="1673"/>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08FACC78-8100-4032-A0E3-529AB4C20BAD}"/>
              </a:ext>
            </a:extLst>
          </p:cNvPr>
          <p:cNvSpPr/>
          <p:nvPr/>
        </p:nvSpPr>
        <p:spPr>
          <a:xfrm>
            <a:off x="5004813" y="746420"/>
            <a:ext cx="7344932" cy="6500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7917" tIns="37917" rIns="37917" bIns="37917" rtlCol="0" anchor="ctr">
            <a:noAutofit/>
          </a:bodyPr>
          <a:lstStyle/>
          <a:p>
            <a:pPr algn="ctr" defTabSz="963046">
              <a:defRPr/>
            </a:pPr>
            <a:r>
              <a:rPr lang="en-US" b="1">
                <a:solidFill>
                  <a:schemeClr val="tx1"/>
                </a:solidFill>
                <a:latin typeface="Arial"/>
                <a:cs typeface="Arial"/>
              </a:rPr>
              <a:t>Increase in STEM Major Declaration </a:t>
            </a:r>
            <a:endParaRPr lang="en-US" b="1">
              <a:solidFill>
                <a:schemeClr val="tx1"/>
              </a:solidFill>
              <a:latin typeface="Arial" panose="020B0604020202020204" pitchFamily="34" charset="0"/>
              <a:cs typeface="Arial" panose="020B0604020202020204" pitchFamily="34" charset="0"/>
            </a:endParaRPr>
          </a:p>
          <a:p>
            <a:pPr algn="ctr" defTabSz="963046">
              <a:defRPr/>
            </a:pPr>
            <a:r>
              <a:rPr lang="en-US" b="1">
                <a:solidFill>
                  <a:schemeClr val="tx1"/>
                </a:solidFill>
                <a:latin typeface="Arial"/>
                <a:cs typeface="Arial"/>
              </a:rPr>
              <a:t>Associated with</a:t>
            </a:r>
            <a:r>
              <a:rPr lang="en-US" b="1">
                <a:solidFill>
                  <a:srgbClr val="FF0000"/>
                </a:solidFill>
                <a:latin typeface="Arial"/>
                <a:cs typeface="Arial"/>
              </a:rPr>
              <a:t> </a:t>
            </a:r>
            <a:r>
              <a:rPr lang="en-US" b="1">
                <a:solidFill>
                  <a:schemeClr val="tx1"/>
                </a:solidFill>
                <a:latin typeface="Arial"/>
                <a:cs typeface="Arial"/>
              </a:rPr>
              <a:t>AP</a:t>
            </a:r>
            <a:r>
              <a:rPr lang="en-US" b="1">
                <a:solidFill>
                  <a:srgbClr val="FF0000"/>
                </a:solidFill>
                <a:latin typeface="Arial"/>
                <a:cs typeface="Arial"/>
              </a:rPr>
              <a:t> </a:t>
            </a:r>
            <a:r>
              <a:rPr lang="en-US" b="1">
                <a:solidFill>
                  <a:schemeClr val="tx1"/>
                </a:solidFill>
                <a:latin typeface="Arial"/>
                <a:cs typeface="Arial"/>
              </a:rPr>
              <a:t>CSP Participation</a:t>
            </a:r>
          </a:p>
        </p:txBody>
      </p:sp>
      <p:sp>
        <p:nvSpPr>
          <p:cNvPr id="211" name="Rectangle 210" hidden="1">
            <a:extLst>
              <a:ext uri="{FF2B5EF4-FFF2-40B4-BE49-F238E27FC236}">
                <a16:creationId xmlns:a16="http://schemas.microsoft.com/office/drawing/2014/main" id="{A94D349E-4DD0-40A9-A03C-3C63E9016EAD}"/>
              </a:ext>
            </a:extLst>
          </p:cNvPr>
          <p:cNvSpPr/>
          <p:nvPr/>
        </p:nvSpPr>
        <p:spPr>
          <a:xfrm>
            <a:off x="88" y="-1"/>
            <a:ext cx="167202" cy="16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74"/>
          </a:p>
        </p:txBody>
      </p:sp>
      <p:sp>
        <p:nvSpPr>
          <p:cNvPr id="401" name="Rectangle 400" hidden="1">
            <a:extLst>
              <a:ext uri="{FF2B5EF4-FFF2-40B4-BE49-F238E27FC236}">
                <a16:creationId xmlns:a16="http://schemas.microsoft.com/office/drawing/2014/main" id="{A8CBB2AF-1ADB-40BD-A31A-BDB5A6944717}"/>
              </a:ext>
            </a:extLst>
          </p:cNvPr>
          <p:cNvSpPr/>
          <p:nvPr/>
        </p:nvSpPr>
        <p:spPr>
          <a:xfrm>
            <a:off x="88" y="-1"/>
            <a:ext cx="167202" cy="16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74"/>
          </a:p>
        </p:txBody>
      </p:sp>
      <p:sp>
        <p:nvSpPr>
          <p:cNvPr id="14" name="Rectangle 13">
            <a:extLst>
              <a:ext uri="{FF2B5EF4-FFF2-40B4-BE49-F238E27FC236}">
                <a16:creationId xmlns:a16="http://schemas.microsoft.com/office/drawing/2014/main" id="{C490B3EA-CC7A-480B-B9D5-5F93F7030F35}"/>
              </a:ext>
            </a:extLst>
          </p:cNvPr>
          <p:cNvSpPr/>
          <p:nvPr>
            <p:custDataLst>
              <p:tags r:id="rId4"/>
            </p:custDataLst>
          </p:nvPr>
        </p:nvSpPr>
        <p:spPr bwMode="auto">
          <a:xfrm>
            <a:off x="5767996" y="4936238"/>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883629C4-5E38-46E3-8DAF-942B5D7D0F11}" type="datetime'''''''''''''Ov''''eral''l &#10;(37''''.''''3''%)'''''''''''''">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Overall 
(37.3%)</a:t>
            </a:fld>
            <a:endParaRPr lang="en-US" sz="140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4A00B77-68B9-46CB-846E-AE2A4175ED17}"/>
              </a:ext>
            </a:extLst>
          </p:cNvPr>
          <p:cNvSpPr/>
          <p:nvPr>
            <p:custDataLst>
              <p:tags r:id="rId5"/>
            </p:custDataLst>
          </p:nvPr>
        </p:nvSpPr>
        <p:spPr bwMode="auto">
          <a:xfrm>
            <a:off x="7645953" y="4936238"/>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E2CA7B02-BD4F-4229-BCF5-3F13DC49DC39}" type="datetime'''''Asia''''''''''n'''''''' &#10;''(''47''''''''.''6%'''''')'''''">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Asian 
(47.6%)</a:t>
            </a:fld>
            <a:endParaRPr lang="en-US" sz="14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6D4D4A4-75C0-4210-A7F7-BC19D383617B}"/>
              </a:ext>
            </a:extLst>
          </p:cNvPr>
          <p:cNvSpPr/>
          <p:nvPr>
            <p:custDataLst>
              <p:tags r:id="rId6"/>
            </p:custDataLst>
          </p:nvPr>
        </p:nvSpPr>
        <p:spPr bwMode="auto">
          <a:xfrm>
            <a:off x="6706974" y="4936238"/>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56B55E13-09FA-4427-9584-8EE20E030AEF}" type="datetime'F''e''m''''a''''le ''&#10;(''3''''''0''''.''7''%'''''')'''''">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Female 
(30.7%)</a:t>
            </a:fld>
            <a:endParaRPr lang="en-US" sz="140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7528A50-4951-44BE-A735-DB00E8CF418E}"/>
              </a:ext>
            </a:extLst>
          </p:cNvPr>
          <p:cNvSpPr/>
          <p:nvPr>
            <p:custDataLst>
              <p:tags r:id="rId7"/>
            </p:custDataLst>
          </p:nvPr>
        </p:nvSpPr>
        <p:spPr bwMode="auto">
          <a:xfrm>
            <a:off x="8569165" y="4936238"/>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005BD68C-6810-4D54-83CD-B59A85E0ACF3}" type="datetime'''''''''''W''h''''''''i''te &#10;(''''3''4''''''.''''0%'''''')'">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White 
(34.0%)</a:t>
            </a:fld>
            <a:endParaRPr lang="en-US" sz="140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3922147-0E45-4EB5-A853-E88BCCE3E091}"/>
              </a:ext>
            </a:extLst>
          </p:cNvPr>
          <p:cNvSpPr/>
          <p:nvPr>
            <p:custDataLst>
              <p:tags r:id="rId8"/>
            </p:custDataLst>
          </p:nvPr>
        </p:nvSpPr>
        <p:spPr bwMode="auto">
          <a:xfrm>
            <a:off x="9405284" y="4936238"/>
            <a:ext cx="847725"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400">
                <a:solidFill>
                  <a:schemeClr val="tx1"/>
                </a:solidFill>
                <a:latin typeface="Arial" panose="020B0604020202020204" pitchFamily="34" charset="0"/>
                <a:cs typeface="Arial" panose="020B0604020202020204" pitchFamily="34" charset="0"/>
              </a:rPr>
              <a:t>Black</a:t>
            </a:r>
          </a:p>
          <a:p>
            <a:pPr algn="ctr">
              <a:spcBef>
                <a:spcPct val="0"/>
              </a:spcBef>
              <a:spcAft>
                <a:spcPct val="0"/>
              </a:spcAft>
            </a:pPr>
            <a:r>
              <a:rPr lang="en-US" sz="1400">
                <a:solidFill>
                  <a:schemeClr val="tx1"/>
                </a:solidFill>
                <a:latin typeface="Arial" panose="020B0604020202020204" pitchFamily="34" charset="0"/>
                <a:cs typeface="Arial" panose="020B0604020202020204" pitchFamily="34" charset="0"/>
              </a:rPr>
              <a:t>(31.6%)</a:t>
            </a:r>
          </a:p>
        </p:txBody>
      </p:sp>
      <p:sp>
        <p:nvSpPr>
          <p:cNvPr id="24" name="Rectangle 23">
            <a:extLst>
              <a:ext uri="{FF2B5EF4-FFF2-40B4-BE49-F238E27FC236}">
                <a16:creationId xmlns:a16="http://schemas.microsoft.com/office/drawing/2014/main" id="{E049F3C3-51DC-4D72-88EB-73D84277EFB6}"/>
              </a:ext>
            </a:extLst>
          </p:cNvPr>
          <p:cNvSpPr/>
          <p:nvPr>
            <p:custDataLst>
              <p:tags r:id="rId9"/>
            </p:custDataLst>
          </p:nvPr>
        </p:nvSpPr>
        <p:spPr bwMode="gray">
          <a:xfrm>
            <a:off x="6760440" y="2868286"/>
            <a:ext cx="661988" cy="2317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F6CEE377-516A-428E-B445-B5B7B83161F4}" type="datetime'9''.''''''''''''''''''''''''''8'''''''''''''''''''''">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9.8</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15" name="Rectangle 14">
            <a:extLst>
              <a:ext uri="{FF2B5EF4-FFF2-40B4-BE49-F238E27FC236}">
                <a16:creationId xmlns:a16="http://schemas.microsoft.com/office/drawing/2014/main" id="{3F131907-956A-4A0A-A40B-5FD0C064D060}"/>
              </a:ext>
            </a:extLst>
          </p:cNvPr>
          <p:cNvSpPr/>
          <p:nvPr>
            <p:custDataLst>
              <p:tags r:id="rId10"/>
            </p:custDataLst>
          </p:nvPr>
        </p:nvSpPr>
        <p:spPr bwMode="gray">
          <a:xfrm>
            <a:off x="5775309" y="2547611"/>
            <a:ext cx="784225"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9579BF6D-6834-426E-8977-F1EBEF233718}" type="datetime'''''''''''''''''''''''''''''''''''''11''.''6'''''">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11.6</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88895F5-EF10-454F-A83E-3B4827E96F53}"/>
              </a:ext>
            </a:extLst>
          </p:cNvPr>
          <p:cNvSpPr/>
          <p:nvPr>
            <p:custDataLst>
              <p:tags r:id="rId11"/>
            </p:custDataLst>
          </p:nvPr>
        </p:nvSpPr>
        <p:spPr bwMode="auto">
          <a:xfrm>
            <a:off x="10462886" y="4936238"/>
            <a:ext cx="736600"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D1A990A5-3391-417F-BC9A-78F0705CDDD3}" type="datetime'H''''is''p''''a''''''n''ic'' &#10;''(''''''''32''''''''.''4%)'''">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Hispanic 
(32.4%)</a:t>
            </a:fld>
            <a:endParaRPr lang="en-US" sz="140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E53F598-AB66-40D2-811C-6C2191F12203}"/>
              </a:ext>
            </a:extLst>
          </p:cNvPr>
          <p:cNvSpPr/>
          <p:nvPr>
            <p:custDataLst>
              <p:tags r:id="rId12"/>
            </p:custDataLst>
          </p:nvPr>
        </p:nvSpPr>
        <p:spPr bwMode="auto">
          <a:xfrm>
            <a:off x="11289477" y="4936238"/>
            <a:ext cx="866775" cy="5143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9AFA3699-2726-4FC1-8389-6310ABF0F168}" type="datetime'''''''F''''''i''r''''''s''''''t'''' G''en &#10;(''3''5.0''%'''')'">
              <a:rPr lang="en-US" altLang="en-US" sz="1400">
                <a:solidFill>
                  <a:schemeClr val="tx1"/>
                </a:solidFill>
                <a:latin typeface="Arial" panose="020B0604020202020204" pitchFamily="34" charset="0"/>
                <a:cs typeface="Arial" panose="020B0604020202020204" pitchFamily="34" charset="0"/>
              </a:rPr>
              <a:pPr algn="ctr">
                <a:spcBef>
                  <a:spcPct val="0"/>
                </a:spcBef>
                <a:spcAft>
                  <a:spcPct val="0"/>
                </a:spcAft>
              </a:pPr>
              <a:t>First Gen 
(35.0%)</a:t>
            </a:fld>
            <a:endParaRPr lang="en-US" sz="140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E7EAB9C-40A1-4169-B77E-4BE889A19A4C}"/>
              </a:ext>
            </a:extLst>
          </p:cNvPr>
          <p:cNvSpPr/>
          <p:nvPr>
            <p:custDataLst>
              <p:tags r:id="rId13"/>
            </p:custDataLst>
          </p:nvPr>
        </p:nvSpPr>
        <p:spPr bwMode="gray">
          <a:xfrm>
            <a:off x="7683649" y="3439786"/>
            <a:ext cx="661988" cy="2317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6B50F069-FF70-41D1-8560-8816B0B1E977}" type="datetime'''''6''''.''''''''6'''''''''''''''''''''''''''">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6.6</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26" name="Rectangle 25">
            <a:extLst>
              <a:ext uri="{FF2B5EF4-FFF2-40B4-BE49-F238E27FC236}">
                <a16:creationId xmlns:a16="http://schemas.microsoft.com/office/drawing/2014/main" id="{C371E9B5-2931-47E9-AB5A-4EA7B4044EF6}"/>
              </a:ext>
            </a:extLst>
          </p:cNvPr>
          <p:cNvSpPr/>
          <p:nvPr>
            <p:custDataLst>
              <p:tags r:id="rId14"/>
            </p:custDataLst>
          </p:nvPr>
        </p:nvSpPr>
        <p:spPr bwMode="gray">
          <a:xfrm>
            <a:off x="9473121" y="1906778"/>
            <a:ext cx="784225"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1E2EC3F0-20F4-4C44-B4D7-9BDA096D29DB}" type="datetime'''''''1''''''''''''''5''.2'''''''''''''''''''''''''''''''''''">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15.2</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27" name="Rectangle 26">
            <a:extLst>
              <a:ext uri="{FF2B5EF4-FFF2-40B4-BE49-F238E27FC236}">
                <a16:creationId xmlns:a16="http://schemas.microsoft.com/office/drawing/2014/main" id="{6BBEB224-01A7-465C-A01F-D7DF93399143}"/>
              </a:ext>
            </a:extLst>
          </p:cNvPr>
          <p:cNvSpPr/>
          <p:nvPr>
            <p:custDataLst>
              <p:tags r:id="rId15"/>
            </p:custDataLst>
          </p:nvPr>
        </p:nvSpPr>
        <p:spPr bwMode="gray">
          <a:xfrm>
            <a:off x="10387519" y="2206623"/>
            <a:ext cx="784225"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26E9673A-11A8-4CAD-AD43-2AED13ACAF05}" type="datetime'''''''''''''''''''1''''''''''''3''''.''4'''''">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13.4</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useBgFill="1">
        <p:nvSpPr>
          <p:cNvPr id="28" name="Rectangle 27">
            <a:extLst>
              <a:ext uri="{FF2B5EF4-FFF2-40B4-BE49-F238E27FC236}">
                <a16:creationId xmlns:a16="http://schemas.microsoft.com/office/drawing/2014/main" id="{B64410A3-26F9-42C9-BCAA-3D866B023079}"/>
              </a:ext>
            </a:extLst>
          </p:cNvPr>
          <p:cNvSpPr/>
          <p:nvPr>
            <p:custDataLst>
              <p:tags r:id="rId16"/>
            </p:custDataLst>
          </p:nvPr>
        </p:nvSpPr>
        <p:spPr bwMode="gray">
          <a:xfrm>
            <a:off x="8560709" y="2236973"/>
            <a:ext cx="784225" cy="2317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16ECC742-EDCB-427B-8EE7-105DC21CF0A7}" type="datetime'''''''''''''''''''''''''''''''''''''1''3''''.''''3'">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13.3</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D5C5D01-DADB-4A84-854A-24503E4F7F8C}"/>
              </a:ext>
            </a:extLst>
          </p:cNvPr>
          <p:cNvSpPr/>
          <p:nvPr>
            <p:custDataLst>
              <p:tags r:id="rId17"/>
            </p:custDataLst>
          </p:nvPr>
        </p:nvSpPr>
        <p:spPr bwMode="gray">
          <a:xfrm>
            <a:off x="11298815" y="2334995"/>
            <a:ext cx="784225" cy="2317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30096" tIns="0" rIns="30096" bIns="0" numCol="1" spcCol="0" rtlCol="0" anchor="b" anchorCtr="0">
            <a:noAutofit/>
          </a:bodyPr>
          <a:lstStyle/>
          <a:p>
            <a:pPr algn="ctr">
              <a:lnSpc>
                <a:spcPct val="90000"/>
              </a:lnSpc>
              <a:spcBef>
                <a:spcPct val="0"/>
              </a:spcBef>
              <a:spcAft>
                <a:spcPct val="0"/>
              </a:spcAft>
            </a:pPr>
            <a:fld id="{D94830EC-09FC-4FC9-81A1-A3D0C84E014A}" type="datetime'''''''''''1''''''''''''2''''''''''''.''''''''''''''''''7'''">
              <a:rPr lang="en-US" altLang="en-US" sz="1400">
                <a:solidFill>
                  <a:schemeClr val="tx1"/>
                </a:solidFill>
                <a:latin typeface="Arial" panose="020B0604020202020204" pitchFamily="34" charset="0"/>
                <a:cs typeface="Arial" panose="020B0604020202020204" pitchFamily="34" charset="0"/>
              </a:rPr>
              <a:pPr algn="ctr">
                <a:lnSpc>
                  <a:spcPct val="90000"/>
                </a:lnSpc>
                <a:spcBef>
                  <a:spcPct val="0"/>
                </a:spcBef>
                <a:spcAft>
                  <a:spcPct val="0"/>
                </a:spcAft>
              </a:pPr>
              <a:t>12.7</a:t>
            </a:fld>
            <a:r>
              <a:rPr lang="en-US" altLang="en-US" sz="1400">
                <a:solidFill>
                  <a:schemeClr val="tx1"/>
                </a:solidFill>
                <a:latin typeface="Arial" panose="020B0604020202020204" pitchFamily="34" charset="0"/>
                <a:cs typeface="Arial" panose="020B0604020202020204" pitchFamily="34" charset="0"/>
              </a:rPr>
              <a:t> pp</a:t>
            </a:r>
            <a:endParaRPr lang="en-US" sz="1400">
              <a:solidFill>
                <a:schemeClr val="tx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ED98EC0D-10D2-42BE-8F01-593EEFED4A3E}"/>
              </a:ext>
            </a:extLst>
          </p:cNvPr>
          <p:cNvSpPr txBox="1"/>
          <p:nvPr/>
        </p:nvSpPr>
        <p:spPr>
          <a:xfrm>
            <a:off x="5142945" y="5739674"/>
            <a:ext cx="7206800" cy="769441"/>
          </a:xfrm>
          <a:prstGeom prst="rect">
            <a:avLst/>
          </a:prstGeom>
          <a:noFill/>
        </p:spPr>
        <p:txBody>
          <a:bodyPr wrap="square" lIns="91440" tIns="45720" rIns="91440" bIns="45720" rtlCol="0" anchor="t">
            <a:spAutoFit/>
          </a:bodyPr>
          <a:lstStyle/>
          <a:p>
            <a:r>
              <a:rPr lang="en-US" sz="1100" b="1">
                <a:latin typeface="Arial"/>
                <a:cs typeface="Arial"/>
              </a:rPr>
              <a:t>Note</a:t>
            </a:r>
            <a:r>
              <a:rPr lang="en-US" sz="1100">
                <a:latin typeface="Arial"/>
                <a:cs typeface="Arial"/>
              </a:rPr>
              <a:t>: Horizontal axis numbers in parentheses are the percentage of the non-AP CSP students in the subgroup who declare a STEM major. For example, 37.3% of non-AP CSP students declare a STEM major, while 48.9% of AP CSP students declare a STEM major for a 11.6 percentage-point increase associated with AP CSP participation.</a:t>
            </a:r>
          </a:p>
        </p:txBody>
      </p:sp>
      <p:sp>
        <p:nvSpPr>
          <p:cNvPr id="30" name="Rectangle 29">
            <a:extLst>
              <a:ext uri="{FF2B5EF4-FFF2-40B4-BE49-F238E27FC236}">
                <a16:creationId xmlns:a16="http://schemas.microsoft.com/office/drawing/2014/main" id="{3AC14AD9-5500-2541-AB69-C4C220BB949D}"/>
              </a:ext>
            </a:extLst>
          </p:cNvPr>
          <p:cNvSpPr/>
          <p:nvPr/>
        </p:nvSpPr>
        <p:spPr>
          <a:xfrm>
            <a:off x="9373752" y="1614567"/>
            <a:ext cx="2946718" cy="3906982"/>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4" name="Title 1">
            <a:extLst>
              <a:ext uri="{FF2B5EF4-FFF2-40B4-BE49-F238E27FC236}">
                <a16:creationId xmlns:a16="http://schemas.microsoft.com/office/drawing/2014/main" id="{250BD6CC-EB26-D84C-8FCD-B4A0FB69BE6F}"/>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COLLEGE BENEFIT NO. 1: </a:t>
            </a:r>
            <a:br>
              <a:rPr lang="en-US" sz="2000" b="1" kern="0" spc="50" dirty="0">
                <a:solidFill>
                  <a:schemeClr val="tx2"/>
                </a:solidFill>
              </a:rPr>
            </a:br>
            <a:r>
              <a:rPr lang="en-US" b="1">
                <a:solidFill>
                  <a:schemeClr val="tx2"/>
                </a:solidFill>
                <a:latin typeface="Arial"/>
                <a:cs typeface="Arial"/>
              </a:rPr>
              <a:t>AP CSP Students </a:t>
            </a:r>
            <a:r>
              <a:rPr lang="en-US">
                <a:solidFill>
                  <a:schemeClr val="tx2"/>
                </a:solidFill>
                <a:latin typeface="Arial"/>
                <a:cs typeface="Arial"/>
              </a:rPr>
              <a:t>Major in STEM</a:t>
            </a:r>
          </a:p>
        </p:txBody>
      </p:sp>
      <p:sp>
        <p:nvSpPr>
          <p:cNvPr id="36" name="Text Placeholder 4">
            <a:extLst>
              <a:ext uri="{FF2B5EF4-FFF2-40B4-BE49-F238E27FC236}">
                <a16:creationId xmlns:a16="http://schemas.microsoft.com/office/drawing/2014/main" id="{7AD9F517-DE69-014D-B462-48A1D575957F}"/>
              </a:ext>
            </a:extLst>
          </p:cNvPr>
          <p:cNvSpPr txBox="1">
            <a:spLocks/>
          </p:cNvSpPr>
          <p:nvPr/>
        </p:nvSpPr>
        <p:spPr>
          <a:xfrm>
            <a:off x="475522" y="2661533"/>
            <a:ext cx="3875761"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AP CSP students are 11.6 percentage points more likely to declare a STEM major in college than otherwise similar non-AP CSP students.</a:t>
            </a:r>
          </a:p>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AP CSP students are more likely to major in a STEM field, particularly Black, Hispanic, and first-generation students.</a:t>
            </a:r>
          </a:p>
          <a:p>
            <a:pPr marL="285750" indent="-285750">
              <a:lnSpc>
                <a:spcPct val="110000"/>
              </a:lnSpc>
              <a:buClr>
                <a:schemeClr val="tx2"/>
              </a:buClr>
              <a:buFont typeface="Arial" panose="020B0604020202020204" pitchFamily="34" charset="0"/>
              <a:buChar char="•"/>
            </a:pPr>
            <a:endParaRPr lang="en-US" altLang="zh-CN">
              <a:solidFill>
                <a:schemeClr val="tx2"/>
              </a:solidFill>
            </a:endParaRPr>
          </a:p>
          <a:p>
            <a:pPr marL="285750" indent="-285750">
              <a:lnSpc>
                <a:spcPct val="110000"/>
              </a:lnSpc>
              <a:buClr>
                <a:schemeClr val="tx2"/>
              </a:buClr>
              <a:buFont typeface="Arial" panose="020B0604020202020204" pitchFamily="34" charset="0"/>
              <a:buChar char="•"/>
            </a:pPr>
            <a:endParaRPr lang="en-US" altLang="zh-CN">
              <a:solidFill>
                <a:schemeClr val="tx2"/>
              </a:solidFill>
            </a:endParaRPr>
          </a:p>
          <a:p>
            <a:pPr marL="285750" indent="-285750">
              <a:lnSpc>
                <a:spcPct val="110000"/>
              </a:lnSpc>
              <a:buClr>
                <a:schemeClr val="tx2"/>
              </a:buClr>
              <a:buFont typeface="Arial" panose="020B0604020202020204" pitchFamily="34" charset="0"/>
              <a:buChar char="•"/>
            </a:pPr>
            <a:endParaRPr lang="en-US" altLang="zh-CN">
              <a:solidFill>
                <a:schemeClr val="tx2"/>
              </a:solidFill>
            </a:endParaRPr>
          </a:p>
        </p:txBody>
      </p:sp>
    </p:spTree>
    <p:extLst>
      <p:ext uri="{BB962C8B-B14F-4D97-AF65-F5344CB8AC3E}">
        <p14:creationId xmlns:p14="http://schemas.microsoft.com/office/powerpoint/2010/main" val="1426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2234760-5524-4610-BD4F-6D1C0A3EBA3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16" imgW="395" imgH="394" progId="TCLayout.ActiveDocument.1">
                  <p:embed/>
                </p:oleObj>
              </mc:Choice>
              <mc:Fallback>
                <p:oleObj name="think-cell Slide" r:id="rId16" imgW="395" imgH="394" progId="TCLayout.ActiveDocument.1">
                  <p:embed/>
                  <p:pic>
                    <p:nvPicPr>
                      <p:cNvPr id="6" name="Object 5" hidden="1">
                        <a:extLst>
                          <a:ext uri="{FF2B5EF4-FFF2-40B4-BE49-F238E27FC236}">
                            <a16:creationId xmlns:a16="http://schemas.microsoft.com/office/drawing/2014/main" id="{E2234760-5524-4610-BD4F-6D1C0A3EBA3D}"/>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B234F765-B4F6-4FE3-9D14-11DB8317A7E0}"/>
              </a:ext>
            </a:extLst>
          </p:cNvPr>
          <p:cNvSpPr txBox="1"/>
          <p:nvPr/>
        </p:nvSpPr>
        <p:spPr>
          <a:xfrm>
            <a:off x="5234152" y="817563"/>
            <a:ext cx="7160695" cy="349702"/>
          </a:xfrm>
          <a:prstGeom prst="rect">
            <a:avLst/>
          </a:prstGeom>
          <a:noFill/>
        </p:spPr>
        <p:txBody>
          <a:bodyPr wrap="square" lIns="36000" tIns="36000" rIns="36000" bIns="36000" rtlCol="0">
            <a:spAutoFit/>
          </a:bodyPr>
          <a:lstStyle/>
          <a:p>
            <a:pPr algn="ctr"/>
            <a:r>
              <a:rPr lang="en-US" b="1">
                <a:latin typeface="Arial" panose="020B0604020202020204" pitchFamily="34" charset="0"/>
                <a:cs typeface="Arial" panose="020B0604020202020204" pitchFamily="34" charset="0"/>
              </a:rPr>
              <a:t>Grade earned in sequent computer science course in college</a:t>
            </a:r>
          </a:p>
        </p:txBody>
      </p:sp>
      <p:graphicFrame>
        <p:nvGraphicFramePr>
          <p:cNvPr id="156" name="Chart 155">
            <a:extLst>
              <a:ext uri="{FF2B5EF4-FFF2-40B4-BE49-F238E27FC236}">
                <a16:creationId xmlns:a16="http://schemas.microsoft.com/office/drawing/2014/main" id="{DD01A4B8-C098-48AC-BDCC-02BA137C1EA2}"/>
              </a:ext>
            </a:extLst>
          </p:cNvPr>
          <p:cNvGraphicFramePr/>
          <p:nvPr>
            <p:custDataLst>
              <p:tags r:id="rId3"/>
            </p:custDataLst>
          </p:nvPr>
        </p:nvGraphicFramePr>
        <p:xfrm>
          <a:off x="5454869" y="1431925"/>
          <a:ext cx="6838731" cy="3751263"/>
        </p:xfrm>
        <a:graphic>
          <a:graphicData uri="http://schemas.openxmlformats.org/drawingml/2006/chart">
            <c:chart xmlns:c="http://schemas.openxmlformats.org/drawingml/2006/chart" xmlns:r="http://schemas.openxmlformats.org/officeDocument/2006/relationships" r:id="rId18"/>
          </a:graphicData>
        </a:graphic>
      </p:graphicFrame>
      <p:sp>
        <p:nvSpPr>
          <p:cNvPr id="18" name="Text Placeholder 10">
            <a:extLst>
              <a:ext uri="{FF2B5EF4-FFF2-40B4-BE49-F238E27FC236}">
                <a16:creationId xmlns:a16="http://schemas.microsoft.com/office/drawing/2014/main" id="{73724C5B-EA6E-4EEC-99A5-BB700ACF01C0}"/>
              </a:ext>
            </a:extLst>
          </p:cNvPr>
          <p:cNvSpPr>
            <a:spLocks noGrp="1"/>
          </p:cNvSpPr>
          <p:nvPr>
            <p:custDataLst>
              <p:tags r:id="rId4"/>
            </p:custDataLst>
          </p:nvPr>
        </p:nvSpPr>
        <p:spPr bwMode="auto">
          <a:xfrm>
            <a:off x="6140423" y="5159375"/>
            <a:ext cx="8858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4DC3E04A-0C11-4D36-A008-0096B1AAFCDF}" type="datetime'''''A''''''P ''''Sco''''''''r''''''''e'''''''' ''''''''3'''">
              <a:rPr lang="en-US" altLang="en-US" sz="1400" smtClean="0"/>
              <a:pPr marL="0" indent="0" algn="ctr">
                <a:spcBef>
                  <a:spcPct val="0"/>
                </a:spcBef>
                <a:buNone/>
              </a:pPr>
              <a:t>AP Score 3</a:t>
            </a:fld>
            <a:endParaRPr lang="en-US" sz="1400"/>
          </a:p>
        </p:txBody>
      </p:sp>
      <p:sp>
        <p:nvSpPr>
          <p:cNvPr id="31" name="Text Placeholder 10">
            <a:extLst>
              <a:ext uri="{FF2B5EF4-FFF2-40B4-BE49-F238E27FC236}">
                <a16:creationId xmlns:a16="http://schemas.microsoft.com/office/drawing/2014/main" id="{A78E292A-536C-41B1-B1F1-ACEF66B42C42}"/>
              </a:ext>
            </a:extLst>
          </p:cNvPr>
          <p:cNvSpPr>
            <a:spLocks noGrp="1"/>
          </p:cNvSpPr>
          <p:nvPr>
            <p:custDataLst>
              <p:tags r:id="rId5"/>
            </p:custDataLst>
          </p:nvPr>
        </p:nvSpPr>
        <p:spPr bwMode="auto">
          <a:xfrm>
            <a:off x="8389848" y="5159375"/>
            <a:ext cx="8858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51943996-5B38-4F13-8C28-A7A74EFACF89}" type="datetime'A''''''''''''''''''''P'''''' Sco''''r''''''''e'' ''''4'''">
              <a:rPr lang="en-US" altLang="en-US" sz="1400" smtClean="0"/>
              <a:pPr marL="0" indent="0" algn="ctr">
                <a:spcBef>
                  <a:spcPct val="0"/>
                </a:spcBef>
                <a:buNone/>
              </a:pPr>
              <a:t>AP Score 4</a:t>
            </a:fld>
            <a:endParaRPr lang="en-US" sz="1400"/>
          </a:p>
        </p:txBody>
      </p:sp>
      <p:sp>
        <p:nvSpPr>
          <p:cNvPr id="34" name="Text Placeholder 10">
            <a:extLst>
              <a:ext uri="{FF2B5EF4-FFF2-40B4-BE49-F238E27FC236}">
                <a16:creationId xmlns:a16="http://schemas.microsoft.com/office/drawing/2014/main" id="{E22CD74C-6A8E-4E81-8990-556E9D821873}"/>
              </a:ext>
            </a:extLst>
          </p:cNvPr>
          <p:cNvSpPr>
            <a:spLocks noGrp="1"/>
          </p:cNvSpPr>
          <p:nvPr>
            <p:custDataLst>
              <p:tags r:id="rId6"/>
            </p:custDataLst>
          </p:nvPr>
        </p:nvSpPr>
        <p:spPr bwMode="auto">
          <a:xfrm>
            <a:off x="10652138" y="5159375"/>
            <a:ext cx="8858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233B02D2-3099-4603-9746-CD9DE667DEC5}" type="datetime'''''''''''''A''P'''''' Sc''o''''''r''''e ''5'''''''''''">
              <a:rPr lang="en-US" altLang="en-US" sz="1400" smtClean="0"/>
              <a:pPr marL="0" indent="0" algn="ctr">
                <a:spcBef>
                  <a:spcPct val="0"/>
                </a:spcBef>
                <a:buNone/>
              </a:pPr>
              <a:t>AP Score 5</a:t>
            </a:fld>
            <a:endParaRPr lang="en-US" sz="1400"/>
          </a:p>
        </p:txBody>
      </p:sp>
      <p:sp>
        <p:nvSpPr>
          <p:cNvPr id="113" name="Text Placeholder 10">
            <a:extLst>
              <a:ext uri="{FF2B5EF4-FFF2-40B4-BE49-F238E27FC236}">
                <a16:creationId xmlns:a16="http://schemas.microsoft.com/office/drawing/2014/main" id="{8E46E9AB-795E-40D7-B78A-70F13297678D}"/>
              </a:ext>
            </a:extLst>
          </p:cNvPr>
          <p:cNvSpPr>
            <a:spLocks noGrp="1"/>
          </p:cNvSpPr>
          <p:nvPr>
            <p:custDataLst>
              <p:tags r:id="rId7"/>
            </p:custDataLst>
          </p:nvPr>
        </p:nvSpPr>
        <p:spPr bwMode="gray">
          <a:xfrm>
            <a:off x="6391168" y="2208213"/>
            <a:ext cx="4746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6CDC8A0D-966A-4E56-9147-A58ABF02D8F7}" type="datetime'0''.''''''''''''''''''''''''20'''''''''''''''''''">
              <a:rPr lang="en-US" altLang="en-US" sz="1400" smtClean="0">
                <a:solidFill>
                  <a:schemeClr val="tx2"/>
                </a:solidFill>
                <a:effectLst/>
              </a:rPr>
              <a:pPr marL="0" indent="0" algn="ctr">
                <a:spcBef>
                  <a:spcPct val="0"/>
                </a:spcBef>
                <a:buNone/>
              </a:pPr>
              <a:t>0.20</a:t>
            </a:fld>
            <a:r>
              <a:rPr lang="en-US" altLang="en-US" sz="1400">
                <a:solidFill>
                  <a:schemeClr val="tx2"/>
                </a:solidFill>
                <a:effectLst/>
              </a:rPr>
              <a:t>*</a:t>
            </a:r>
            <a:endParaRPr lang="en-US" sz="1400">
              <a:solidFill>
                <a:schemeClr val="tx2"/>
              </a:solidFill>
            </a:endParaRPr>
          </a:p>
        </p:txBody>
      </p:sp>
      <p:sp>
        <p:nvSpPr>
          <p:cNvPr id="118" name="Text Placeholder 10">
            <a:extLst>
              <a:ext uri="{FF2B5EF4-FFF2-40B4-BE49-F238E27FC236}">
                <a16:creationId xmlns:a16="http://schemas.microsoft.com/office/drawing/2014/main" id="{36B79092-B769-44FD-9CA8-56A2BFBA32DE}"/>
              </a:ext>
            </a:extLst>
          </p:cNvPr>
          <p:cNvSpPr>
            <a:spLocks noGrp="1"/>
          </p:cNvSpPr>
          <p:nvPr>
            <p:custDataLst>
              <p:tags r:id="rId8"/>
            </p:custDataLst>
          </p:nvPr>
        </p:nvSpPr>
        <p:spPr bwMode="gray">
          <a:xfrm>
            <a:off x="8608742" y="1893888"/>
            <a:ext cx="4746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EB2CC13A-E784-4B2D-9F57-633C3F148961}" type="datetime'''''''''''''''''''''''''''''''''''''0''''''''.''''''24'">
              <a:rPr lang="en-US" altLang="en-US" sz="1400" smtClean="0">
                <a:solidFill>
                  <a:schemeClr val="tx2"/>
                </a:solidFill>
                <a:effectLst/>
              </a:rPr>
              <a:pPr marL="0" indent="0" algn="ctr">
                <a:spcBef>
                  <a:spcPct val="0"/>
                </a:spcBef>
                <a:buNone/>
              </a:pPr>
              <a:t>0.24</a:t>
            </a:fld>
            <a:r>
              <a:rPr lang="en-US" altLang="en-US" sz="1400">
                <a:solidFill>
                  <a:schemeClr val="tx2"/>
                </a:solidFill>
                <a:effectLst/>
              </a:rPr>
              <a:t>*</a:t>
            </a:r>
            <a:endParaRPr lang="en-US" sz="1400">
              <a:solidFill>
                <a:schemeClr val="tx2"/>
              </a:solidFill>
            </a:endParaRPr>
          </a:p>
        </p:txBody>
      </p:sp>
      <p:sp>
        <p:nvSpPr>
          <p:cNvPr id="127" name="Text Placeholder 10">
            <a:extLst>
              <a:ext uri="{FF2B5EF4-FFF2-40B4-BE49-F238E27FC236}">
                <a16:creationId xmlns:a16="http://schemas.microsoft.com/office/drawing/2014/main" id="{5D2266A3-738E-4B60-90E9-6B76745BAC06}"/>
              </a:ext>
            </a:extLst>
          </p:cNvPr>
          <p:cNvSpPr>
            <a:spLocks noGrp="1"/>
          </p:cNvSpPr>
          <p:nvPr>
            <p:custDataLst>
              <p:tags r:id="rId9"/>
            </p:custDataLst>
          </p:nvPr>
        </p:nvSpPr>
        <p:spPr bwMode="gray">
          <a:xfrm>
            <a:off x="10889376" y="1706563"/>
            <a:ext cx="4746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spcBef>
                <a:spcPct val="0"/>
              </a:spcBef>
              <a:buNone/>
            </a:pPr>
            <a:fld id="{CB3CDE17-085C-401C-B9DB-050822F639E3}" type="datetime'''''''0''''''''''''''''''.''''''''''''''''''''''59'">
              <a:rPr lang="en-US" altLang="en-US" sz="1400" smtClean="0">
                <a:solidFill>
                  <a:schemeClr val="tx2"/>
                </a:solidFill>
                <a:effectLst/>
              </a:rPr>
              <a:pPr marL="0" indent="0" algn="ctr">
                <a:spcBef>
                  <a:spcPct val="0"/>
                </a:spcBef>
                <a:buNone/>
              </a:pPr>
              <a:t>0.59</a:t>
            </a:fld>
            <a:r>
              <a:rPr lang="en-US" altLang="en-US" sz="1400">
                <a:solidFill>
                  <a:schemeClr val="tx2"/>
                </a:solidFill>
                <a:effectLst/>
              </a:rPr>
              <a:t>*</a:t>
            </a:r>
            <a:endParaRPr lang="en-US" sz="1400">
              <a:solidFill>
                <a:schemeClr val="tx2"/>
              </a:solidFill>
            </a:endParaRPr>
          </a:p>
        </p:txBody>
      </p:sp>
      <p:sp>
        <p:nvSpPr>
          <p:cNvPr id="100" name="Rectangle 99">
            <a:extLst>
              <a:ext uri="{FF2B5EF4-FFF2-40B4-BE49-F238E27FC236}">
                <a16:creationId xmlns:a16="http://schemas.microsoft.com/office/drawing/2014/main" id="{3E0A60A3-1682-4894-B0F8-A5FC199BF626}"/>
              </a:ext>
            </a:extLst>
          </p:cNvPr>
          <p:cNvSpPr/>
          <p:nvPr>
            <p:custDataLst>
              <p:tags r:id="rId10"/>
            </p:custDataLst>
          </p:nvPr>
        </p:nvSpPr>
        <p:spPr bwMode="auto">
          <a:xfrm>
            <a:off x="7056438" y="5684838"/>
            <a:ext cx="250825" cy="187325"/>
          </a:xfrm>
          <a:prstGeom prst="rect">
            <a:avLst/>
          </a:prstGeom>
          <a:solidFill>
            <a:srgbClr val="C0C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0000" lnSpcReduction="20000"/>
          </a:bodyPr>
          <a:lstStyle/>
          <a:p>
            <a:pPr algn="ctr"/>
            <a:endParaRPr lang="en-US" sz="2000" b="1">
              <a:solidFill>
                <a:schemeClr val="tx2"/>
              </a:solidFill>
              <a:latin typeface="+mj-lt"/>
            </a:endParaRPr>
          </a:p>
        </p:txBody>
      </p:sp>
      <p:sp>
        <p:nvSpPr>
          <p:cNvPr id="96" name="Text Placeholder 10">
            <a:extLst>
              <a:ext uri="{FF2B5EF4-FFF2-40B4-BE49-F238E27FC236}">
                <a16:creationId xmlns:a16="http://schemas.microsoft.com/office/drawing/2014/main" id="{CCFE771A-6C9D-4409-A65F-53682C4BDB3C}"/>
              </a:ext>
            </a:extLst>
          </p:cNvPr>
          <p:cNvSpPr>
            <a:spLocks noGrp="1"/>
          </p:cNvSpPr>
          <p:nvPr>
            <p:custDataLst>
              <p:tags r:id="rId11"/>
            </p:custDataLst>
          </p:nvPr>
        </p:nvSpPr>
        <p:spPr bwMode="auto">
          <a:xfrm>
            <a:off x="7358063" y="5680075"/>
            <a:ext cx="13557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ct val="0"/>
              </a:spcBef>
              <a:buNone/>
            </a:pPr>
            <a:r>
              <a:rPr lang="en-US" altLang="en-US" sz="1400">
                <a:latin typeface="Arial" panose="020B0604020202020204" pitchFamily="34" charset="0"/>
                <a:cs typeface="Arial" panose="020B0604020202020204" pitchFamily="34" charset="0"/>
              </a:rPr>
              <a:t> Non-AP CSP</a:t>
            </a:r>
            <a:r>
              <a:rPr lang="en-US" altLang="en-US" sz="1400">
                <a:effectLst/>
                <a:latin typeface="Arial" panose="020B0604020202020204" pitchFamily="34" charset="0"/>
                <a:cs typeface="Arial" panose="020B0604020202020204" pitchFamily="34" charset="0"/>
              </a:rPr>
              <a:t> Students</a:t>
            </a:r>
            <a:endParaRPr lang="en-US" sz="1400">
              <a:latin typeface="Arial" panose="020B0604020202020204" pitchFamily="34" charset="0"/>
              <a:cs typeface="Arial" panose="020B0604020202020204" pitchFamily="34" charset="0"/>
            </a:endParaRPr>
          </a:p>
        </p:txBody>
      </p:sp>
      <p:sp>
        <p:nvSpPr>
          <p:cNvPr id="98" name="Text Placeholder 10">
            <a:extLst>
              <a:ext uri="{FF2B5EF4-FFF2-40B4-BE49-F238E27FC236}">
                <a16:creationId xmlns:a16="http://schemas.microsoft.com/office/drawing/2014/main" id="{0CEE1864-31F2-4592-BCA8-AE8C6F3F4480}"/>
              </a:ext>
            </a:extLst>
          </p:cNvPr>
          <p:cNvSpPr>
            <a:spLocks noGrp="1"/>
          </p:cNvSpPr>
          <p:nvPr>
            <p:custDataLst>
              <p:tags r:id="rId12"/>
            </p:custDataLst>
          </p:nvPr>
        </p:nvSpPr>
        <p:spPr bwMode="auto">
          <a:xfrm>
            <a:off x="9672650" y="5680075"/>
            <a:ext cx="9794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ct val="0"/>
              </a:spcBef>
              <a:buNone/>
            </a:pPr>
            <a:r>
              <a:rPr lang="en-US" altLang="en-US" sz="1400">
                <a:latin typeface="Arial" panose="020B0604020202020204" pitchFamily="34" charset="0"/>
                <a:cs typeface="Arial" panose="020B0604020202020204" pitchFamily="34" charset="0"/>
              </a:rPr>
              <a:t>AP CSP</a:t>
            </a:r>
            <a:r>
              <a:rPr lang="en-US" altLang="en-US" sz="1400">
                <a:effectLst/>
                <a:latin typeface="Arial" panose="020B0604020202020204" pitchFamily="34" charset="0"/>
                <a:cs typeface="Arial" panose="020B0604020202020204" pitchFamily="34" charset="0"/>
              </a:rPr>
              <a:t> Students</a:t>
            </a:r>
            <a:endParaRPr lang="en-US" sz="140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AC6E98D2-EA88-9748-8ABE-EEAD0F690FE8}"/>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COLLEGE BENEFIT NO. 2: </a:t>
            </a:r>
            <a:br>
              <a:rPr lang="en-US" sz="2000" b="1" kern="0" spc="50" dirty="0">
                <a:solidFill>
                  <a:schemeClr val="tx2"/>
                </a:solidFill>
              </a:rPr>
            </a:br>
            <a:r>
              <a:rPr lang="en-US" b="1">
                <a:solidFill>
                  <a:schemeClr val="tx2"/>
                </a:solidFill>
                <a:latin typeface="Arial"/>
                <a:cs typeface="Arial"/>
              </a:rPr>
              <a:t>AP CSP Students </a:t>
            </a:r>
            <a:r>
              <a:rPr lang="en-US">
                <a:solidFill>
                  <a:schemeClr val="tx2"/>
                </a:solidFill>
                <a:latin typeface="Arial"/>
                <a:cs typeface="Arial"/>
              </a:rPr>
              <a:t>Earn Higher GPAs</a:t>
            </a:r>
          </a:p>
        </p:txBody>
      </p:sp>
      <p:sp>
        <p:nvSpPr>
          <p:cNvPr id="20" name="Text Placeholder 4">
            <a:extLst>
              <a:ext uri="{FF2B5EF4-FFF2-40B4-BE49-F238E27FC236}">
                <a16:creationId xmlns:a16="http://schemas.microsoft.com/office/drawing/2014/main" id="{E30C0E26-69D8-C94C-A91A-7FD1261F5490}"/>
              </a:ext>
            </a:extLst>
          </p:cNvPr>
          <p:cNvSpPr txBox="1">
            <a:spLocks/>
          </p:cNvSpPr>
          <p:nvPr/>
        </p:nvSpPr>
        <p:spPr>
          <a:xfrm>
            <a:off x="475522" y="2661533"/>
            <a:ext cx="3615747"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AP CSP students earn higher grades in sequent computer science courses than non-AP students who take the AP CSP-equivalent course in college.</a:t>
            </a:r>
            <a:br>
              <a:rPr lang="en-US" altLang="zh-CN">
                <a:solidFill>
                  <a:schemeClr val="tx2"/>
                </a:solidFill>
              </a:rPr>
            </a:br>
            <a:endParaRPr lang="en-US" altLang="zh-CN">
              <a:solidFill>
                <a:schemeClr val="tx2"/>
              </a:solidFill>
            </a:endParaRPr>
          </a:p>
        </p:txBody>
      </p:sp>
      <p:sp>
        <p:nvSpPr>
          <p:cNvPr id="23" name="TextBox 22">
            <a:extLst>
              <a:ext uri="{FF2B5EF4-FFF2-40B4-BE49-F238E27FC236}">
                <a16:creationId xmlns:a16="http://schemas.microsoft.com/office/drawing/2014/main" id="{A86A3D83-D389-4940-A685-AB852C618FCD}"/>
              </a:ext>
            </a:extLst>
          </p:cNvPr>
          <p:cNvSpPr txBox="1"/>
          <p:nvPr/>
        </p:nvSpPr>
        <p:spPr>
          <a:xfrm>
            <a:off x="5234152" y="6027661"/>
            <a:ext cx="7197219" cy="461665"/>
          </a:xfrm>
          <a:prstGeom prst="rect">
            <a:avLst/>
          </a:prstGeom>
          <a:noFill/>
        </p:spPr>
        <p:txBody>
          <a:bodyPr wrap="square" lIns="91440" tIns="45720" rIns="91440" bIns="45720" anchor="t">
            <a:spAutoFit/>
          </a:bodyPr>
          <a:lstStyle/>
          <a:p>
            <a:r>
              <a:rPr lang="en-US" sz="1200" b="1">
                <a:solidFill>
                  <a:prstClr val="black"/>
                </a:solidFill>
                <a:latin typeface="Arial" panose="020B0604020202020204" pitchFamily="34" charset="0"/>
                <a:ea typeface="Roboto" panose="02000000000000000000" pitchFamily="2" charset="0"/>
                <a:cs typeface="Arial" panose="020B0604020202020204" pitchFamily="34" charset="0"/>
              </a:rPr>
              <a:t>P value &lt; 0.01</a:t>
            </a:r>
          </a:p>
          <a:p>
            <a:r>
              <a:rPr lang="en-US" sz="1200" b="1">
                <a:latin typeface="Arial" panose="020B0604020202020204" pitchFamily="34" charset="0"/>
                <a:cs typeface="Arial" panose="020B0604020202020204" pitchFamily="34" charset="0"/>
              </a:rPr>
              <a:t>Source</a:t>
            </a:r>
            <a:r>
              <a:rPr lang="en-US" sz="1200">
                <a:latin typeface="Arial" panose="020B0604020202020204" pitchFamily="34" charset="0"/>
                <a:cs typeface="Arial" panose="020B0604020202020204" pitchFamily="34" charset="0"/>
              </a:rPr>
              <a:t>: 2017 and</a:t>
            </a:r>
            <a:r>
              <a:rPr lang="en-US" sz="1200">
                <a:solidFill>
                  <a:srgbClr val="FF0000"/>
                </a:solidFill>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2018 Cohort</a:t>
            </a:r>
          </a:p>
        </p:txBody>
      </p:sp>
      <p:sp>
        <p:nvSpPr>
          <p:cNvPr id="21" name="Rectangle 20">
            <a:extLst>
              <a:ext uri="{FF2B5EF4-FFF2-40B4-BE49-F238E27FC236}">
                <a16:creationId xmlns:a16="http://schemas.microsoft.com/office/drawing/2014/main" id="{772B4E65-468F-E54F-8089-987B759ABED9}"/>
              </a:ext>
            </a:extLst>
          </p:cNvPr>
          <p:cNvSpPr/>
          <p:nvPr>
            <p:custDataLst>
              <p:tags r:id="rId13"/>
            </p:custDataLst>
          </p:nvPr>
        </p:nvSpPr>
        <p:spPr bwMode="auto">
          <a:xfrm>
            <a:off x="9356364" y="5692774"/>
            <a:ext cx="250825" cy="187325"/>
          </a:xfrm>
          <a:prstGeom prst="rect">
            <a:avLst/>
          </a:prstGeom>
          <a:solidFill>
            <a:srgbClr val="009CD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0000" lnSpcReduction="20000"/>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39232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420FC6-9D18-D347-835F-BA55D58E120A}"/>
              </a:ext>
            </a:extLst>
          </p:cNvPr>
          <p:cNvSpPr txBox="1">
            <a:spLocks/>
          </p:cNvSpPr>
          <p:nvPr/>
        </p:nvSpPr>
        <p:spPr bwMode="gray">
          <a:xfrm>
            <a:off x="420928" y="567058"/>
            <a:ext cx="41353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l" defTabSz="981334"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000" b="1" kern="0" spc="50" dirty="0">
                <a:solidFill>
                  <a:schemeClr val="tx2"/>
                </a:solidFill>
              </a:rPr>
              <a:t>WORKFORCE BENEFIT:</a:t>
            </a:r>
          </a:p>
          <a:p>
            <a:r>
              <a:rPr lang="en-US" b="1">
                <a:solidFill>
                  <a:schemeClr val="tx2"/>
                </a:solidFill>
                <a:latin typeface="Arial"/>
                <a:cs typeface="Arial"/>
              </a:rPr>
              <a:t>AP CSP </a:t>
            </a:r>
            <a:r>
              <a:rPr lang="en-US">
                <a:solidFill>
                  <a:schemeClr val="tx2"/>
                </a:solidFill>
                <a:latin typeface="Arial"/>
                <a:cs typeface="Arial"/>
              </a:rPr>
              <a:t>Can Help Diversify STEM</a:t>
            </a:r>
          </a:p>
        </p:txBody>
      </p:sp>
      <p:sp>
        <p:nvSpPr>
          <p:cNvPr id="6" name="Text Placeholder 4">
            <a:extLst>
              <a:ext uri="{FF2B5EF4-FFF2-40B4-BE49-F238E27FC236}">
                <a16:creationId xmlns:a16="http://schemas.microsoft.com/office/drawing/2014/main" id="{60DC4B4E-7B2D-1047-A1EB-011D8D1D15DD}"/>
              </a:ext>
            </a:extLst>
          </p:cNvPr>
          <p:cNvSpPr txBox="1">
            <a:spLocks/>
          </p:cNvSpPr>
          <p:nvPr/>
        </p:nvSpPr>
        <p:spPr>
          <a:xfrm>
            <a:off x="475522" y="2661533"/>
            <a:ext cx="3615747" cy="3558907"/>
          </a:xfrm>
          <a:prstGeom prst="rect">
            <a:avLst/>
          </a:prstGeom>
        </p:spPr>
        <p:txBody>
          <a:bodyPr vert="horz" lIns="0" tIns="0" rIns="0" bIns="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Arial" panose="020B0604020202020204" pitchFamily="34" charset="0"/>
                <a:ea typeface="+mn-ea"/>
                <a:cs typeface="Arial" panose="020B0604020202020204" pitchFamily="34" charset="0"/>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Arial" panose="020B0604020202020204" pitchFamily="34" charset="0"/>
                <a:ea typeface="+mn-ea"/>
                <a:cs typeface="Arial" panose="020B0604020202020204" pitchFamily="34" charset="0"/>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Arial" panose="020B0604020202020204" pitchFamily="34" charset="0"/>
                <a:ea typeface="+mn-ea"/>
                <a:cs typeface="Arial" panose="020B0604020202020204" pitchFamily="34" charset="0"/>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85750" indent="-285750">
              <a:lnSpc>
                <a:spcPct val="110000"/>
              </a:lnSpc>
              <a:buClr>
                <a:schemeClr val="tx2"/>
              </a:buClr>
              <a:buFont typeface="Arial" panose="020B0604020202020204" pitchFamily="34" charset="0"/>
              <a:buChar char="•"/>
            </a:pPr>
            <a:r>
              <a:rPr lang="en-US" altLang="zh-CN">
                <a:solidFill>
                  <a:schemeClr val="tx2"/>
                </a:solidFill>
                <a:latin typeface="Arial"/>
                <a:cs typeface="Arial"/>
              </a:rPr>
              <a:t>Employment data 2017</a:t>
            </a:r>
            <a:r>
              <a:rPr lang="en-US">
                <a:solidFill>
                  <a:schemeClr val="tx2"/>
                </a:solidFill>
                <a:ea typeface="+mn-lt"/>
                <a:cs typeface="+mn-lt"/>
              </a:rPr>
              <a:t>–</a:t>
            </a:r>
            <a:r>
              <a:rPr lang="en-US" altLang="zh-CN">
                <a:solidFill>
                  <a:schemeClr val="tx2"/>
                </a:solidFill>
                <a:latin typeface="Arial"/>
                <a:cs typeface="Arial"/>
              </a:rPr>
              <a:t>19 show that Black and Hispanic professionals are underrepresented in STEM, compared with their share of the overall U.S. workforce.  </a:t>
            </a:r>
            <a:endParaRPr lang="en-US" altLang="zh-CN">
              <a:solidFill>
                <a:schemeClr val="tx2"/>
              </a:solidFill>
            </a:endParaRPr>
          </a:p>
        </p:txBody>
      </p:sp>
      <p:pic>
        <p:nvPicPr>
          <p:cNvPr id="9" name="Picture 8">
            <a:extLst>
              <a:ext uri="{FF2B5EF4-FFF2-40B4-BE49-F238E27FC236}">
                <a16:creationId xmlns:a16="http://schemas.microsoft.com/office/drawing/2014/main" id="{58579BD2-7CDD-F84A-A293-0635A759A450}"/>
              </a:ext>
            </a:extLst>
          </p:cNvPr>
          <p:cNvPicPr>
            <a:picLocks noChangeAspect="1"/>
          </p:cNvPicPr>
          <p:nvPr/>
        </p:nvPicPr>
        <p:blipFill rotWithShape="1">
          <a:blip r:embed="rId2"/>
          <a:srcRect l="1644" r="3511"/>
          <a:stretch/>
        </p:blipFill>
        <p:spPr>
          <a:xfrm>
            <a:off x="5202186" y="1852551"/>
            <a:ext cx="7208378" cy="3016332"/>
          </a:xfrm>
          <a:prstGeom prst="rect">
            <a:avLst/>
          </a:prstGeom>
        </p:spPr>
      </p:pic>
      <p:sp>
        <p:nvSpPr>
          <p:cNvPr id="10" name="TextBox 9">
            <a:extLst>
              <a:ext uri="{FF2B5EF4-FFF2-40B4-BE49-F238E27FC236}">
                <a16:creationId xmlns:a16="http://schemas.microsoft.com/office/drawing/2014/main" id="{4A515F06-A996-0046-B247-7A891262E463}"/>
              </a:ext>
            </a:extLst>
          </p:cNvPr>
          <p:cNvSpPr txBox="1"/>
          <p:nvPr/>
        </p:nvSpPr>
        <p:spPr>
          <a:xfrm>
            <a:off x="5203183" y="841824"/>
            <a:ext cx="7206384" cy="349702"/>
          </a:xfrm>
          <a:prstGeom prst="rect">
            <a:avLst/>
          </a:prstGeom>
          <a:noFill/>
        </p:spPr>
        <p:txBody>
          <a:bodyPr wrap="square" lIns="36000" tIns="36000" rIns="36000" bIns="36000" rtlCol="0">
            <a:spAutoFit/>
          </a:bodyPr>
          <a:lstStyle/>
          <a:p>
            <a:pPr algn="ctr"/>
            <a:r>
              <a:rPr lang="en-US" b="1">
                <a:latin typeface="Arial" panose="020B0604020202020204" pitchFamily="34" charset="0"/>
                <a:cs typeface="Arial" panose="020B0604020202020204" pitchFamily="34" charset="0"/>
              </a:rPr>
              <a:t>Racial and ethnic representation in STEM jobs, 2017</a:t>
            </a:r>
            <a:r>
              <a:rPr lang="en-US">
                <a:latin typeface="Arial" panose="020B0604020202020204" pitchFamily="34" charset="0"/>
                <a:ea typeface="+mn-lt"/>
                <a:cs typeface="Arial" panose="020B0604020202020204" pitchFamily="34" charset="0"/>
              </a:rPr>
              <a:t>–</a:t>
            </a:r>
            <a:r>
              <a:rPr lang="en-US" b="1">
                <a:latin typeface="Arial" panose="020B0604020202020204" pitchFamily="34" charset="0"/>
                <a:cs typeface="Arial" panose="020B0604020202020204" pitchFamily="34" charset="0"/>
              </a:rPr>
              <a:t>19</a:t>
            </a:r>
            <a:endParaRPr lang="en-US" sz="20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BAE785-CBE2-3B45-BE2E-DC1D0A903225}"/>
              </a:ext>
            </a:extLst>
          </p:cNvPr>
          <p:cNvSpPr txBox="1"/>
          <p:nvPr/>
        </p:nvSpPr>
        <p:spPr>
          <a:xfrm>
            <a:off x="7167464" y="4868883"/>
            <a:ext cx="5198302" cy="241980"/>
          </a:xfrm>
          <a:prstGeom prst="rect">
            <a:avLst/>
          </a:prstGeom>
          <a:noFill/>
        </p:spPr>
        <p:txBody>
          <a:bodyPr wrap="square" lIns="36000" tIns="36000" rIns="36000" bIns="36000" rtlCol="0">
            <a:spAutoFit/>
          </a:bodyPr>
          <a:lstStyle/>
          <a:p>
            <a:pPr algn="r"/>
            <a:r>
              <a:rPr lang="en-US" sz="1050" cap="all">
                <a:latin typeface="Arial" panose="020B0604020202020204" pitchFamily="34" charset="0"/>
                <a:cs typeface="Arial" panose="020B0604020202020204" pitchFamily="34" charset="0"/>
              </a:rPr>
              <a:t>PEW RESEARCH CENTER, E. OTWELL/</a:t>
            </a:r>
            <a:r>
              <a:rPr lang="en-US" sz="1050" i="1" cap="all">
                <a:latin typeface="Arial" panose="020B0604020202020204" pitchFamily="34" charset="0"/>
                <a:cs typeface="Arial" panose="020B0604020202020204" pitchFamily="34" charset="0"/>
              </a:rPr>
              <a:t>SCIENCE NEWS</a:t>
            </a:r>
            <a:endParaRPr lang="en-US" sz="11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1F2B80F-1289-5C45-8C12-96FAEF238F0D}"/>
              </a:ext>
            </a:extLst>
          </p:cNvPr>
          <p:cNvSpPr txBox="1"/>
          <p:nvPr/>
        </p:nvSpPr>
        <p:spPr>
          <a:xfrm>
            <a:off x="5213976" y="5989607"/>
            <a:ext cx="6522847" cy="461665"/>
          </a:xfrm>
          <a:prstGeom prst="rect">
            <a:avLst/>
          </a:prstGeom>
          <a:noFill/>
        </p:spPr>
        <p:txBody>
          <a:bodyPr wrap="square" lIns="91440" tIns="45720" rIns="91440" bIns="45720" anchor="t">
            <a:spAutoFit/>
          </a:bodyPr>
          <a:lstStyle/>
          <a:p>
            <a:r>
              <a:rPr lang="en-US" sz="1200" b="1">
                <a:latin typeface="Arial" panose="020B0604020202020204" pitchFamily="34" charset="0"/>
                <a:cs typeface="Arial" panose="020B0604020202020204" pitchFamily="34" charset="0"/>
              </a:rPr>
              <a:t>Source</a:t>
            </a:r>
            <a:r>
              <a:rPr lang="en-US"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hlinkClick r:id="rId3"/>
              </a:rPr>
              <a:t>https://www.sciencenews.org/article/science-technology-math-race-ethnicity-gender-diversity-gap</a:t>
            </a:r>
            <a:r>
              <a:rPr lang="en-US" sz="12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207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21141-5CB5-4140-A567-CA7D5BA54AE8}"/>
              </a:ext>
            </a:extLst>
          </p:cNvPr>
          <p:cNvSpPr/>
          <p:nvPr/>
        </p:nvSpPr>
        <p:spPr>
          <a:xfrm>
            <a:off x="0" y="0"/>
            <a:ext cx="12841288" cy="722312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6" name="Text Placeholder 2">
            <a:extLst>
              <a:ext uri="{FF2B5EF4-FFF2-40B4-BE49-F238E27FC236}">
                <a16:creationId xmlns:a16="http://schemas.microsoft.com/office/drawing/2014/main" id="{D444EE72-2FD9-BD4E-8D66-8DA8234DAB64}"/>
              </a:ext>
            </a:extLst>
          </p:cNvPr>
          <p:cNvSpPr txBox="1">
            <a:spLocks/>
          </p:cNvSpPr>
          <p:nvPr/>
        </p:nvSpPr>
        <p:spPr>
          <a:xfrm>
            <a:off x="1485328" y="2633857"/>
            <a:ext cx="8783137" cy="732184"/>
          </a:xfrm>
          <a:prstGeom prst="rect">
            <a:avLst/>
          </a:prstGeom>
        </p:spPr>
        <p:txBody>
          <a:bodyPr lIns="91440" tIns="45720" rIns="91440" bIns="45720" numCol="1" anchor="t">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ysClr val="windowText" lastClr="000000"/>
                </a:solidFill>
                <a:latin typeface="Arial"/>
                <a:cs typeface="Arial"/>
              </a:rPr>
              <a:t>AP World Languages</a:t>
            </a:r>
          </a:p>
          <a:p>
            <a:pPr marL="0" indent="0">
              <a:spcBef>
                <a:spcPts val="0"/>
              </a:spcBef>
              <a:buNone/>
            </a:pPr>
            <a:endParaRPr lang="en-US" sz="4800" b="1">
              <a:solidFill>
                <a:sysClr val="windowText" lastClr="00000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D5458D9-C8D8-DF40-9265-7C97362E586D}"/>
              </a:ext>
            </a:extLst>
          </p:cNvPr>
          <p:cNvCxnSpPr>
            <a:cxnSpLocks/>
          </p:cNvCxnSpPr>
          <p:nvPr/>
        </p:nvCxnSpPr>
        <p:spPr>
          <a:xfrm>
            <a:off x="1603325" y="2419108"/>
            <a:ext cx="6045507"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F3F551-228C-B74C-854D-32C8EAA9246F}"/>
              </a:ext>
            </a:extLst>
          </p:cNvPr>
          <p:cNvSpPr txBox="1"/>
          <p:nvPr/>
        </p:nvSpPr>
        <p:spPr>
          <a:xfrm>
            <a:off x="1603325" y="1741015"/>
            <a:ext cx="5563594" cy="380480"/>
          </a:xfrm>
          <a:prstGeom prst="rect">
            <a:avLst/>
          </a:prstGeom>
          <a:noFill/>
        </p:spPr>
        <p:txBody>
          <a:bodyPr wrap="square" lIns="36000" tIns="36000" rIns="36000" bIns="36000" rtlCol="0">
            <a:spAutoFit/>
          </a:bodyPr>
          <a:lstStyle/>
          <a:p>
            <a:r>
              <a:rPr lang="en-US" sz="2000" b="1">
                <a:solidFill>
                  <a:sysClr val="windowText" lastClr="000000"/>
                </a:solidFill>
                <a:latin typeface="Arial" panose="020B0604020202020204" pitchFamily="34" charset="0"/>
                <a:cs typeface="Arial" panose="020B0604020202020204" pitchFamily="34" charset="0"/>
              </a:rPr>
              <a:t>Course Placement</a:t>
            </a:r>
          </a:p>
        </p:txBody>
      </p:sp>
      <p:sp>
        <p:nvSpPr>
          <p:cNvPr id="11" name="Rectangle 10">
            <a:extLst>
              <a:ext uri="{FF2B5EF4-FFF2-40B4-BE49-F238E27FC236}">
                <a16:creationId xmlns:a16="http://schemas.microsoft.com/office/drawing/2014/main" id="{E5E0D44C-49D9-07AA-8C46-F1251F129C3F}"/>
              </a:ext>
            </a:extLst>
          </p:cNvPr>
          <p:cNvSpPr/>
          <p:nvPr/>
        </p:nvSpPr>
        <p:spPr>
          <a:xfrm>
            <a:off x="1485328" y="3930276"/>
            <a:ext cx="9598683" cy="1815882"/>
          </a:xfrm>
          <a:prstGeom prst="rect">
            <a:avLst/>
          </a:prstGeom>
        </p:spPr>
        <p:txBody>
          <a:bodyPr wrap="square">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Chinese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French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German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Italian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Japanese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Spanish Language and Culture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AP Spanish Literature and Culture</a:t>
            </a:r>
          </a:p>
        </p:txBody>
      </p:sp>
    </p:spTree>
    <p:extLst>
      <p:ext uri="{BB962C8B-B14F-4D97-AF65-F5344CB8AC3E}">
        <p14:creationId xmlns:p14="http://schemas.microsoft.com/office/powerpoint/2010/main" val="281665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01E6-3DB1-1674-037A-FA30F3A24C55}"/>
              </a:ext>
            </a:extLst>
          </p:cNvPr>
          <p:cNvSpPr>
            <a:spLocks noGrp="1"/>
          </p:cNvSpPr>
          <p:nvPr>
            <p:ph type="title"/>
          </p:nvPr>
        </p:nvSpPr>
        <p:spPr/>
        <p:txBody>
          <a:bodyPr/>
          <a:lstStyle/>
          <a:p>
            <a:r>
              <a:rPr lang="en-US"/>
              <a:t>Table of Contents</a:t>
            </a:r>
          </a:p>
        </p:txBody>
      </p:sp>
      <p:sp>
        <p:nvSpPr>
          <p:cNvPr id="4" name="Rectangle 3">
            <a:extLst>
              <a:ext uri="{FF2B5EF4-FFF2-40B4-BE49-F238E27FC236}">
                <a16:creationId xmlns:a16="http://schemas.microsoft.com/office/drawing/2014/main" id="{A455955E-E500-E470-EEB3-F376976D945A}"/>
              </a:ext>
            </a:extLst>
          </p:cNvPr>
          <p:cNvSpPr/>
          <p:nvPr/>
        </p:nvSpPr>
        <p:spPr>
          <a:xfrm>
            <a:off x="6378438" y="1437277"/>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Master Scheduling</a:t>
            </a:r>
          </a:p>
          <a:p>
            <a:endParaRPr lang="en-US" sz="28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26779BD-8E8F-2D64-EEFB-BF07674795E7}"/>
              </a:ext>
            </a:extLst>
          </p:cNvPr>
          <p:cNvSpPr/>
          <p:nvPr/>
        </p:nvSpPr>
        <p:spPr>
          <a:xfrm>
            <a:off x="5698125" y="1437090"/>
            <a:ext cx="637621" cy="523220"/>
          </a:xfrm>
          <a:prstGeom prst="rect">
            <a:avLst/>
          </a:prstGeom>
        </p:spPr>
        <p:txBody>
          <a:bodyPr wrap="square" lIns="0">
            <a:spAutoFit/>
          </a:bodyPr>
          <a:lstStyle/>
          <a:p>
            <a:r>
              <a:rPr lang="en-US" sz="2800" b="1">
                <a:solidFill>
                  <a:schemeClr val="accent3"/>
                </a:solidFill>
                <a:latin typeface="+mj-lt"/>
              </a:rPr>
              <a:t>01</a:t>
            </a:r>
          </a:p>
        </p:txBody>
      </p:sp>
      <p:sp>
        <p:nvSpPr>
          <p:cNvPr id="6" name="Rectangle 5">
            <a:extLst>
              <a:ext uri="{FF2B5EF4-FFF2-40B4-BE49-F238E27FC236}">
                <a16:creationId xmlns:a16="http://schemas.microsoft.com/office/drawing/2014/main" id="{0979EB96-438F-906E-A143-AE01625C48BC}"/>
              </a:ext>
            </a:extLst>
          </p:cNvPr>
          <p:cNvSpPr/>
          <p:nvPr/>
        </p:nvSpPr>
        <p:spPr>
          <a:xfrm>
            <a:off x="6378438" y="2161482"/>
            <a:ext cx="5985805" cy="523220"/>
          </a:xfrm>
          <a:prstGeom prst="rect">
            <a:avLst/>
          </a:prstGeom>
        </p:spPr>
        <p:txBody>
          <a:bodyPr wrap="square" lIns="0">
            <a:noAutofit/>
          </a:bodyPr>
          <a:lstStyle/>
          <a:p>
            <a:r>
              <a:rPr lang="en-US" sz="2800">
                <a:latin typeface="Arial" panose="020B0604020202020204" pitchFamily="34" charset="0"/>
                <a:cs typeface="Arial" panose="020B0604020202020204" pitchFamily="34" charset="0"/>
              </a:rPr>
              <a:t>Growing and Sustaining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Your AP Program</a:t>
            </a:r>
          </a:p>
        </p:txBody>
      </p:sp>
      <p:sp>
        <p:nvSpPr>
          <p:cNvPr id="7" name="Rectangle 6">
            <a:extLst>
              <a:ext uri="{FF2B5EF4-FFF2-40B4-BE49-F238E27FC236}">
                <a16:creationId xmlns:a16="http://schemas.microsoft.com/office/drawing/2014/main" id="{641C3E11-5DC5-EF4E-53EE-87810A51DE4A}"/>
              </a:ext>
            </a:extLst>
          </p:cNvPr>
          <p:cNvSpPr/>
          <p:nvPr/>
        </p:nvSpPr>
        <p:spPr>
          <a:xfrm>
            <a:off x="5698125" y="2161295"/>
            <a:ext cx="637621" cy="523220"/>
          </a:xfrm>
          <a:prstGeom prst="rect">
            <a:avLst/>
          </a:prstGeom>
        </p:spPr>
        <p:txBody>
          <a:bodyPr wrap="square" lIns="0">
            <a:spAutoFit/>
          </a:bodyPr>
          <a:lstStyle/>
          <a:p>
            <a:r>
              <a:rPr lang="en-US" sz="2800" b="1">
                <a:solidFill>
                  <a:schemeClr val="accent3"/>
                </a:solidFill>
                <a:latin typeface="+mj-lt"/>
              </a:rPr>
              <a:t>02</a:t>
            </a:r>
          </a:p>
        </p:txBody>
      </p:sp>
      <p:sp>
        <p:nvSpPr>
          <p:cNvPr id="8" name="Rectangle 7">
            <a:extLst>
              <a:ext uri="{FF2B5EF4-FFF2-40B4-BE49-F238E27FC236}">
                <a16:creationId xmlns:a16="http://schemas.microsoft.com/office/drawing/2014/main" id="{E07C2EC1-2B22-DA46-F245-C075299BE24F}"/>
              </a:ext>
            </a:extLst>
          </p:cNvPr>
          <p:cNvSpPr/>
          <p:nvPr/>
        </p:nvSpPr>
        <p:spPr>
          <a:xfrm>
            <a:off x="6378438" y="3290998"/>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Recommendations</a:t>
            </a:r>
          </a:p>
        </p:txBody>
      </p:sp>
      <p:sp>
        <p:nvSpPr>
          <p:cNvPr id="9" name="Rectangle 8">
            <a:extLst>
              <a:ext uri="{FF2B5EF4-FFF2-40B4-BE49-F238E27FC236}">
                <a16:creationId xmlns:a16="http://schemas.microsoft.com/office/drawing/2014/main" id="{4BC5AE9A-E232-C791-FA65-B7DFD522A0DE}"/>
              </a:ext>
            </a:extLst>
          </p:cNvPr>
          <p:cNvSpPr/>
          <p:nvPr/>
        </p:nvSpPr>
        <p:spPr>
          <a:xfrm>
            <a:off x="5698125" y="3290811"/>
            <a:ext cx="637621" cy="523220"/>
          </a:xfrm>
          <a:prstGeom prst="rect">
            <a:avLst/>
          </a:prstGeom>
        </p:spPr>
        <p:txBody>
          <a:bodyPr wrap="square" lIns="0">
            <a:spAutoFit/>
          </a:bodyPr>
          <a:lstStyle/>
          <a:p>
            <a:r>
              <a:rPr lang="en-US" sz="2800" b="1">
                <a:solidFill>
                  <a:schemeClr val="accent3"/>
                </a:solidFill>
                <a:latin typeface="+mj-lt"/>
              </a:rPr>
              <a:t>03</a:t>
            </a:r>
          </a:p>
        </p:txBody>
      </p:sp>
      <p:sp>
        <p:nvSpPr>
          <p:cNvPr id="10" name="Rectangle 9">
            <a:extLst>
              <a:ext uri="{FF2B5EF4-FFF2-40B4-BE49-F238E27FC236}">
                <a16:creationId xmlns:a16="http://schemas.microsoft.com/office/drawing/2014/main" id="{D0F5EA77-71FE-B304-745A-F8F94D925623}"/>
              </a:ext>
            </a:extLst>
          </p:cNvPr>
          <p:cNvSpPr/>
          <p:nvPr/>
        </p:nvSpPr>
        <p:spPr>
          <a:xfrm>
            <a:off x="6378438" y="4015203"/>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School-Based Strategies</a:t>
            </a:r>
          </a:p>
        </p:txBody>
      </p:sp>
      <p:sp>
        <p:nvSpPr>
          <p:cNvPr id="11" name="Rectangle 10">
            <a:extLst>
              <a:ext uri="{FF2B5EF4-FFF2-40B4-BE49-F238E27FC236}">
                <a16:creationId xmlns:a16="http://schemas.microsoft.com/office/drawing/2014/main" id="{37D7B7D2-F3AC-5119-7D59-886990D702FC}"/>
              </a:ext>
            </a:extLst>
          </p:cNvPr>
          <p:cNvSpPr/>
          <p:nvPr/>
        </p:nvSpPr>
        <p:spPr>
          <a:xfrm>
            <a:off x="5698125" y="4015016"/>
            <a:ext cx="637621" cy="523220"/>
          </a:xfrm>
          <a:prstGeom prst="rect">
            <a:avLst/>
          </a:prstGeom>
        </p:spPr>
        <p:txBody>
          <a:bodyPr wrap="square" lIns="0">
            <a:spAutoFit/>
          </a:bodyPr>
          <a:lstStyle/>
          <a:p>
            <a:r>
              <a:rPr lang="en-US" sz="2800" b="1">
                <a:solidFill>
                  <a:schemeClr val="accent3"/>
                </a:solidFill>
                <a:latin typeface="+mj-lt"/>
              </a:rPr>
              <a:t>04</a:t>
            </a:r>
          </a:p>
        </p:txBody>
      </p:sp>
    </p:spTree>
    <p:extLst>
      <p:ext uri="{BB962C8B-B14F-4D97-AF65-F5344CB8AC3E}">
        <p14:creationId xmlns:p14="http://schemas.microsoft.com/office/powerpoint/2010/main" val="313544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78BE-D277-484F-C253-016C39F45DBB}"/>
              </a:ext>
            </a:extLst>
          </p:cNvPr>
          <p:cNvSpPr>
            <a:spLocks noGrp="1"/>
          </p:cNvSpPr>
          <p:nvPr>
            <p:ph type="title"/>
          </p:nvPr>
        </p:nvSpPr>
        <p:spPr/>
        <p:txBody>
          <a:bodyPr/>
          <a:lstStyle/>
          <a:p>
            <a:r>
              <a:rPr lang="en-US"/>
              <a:t>Empower Heritage Speakers</a:t>
            </a:r>
          </a:p>
        </p:txBody>
      </p:sp>
      <p:sp>
        <p:nvSpPr>
          <p:cNvPr id="3" name="Text Placeholder 2">
            <a:extLst>
              <a:ext uri="{FF2B5EF4-FFF2-40B4-BE49-F238E27FC236}">
                <a16:creationId xmlns:a16="http://schemas.microsoft.com/office/drawing/2014/main" id="{D24250BC-ADE2-A0ED-4819-8029782E961C}"/>
              </a:ext>
            </a:extLst>
          </p:cNvPr>
          <p:cNvSpPr>
            <a:spLocks noGrp="1"/>
          </p:cNvSpPr>
          <p:nvPr>
            <p:ph type="body" sz="quarter" idx="10"/>
          </p:nvPr>
        </p:nvSpPr>
        <p:spPr>
          <a:xfrm>
            <a:off x="1095024" y="4257101"/>
            <a:ext cx="8985952" cy="2216272"/>
          </a:xfrm>
        </p:spPr>
        <p:txBody>
          <a:bodyPr/>
          <a:lstStyle/>
          <a:p>
            <a:r>
              <a:rPr lang="en-US">
                <a:latin typeface="Arial" panose="020B0604020202020204" pitchFamily="34" charset="0"/>
                <a:cs typeface="Arial" panose="020B0604020202020204" pitchFamily="34" charset="0"/>
              </a:rPr>
              <a:t>In schools with large populations of heritage speakers, AP world language courses can also be used to serve as a pathway to other AP classes. </a:t>
            </a:r>
          </a:p>
          <a:p>
            <a:r>
              <a:rPr lang="en-US">
                <a:latin typeface="Arial" panose="020B0604020202020204" pitchFamily="34" charset="0"/>
                <a:cs typeface="Arial" panose="020B0604020202020204" pitchFamily="34" charset="0"/>
              </a:rPr>
              <a:t>The key is to provide students with an initial AP experience that is successful so that they build confidence in their ability to tackle AP coursework and begin to identify as AP students. </a:t>
            </a:r>
          </a:p>
          <a:p>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ABECEE99-B453-31DE-2E53-6001C3CC223F}"/>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Offer AP World Language Courses in Grades 9 and 10</a:t>
            </a:r>
          </a:p>
        </p:txBody>
      </p:sp>
      <p:grpSp>
        <p:nvGrpSpPr>
          <p:cNvPr id="6" name="Group 5">
            <a:extLst>
              <a:ext uri="{FF2B5EF4-FFF2-40B4-BE49-F238E27FC236}">
                <a16:creationId xmlns:a16="http://schemas.microsoft.com/office/drawing/2014/main" id="{5477AF8B-E38C-97E2-B590-99E7B4C8E93F}"/>
              </a:ext>
            </a:extLst>
          </p:cNvPr>
          <p:cNvGrpSpPr/>
          <p:nvPr/>
        </p:nvGrpSpPr>
        <p:grpSpPr>
          <a:xfrm>
            <a:off x="1095024" y="2196409"/>
            <a:ext cx="10360954" cy="1771456"/>
            <a:chOff x="1224473" y="4470871"/>
            <a:chExt cx="10360954" cy="1771456"/>
          </a:xfrm>
        </p:grpSpPr>
        <p:pic>
          <p:nvPicPr>
            <p:cNvPr id="5" name="Picture 4">
              <a:extLst>
                <a:ext uri="{FF2B5EF4-FFF2-40B4-BE49-F238E27FC236}">
                  <a16:creationId xmlns:a16="http://schemas.microsoft.com/office/drawing/2014/main" id="{2B5458CF-795F-2270-7B32-7BC3105C5F81}"/>
                </a:ext>
              </a:extLst>
            </p:cNvPr>
            <p:cNvPicPr>
              <a:picLocks noChangeAspect="1"/>
            </p:cNvPicPr>
            <p:nvPr/>
          </p:nvPicPr>
          <p:blipFill>
            <a:blip r:embed="rId2"/>
            <a:stretch>
              <a:fillRect/>
            </a:stretch>
          </p:blipFill>
          <p:spPr>
            <a:xfrm>
              <a:off x="1224473" y="4474647"/>
              <a:ext cx="1368676" cy="1767680"/>
            </a:xfrm>
            <a:prstGeom prst="rect">
              <a:avLst/>
            </a:prstGeom>
          </p:spPr>
        </p:pic>
        <p:pic>
          <p:nvPicPr>
            <p:cNvPr id="7" name="Picture 6">
              <a:extLst>
                <a:ext uri="{FF2B5EF4-FFF2-40B4-BE49-F238E27FC236}">
                  <a16:creationId xmlns:a16="http://schemas.microsoft.com/office/drawing/2014/main" id="{AC163CEF-711D-967C-AE91-676E1C2DBB86}"/>
                </a:ext>
              </a:extLst>
            </p:cNvPr>
            <p:cNvPicPr>
              <a:picLocks noChangeAspect="1"/>
            </p:cNvPicPr>
            <p:nvPr/>
          </p:nvPicPr>
          <p:blipFill>
            <a:blip r:embed="rId3"/>
            <a:stretch>
              <a:fillRect/>
            </a:stretch>
          </p:blipFill>
          <p:spPr>
            <a:xfrm>
              <a:off x="2720262" y="4470871"/>
              <a:ext cx="1371600" cy="1771456"/>
            </a:xfrm>
            <a:prstGeom prst="rect">
              <a:avLst/>
            </a:prstGeom>
          </p:spPr>
        </p:pic>
        <p:pic>
          <p:nvPicPr>
            <p:cNvPr id="8" name="Picture 7">
              <a:extLst>
                <a:ext uri="{FF2B5EF4-FFF2-40B4-BE49-F238E27FC236}">
                  <a16:creationId xmlns:a16="http://schemas.microsoft.com/office/drawing/2014/main" id="{EBEDDE13-97AB-665C-CCDF-21C6B99A0E1B}"/>
                </a:ext>
              </a:extLst>
            </p:cNvPr>
            <p:cNvPicPr>
              <a:picLocks noChangeAspect="1"/>
            </p:cNvPicPr>
            <p:nvPr/>
          </p:nvPicPr>
          <p:blipFill>
            <a:blip r:embed="rId4"/>
            <a:stretch>
              <a:fillRect/>
            </a:stretch>
          </p:blipFill>
          <p:spPr>
            <a:xfrm>
              <a:off x="4218975" y="4470871"/>
              <a:ext cx="1371600" cy="1771456"/>
            </a:xfrm>
            <a:prstGeom prst="rect">
              <a:avLst/>
            </a:prstGeom>
          </p:spPr>
        </p:pic>
        <p:pic>
          <p:nvPicPr>
            <p:cNvPr id="9" name="Picture 8">
              <a:extLst>
                <a:ext uri="{FF2B5EF4-FFF2-40B4-BE49-F238E27FC236}">
                  <a16:creationId xmlns:a16="http://schemas.microsoft.com/office/drawing/2014/main" id="{32043273-E3F4-9E67-38E3-5F6F5A64E44C}"/>
                </a:ext>
              </a:extLst>
            </p:cNvPr>
            <p:cNvPicPr>
              <a:picLocks noChangeAspect="1"/>
            </p:cNvPicPr>
            <p:nvPr/>
          </p:nvPicPr>
          <p:blipFill>
            <a:blip r:embed="rId5"/>
            <a:stretch>
              <a:fillRect/>
            </a:stretch>
          </p:blipFill>
          <p:spPr>
            <a:xfrm>
              <a:off x="5717688" y="4470871"/>
              <a:ext cx="1371600" cy="1771456"/>
            </a:xfrm>
            <a:prstGeom prst="rect">
              <a:avLst/>
            </a:prstGeom>
          </p:spPr>
        </p:pic>
        <p:pic>
          <p:nvPicPr>
            <p:cNvPr id="10" name="Picture 9">
              <a:extLst>
                <a:ext uri="{FF2B5EF4-FFF2-40B4-BE49-F238E27FC236}">
                  <a16:creationId xmlns:a16="http://schemas.microsoft.com/office/drawing/2014/main" id="{E1ECEE57-89D8-3D3E-25BA-01F1C363400B}"/>
                </a:ext>
              </a:extLst>
            </p:cNvPr>
            <p:cNvPicPr>
              <a:picLocks noChangeAspect="1"/>
            </p:cNvPicPr>
            <p:nvPr/>
          </p:nvPicPr>
          <p:blipFill>
            <a:blip r:embed="rId6"/>
            <a:stretch>
              <a:fillRect/>
            </a:stretch>
          </p:blipFill>
          <p:spPr>
            <a:xfrm>
              <a:off x="7216401" y="4470871"/>
              <a:ext cx="1371600" cy="1771456"/>
            </a:xfrm>
            <a:prstGeom prst="rect">
              <a:avLst/>
            </a:prstGeom>
          </p:spPr>
        </p:pic>
        <p:pic>
          <p:nvPicPr>
            <p:cNvPr id="12" name="Picture 11">
              <a:extLst>
                <a:ext uri="{FF2B5EF4-FFF2-40B4-BE49-F238E27FC236}">
                  <a16:creationId xmlns:a16="http://schemas.microsoft.com/office/drawing/2014/main" id="{8762A011-1CC1-A36F-5005-58B5CE800A69}"/>
                </a:ext>
              </a:extLst>
            </p:cNvPr>
            <p:cNvPicPr>
              <a:picLocks noChangeAspect="1"/>
            </p:cNvPicPr>
            <p:nvPr/>
          </p:nvPicPr>
          <p:blipFill>
            <a:blip r:embed="rId7"/>
            <a:stretch>
              <a:fillRect/>
            </a:stretch>
          </p:blipFill>
          <p:spPr>
            <a:xfrm>
              <a:off x="8715114" y="4470871"/>
              <a:ext cx="1371600" cy="1771456"/>
            </a:xfrm>
            <a:prstGeom prst="rect">
              <a:avLst/>
            </a:prstGeom>
          </p:spPr>
        </p:pic>
        <p:pic>
          <p:nvPicPr>
            <p:cNvPr id="13" name="Picture 12">
              <a:extLst>
                <a:ext uri="{FF2B5EF4-FFF2-40B4-BE49-F238E27FC236}">
                  <a16:creationId xmlns:a16="http://schemas.microsoft.com/office/drawing/2014/main" id="{7240C3EE-9916-0E59-D88C-CE06E22C3AE7}"/>
                </a:ext>
              </a:extLst>
            </p:cNvPr>
            <p:cNvPicPr>
              <a:picLocks noChangeAspect="1"/>
            </p:cNvPicPr>
            <p:nvPr/>
          </p:nvPicPr>
          <p:blipFill>
            <a:blip r:embed="rId8"/>
            <a:stretch>
              <a:fillRect/>
            </a:stretch>
          </p:blipFill>
          <p:spPr>
            <a:xfrm>
              <a:off x="10213827" y="4470871"/>
              <a:ext cx="1371600" cy="1771456"/>
            </a:xfrm>
            <a:prstGeom prst="rect">
              <a:avLst/>
            </a:prstGeom>
          </p:spPr>
        </p:pic>
      </p:grpSp>
    </p:spTree>
    <p:extLst>
      <p:ext uri="{BB962C8B-B14F-4D97-AF65-F5344CB8AC3E}">
        <p14:creationId xmlns:p14="http://schemas.microsoft.com/office/powerpoint/2010/main" val="78855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33199-33E1-7B4C-8E13-32C7DCA05655}"/>
              </a:ext>
            </a:extLst>
          </p:cNvPr>
          <p:cNvSpPr/>
          <p:nvPr/>
        </p:nvSpPr>
        <p:spPr>
          <a:xfrm>
            <a:off x="0" y="-1"/>
            <a:ext cx="12841288" cy="7223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ext Placeholder 2">
            <a:extLst>
              <a:ext uri="{FF2B5EF4-FFF2-40B4-BE49-F238E27FC236}">
                <a16:creationId xmlns:a16="http://schemas.microsoft.com/office/drawing/2014/main" id="{8A81C1EB-04AE-FF42-B961-21DF1CF7B07F}"/>
              </a:ext>
            </a:extLst>
          </p:cNvPr>
          <p:cNvSpPr txBox="1">
            <a:spLocks/>
          </p:cNvSpPr>
          <p:nvPr/>
        </p:nvSpPr>
        <p:spPr>
          <a:xfrm>
            <a:off x="1485328" y="2633856"/>
            <a:ext cx="8179880" cy="1699603"/>
          </a:xfrm>
          <a:prstGeom prst="rect">
            <a:avLst/>
          </a:prstGeom>
          <a:ln>
            <a:noFill/>
          </a:ln>
        </p:spPr>
        <p:txBody>
          <a:bodyPr numCol="1">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chemeClr val="tx2"/>
                </a:solidFill>
                <a:latin typeface="Arial" panose="020B0604020202020204" pitchFamily="34" charset="0"/>
                <a:cs typeface="Arial" panose="020B0604020202020204" pitchFamily="34" charset="0"/>
              </a:rPr>
              <a:t>School-Based Strategies</a:t>
            </a:r>
          </a:p>
        </p:txBody>
      </p:sp>
      <p:cxnSp>
        <p:nvCxnSpPr>
          <p:cNvPr id="4" name="Straight Connector 3">
            <a:extLst>
              <a:ext uri="{FF2B5EF4-FFF2-40B4-BE49-F238E27FC236}">
                <a16:creationId xmlns:a16="http://schemas.microsoft.com/office/drawing/2014/main" id="{5F2CEEC8-E406-4D40-A4A1-2BCB40741B3B}"/>
              </a:ext>
            </a:extLst>
          </p:cNvPr>
          <p:cNvCxnSpPr>
            <a:cxnSpLocks/>
          </p:cNvCxnSpPr>
          <p:nvPr/>
        </p:nvCxnSpPr>
        <p:spPr>
          <a:xfrm>
            <a:off x="1603325" y="2419108"/>
            <a:ext cx="712005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EEAD6D-6719-C440-AE08-800563088300}"/>
              </a:ext>
            </a:extLst>
          </p:cNvPr>
          <p:cNvSpPr txBox="1"/>
          <p:nvPr/>
        </p:nvSpPr>
        <p:spPr>
          <a:xfrm>
            <a:off x="1603325" y="1878175"/>
            <a:ext cx="4817319" cy="380480"/>
          </a:xfrm>
          <a:prstGeom prst="rect">
            <a:avLst/>
          </a:prstGeom>
          <a:noFill/>
          <a:ln>
            <a:noFill/>
          </a:ln>
        </p:spPr>
        <p:txBody>
          <a:bodyPr wrap="square" lIns="36000" tIns="36000" rIns="36000" bIns="36000" rtlCol="0">
            <a:spAutoFit/>
          </a:bodyPr>
          <a:lstStyle/>
          <a:p>
            <a:r>
              <a:rPr lang="en-US" sz="2000" b="1">
                <a:solidFill>
                  <a:schemeClr val="tx2"/>
                </a:solidFill>
                <a:latin typeface="Arial" panose="020B0604020202020204" pitchFamily="34" charset="0"/>
                <a:cs typeface="Arial" panose="020B0604020202020204" pitchFamily="34" charset="0"/>
              </a:rPr>
              <a:t>Section 04</a:t>
            </a:r>
          </a:p>
        </p:txBody>
      </p:sp>
    </p:spTree>
    <p:extLst>
      <p:ext uri="{BB962C8B-B14F-4D97-AF65-F5344CB8AC3E}">
        <p14:creationId xmlns:p14="http://schemas.microsoft.com/office/powerpoint/2010/main" val="380127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6E4F-65B6-C867-A82F-47E63BAAA9DC}"/>
              </a:ext>
            </a:extLst>
          </p:cNvPr>
          <p:cNvSpPr>
            <a:spLocks noGrp="1"/>
          </p:cNvSpPr>
          <p:nvPr>
            <p:ph type="title"/>
          </p:nvPr>
        </p:nvSpPr>
        <p:spPr/>
        <p:txBody>
          <a:bodyPr/>
          <a:lstStyle/>
          <a:p>
            <a:r>
              <a:rPr lang="en-US"/>
              <a:t>School based strategies</a:t>
            </a:r>
          </a:p>
        </p:txBody>
      </p:sp>
      <p:sp>
        <p:nvSpPr>
          <p:cNvPr id="3" name="Text Placeholder 2">
            <a:extLst>
              <a:ext uri="{FF2B5EF4-FFF2-40B4-BE49-F238E27FC236}">
                <a16:creationId xmlns:a16="http://schemas.microsoft.com/office/drawing/2014/main" id="{CA89AA05-5BF8-6E16-31A6-ADAAEDB19FAD}"/>
              </a:ext>
            </a:extLst>
          </p:cNvPr>
          <p:cNvSpPr>
            <a:spLocks noGrp="1"/>
          </p:cNvSpPr>
          <p:nvPr>
            <p:ph type="body" sz="quarter" idx="10"/>
          </p:nvPr>
        </p:nvSpPr>
        <p:spPr>
          <a:xfrm>
            <a:off x="376238" y="1833214"/>
            <a:ext cx="7460170" cy="4643437"/>
          </a:xfrm>
        </p:spPr>
        <p:txBody>
          <a:bodyPr>
            <a:normAutofit/>
          </a:bodyPr>
          <a:lstStyle/>
          <a:p>
            <a:r>
              <a:rPr lang="en-US" altLang="zh-CN">
                <a:latin typeface="Arial" panose="020B0604020202020204" pitchFamily="34" charset="0"/>
                <a:cs typeface="Arial" panose="020B0604020202020204" pitchFamily="34" charset="0"/>
              </a:rPr>
              <a:t>Consider adoption of Pre-AP Courses</a:t>
            </a:r>
          </a:p>
          <a:p>
            <a:r>
              <a:rPr lang="en-US" altLang="zh-CN">
                <a:latin typeface="Arial" panose="020B0604020202020204" pitchFamily="34" charset="0"/>
                <a:cs typeface="Arial" panose="020B0604020202020204" pitchFamily="34" charset="0"/>
              </a:rPr>
              <a:t>In </a:t>
            </a:r>
            <a:r>
              <a:rPr lang="en-US" altLang="zh-CN">
                <a:latin typeface="Arial" panose="020B0604020202020204" pitchFamily="34" charset="0"/>
                <a:cs typeface="Arial" panose="020B0604020202020204" pitchFamily="34" charset="0"/>
                <a:hlinkClick r:id="rId2" tooltip="[Opens in New Window] "/>
              </a:rPr>
              <a:t>Pre-AP</a:t>
            </a:r>
            <a:r>
              <a:rPr lang="en-US" altLang="zh-CN">
                <a:latin typeface="Arial" panose="020B0604020202020204" pitchFamily="34" charset="0"/>
                <a:cs typeface="Arial" panose="020B0604020202020204" pitchFamily="34" charset="0"/>
              </a:rPr>
              <a:t>, students have frequent opportunities to engage deeply with texts, sources, and data, as well as compelling higher-order questions and problems. </a:t>
            </a:r>
          </a:p>
          <a:p>
            <a:r>
              <a:rPr lang="en-US" altLang="zh-CN">
                <a:latin typeface="Arial" panose="020B0604020202020204" pitchFamily="34" charset="0"/>
                <a:cs typeface="Arial" panose="020B0604020202020204" pitchFamily="34" charset="0"/>
              </a:rPr>
              <a:t>Across Pre-AP courses, students experience instructional practices and routines that help them develop the important critical thinking skills needed to succeed in AP.</a:t>
            </a:r>
          </a:p>
          <a:p>
            <a:r>
              <a:rPr lang="en-US" altLang="zh-CN">
                <a:latin typeface="Arial" panose="020B0604020202020204" pitchFamily="34" charset="0"/>
                <a:cs typeface="Arial" panose="020B0604020202020204" pitchFamily="34" charset="0"/>
              </a:rPr>
              <a:t>Pre-AP courses are directly back-mapped from specific AP courses and often include strong connections to multiple AP courses.</a:t>
            </a:r>
          </a:p>
          <a:p>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99B5EAF2-6A07-9D5E-07A0-C518C144D44A}"/>
              </a:ext>
            </a:extLst>
          </p:cNvPr>
          <p:cNvSpPr>
            <a:spLocks noGrp="1"/>
          </p:cNvSpPr>
          <p:nvPr>
            <p:ph type="subTitle" idx="1"/>
          </p:nvPr>
        </p:nvSpPr>
        <p:spPr/>
        <p:txBody>
          <a:bodyPr/>
          <a:lstStyle/>
          <a:p>
            <a:r>
              <a:rPr lang="en-US"/>
              <a:t>Pre AP</a:t>
            </a:r>
          </a:p>
        </p:txBody>
      </p:sp>
      <p:pic>
        <p:nvPicPr>
          <p:cNvPr id="7" name="Picture 6">
            <a:extLst>
              <a:ext uri="{FF2B5EF4-FFF2-40B4-BE49-F238E27FC236}">
                <a16:creationId xmlns:a16="http://schemas.microsoft.com/office/drawing/2014/main" id="{A1EEE3E0-6EF9-82F7-4345-9F365F5B3D03}"/>
              </a:ext>
            </a:extLst>
          </p:cNvPr>
          <p:cNvPicPr>
            <a:picLocks noChangeAspect="1"/>
          </p:cNvPicPr>
          <p:nvPr/>
        </p:nvPicPr>
        <p:blipFill>
          <a:blip r:embed="rId3"/>
          <a:srcRect/>
          <a:stretch/>
        </p:blipFill>
        <p:spPr>
          <a:xfrm>
            <a:off x="8140043" y="1854396"/>
            <a:ext cx="2743200" cy="3514332"/>
          </a:xfrm>
          <a:prstGeom prst="rect">
            <a:avLst/>
          </a:prstGeom>
          <a:effectLst>
            <a:outerShdw blurRad="102530" dist="63500" dir="2700000" algn="tl" rotWithShape="0">
              <a:prstClr val="black">
                <a:alpha val="40000"/>
              </a:prstClr>
            </a:outerShdw>
          </a:effectLst>
        </p:spPr>
      </p:pic>
      <p:pic>
        <p:nvPicPr>
          <p:cNvPr id="6" name="Picture 5">
            <a:extLst>
              <a:ext uri="{FF2B5EF4-FFF2-40B4-BE49-F238E27FC236}">
                <a16:creationId xmlns:a16="http://schemas.microsoft.com/office/drawing/2014/main" id="{9092E1BB-2E23-DDFA-D012-C5FD5C5B6376}"/>
              </a:ext>
            </a:extLst>
          </p:cNvPr>
          <p:cNvPicPr>
            <a:picLocks noChangeAspect="1"/>
          </p:cNvPicPr>
          <p:nvPr/>
        </p:nvPicPr>
        <p:blipFill>
          <a:blip r:embed="rId4"/>
          <a:srcRect/>
          <a:stretch/>
        </p:blipFill>
        <p:spPr>
          <a:xfrm>
            <a:off x="9133271" y="2821541"/>
            <a:ext cx="2743200" cy="3509009"/>
          </a:xfrm>
          <a:prstGeom prst="rect">
            <a:avLst/>
          </a:prstGeom>
          <a:effectLst>
            <a:outerShdw blurRad="102530" dist="63500" dir="2700000" algn="tl" rotWithShape="0">
              <a:prstClr val="black">
                <a:alpha val="40000"/>
              </a:prstClr>
            </a:outerShdw>
          </a:effectLst>
        </p:spPr>
      </p:pic>
    </p:spTree>
    <p:extLst>
      <p:ext uri="{BB962C8B-B14F-4D97-AF65-F5344CB8AC3E}">
        <p14:creationId xmlns:p14="http://schemas.microsoft.com/office/powerpoint/2010/main" val="345926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CA94F33-39D5-565B-935D-316B27942940}"/>
              </a:ext>
            </a:extLst>
          </p:cNvPr>
          <p:cNvGraphicFramePr>
            <a:graphicFrameLocks noGrp="1"/>
          </p:cNvGraphicFramePr>
          <p:nvPr>
            <p:extLst>
              <p:ext uri="{D42A27DB-BD31-4B8C-83A1-F6EECF244321}">
                <p14:modId xmlns:p14="http://schemas.microsoft.com/office/powerpoint/2010/main" val="3878088611"/>
              </p:ext>
            </p:extLst>
          </p:nvPr>
        </p:nvGraphicFramePr>
        <p:xfrm>
          <a:off x="466344" y="457200"/>
          <a:ext cx="11923776" cy="6272782"/>
        </p:xfrm>
        <a:graphic>
          <a:graphicData uri="http://schemas.openxmlformats.org/drawingml/2006/table">
            <a:tbl>
              <a:tblPr firstRow="1" bandRow="1">
                <a:tableStyleId>{00A15C55-8517-42AA-B614-E9B94910E393}</a:tableStyleId>
              </a:tblPr>
              <a:tblGrid>
                <a:gridCol w="3974592">
                  <a:extLst>
                    <a:ext uri="{9D8B030D-6E8A-4147-A177-3AD203B41FA5}">
                      <a16:colId xmlns:a16="http://schemas.microsoft.com/office/drawing/2014/main" val="1775739144"/>
                    </a:ext>
                  </a:extLst>
                </a:gridCol>
                <a:gridCol w="3974592">
                  <a:extLst>
                    <a:ext uri="{9D8B030D-6E8A-4147-A177-3AD203B41FA5}">
                      <a16:colId xmlns:a16="http://schemas.microsoft.com/office/drawing/2014/main" val="3442915478"/>
                    </a:ext>
                  </a:extLst>
                </a:gridCol>
                <a:gridCol w="3974592">
                  <a:extLst>
                    <a:ext uri="{9D8B030D-6E8A-4147-A177-3AD203B41FA5}">
                      <a16:colId xmlns:a16="http://schemas.microsoft.com/office/drawing/2014/main" val="2904885913"/>
                    </a:ext>
                  </a:extLst>
                </a:gridCol>
              </a:tblGrid>
              <a:tr h="577366">
                <a:tc>
                  <a:txBody>
                    <a:bodyPr/>
                    <a:lstStyle/>
                    <a:p>
                      <a:pPr>
                        <a:spcAft>
                          <a:spcPts val="400"/>
                        </a:spcAft>
                      </a:pPr>
                      <a:r>
                        <a:rPr lang="en-US" sz="1800" b="1" u="none" strike="noStrike" kern="1200">
                          <a:solidFill>
                            <a:schemeClr val="accent2"/>
                          </a:solidFill>
                          <a:effectLst/>
                          <a:latin typeface="Arial" panose="020B0604020202020204" pitchFamily="34" charset="0"/>
                          <a:cs typeface="Arial" panose="020B0604020202020204" pitchFamily="34" charset="0"/>
                        </a:rPr>
                        <a:t>Pre-AP Course</a:t>
                      </a:r>
                      <a:endParaRPr lang="en-US" sz="1800">
                        <a:solidFill>
                          <a:schemeClr val="accent2"/>
                        </a:solidFill>
                        <a:latin typeface="Arial" panose="020B0604020202020204" pitchFamily="34" charset="0"/>
                        <a:cs typeface="Arial" panose="020B0604020202020204" pitchFamily="34" charset="0"/>
                      </a:endParaRPr>
                    </a:p>
                  </a:txBody>
                  <a:tcPr marL="137160" marT="91440" marB="91440" anchor="ctr">
                    <a:lnL w="12700" cmpd="sng">
                      <a:noFill/>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gridSpan="2">
                  <a:txBody>
                    <a:bodyPr/>
                    <a:lstStyle/>
                    <a:p>
                      <a:pPr>
                        <a:spcAft>
                          <a:spcPts val="400"/>
                        </a:spcAft>
                      </a:pPr>
                      <a:r>
                        <a:rPr lang="en-US" sz="1800" b="1" u="none" strike="noStrike" kern="1200">
                          <a:solidFill>
                            <a:schemeClr val="accent2"/>
                          </a:solidFill>
                          <a:effectLst/>
                          <a:latin typeface="Arial" panose="020B0604020202020204" pitchFamily="34" charset="0"/>
                          <a:cs typeface="Arial" panose="020B0604020202020204" pitchFamily="34" charset="0"/>
                        </a:rPr>
                        <a:t>AP Course Connections</a:t>
                      </a:r>
                      <a:endParaRPr lang="en-US" sz="1800">
                        <a:solidFill>
                          <a:schemeClr val="accent2"/>
                        </a:solidFill>
                        <a:latin typeface="Arial" panose="020B0604020202020204" pitchFamily="34" charset="0"/>
                        <a:cs typeface="Arial" panose="020B0604020202020204" pitchFamily="34" charset="0"/>
                      </a:endParaRPr>
                    </a:p>
                  </a:txBody>
                  <a:tcPr marL="137160" marT="91440" marB="91440" anchor="ctr">
                    <a:lnL w="12700"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a:p>
                  </a:txBody>
                  <a:tcPr/>
                </a:tc>
                <a:extLst>
                  <a:ext uri="{0D108BD9-81ED-4DB2-BD59-A6C34878D82A}">
                    <a16:rowId xmlns:a16="http://schemas.microsoft.com/office/drawing/2014/main" val="517457167"/>
                  </a:ext>
                </a:extLst>
              </a:tr>
              <a:tr h="837561">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English 1 &amp; 2</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none" kern="1200">
                          <a:solidFill>
                            <a:schemeClr val="dk1"/>
                          </a:solidFill>
                          <a:effectLst/>
                          <a:latin typeface="Arial" panose="020B0604020202020204" pitchFamily="34" charset="0"/>
                          <a:cs typeface="Arial" panose="020B0604020202020204" pitchFamily="34" charset="0"/>
                          <a:hlinkClick r:id="rId2"/>
                        </a:rPr>
                        <a:t>AP Seminar</a:t>
                      </a:r>
                      <a:endParaRPr lang="en-US" sz="1500" u="none">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3"/>
                        </a:rPr>
                        <a:t>AP English Language and Composition</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4"/>
                        </a:rPr>
                        <a:t>AP English Literature and Composition</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5188368"/>
                  </a:ext>
                </a:extLst>
              </a:tr>
              <a:tr h="837561">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World History &amp; Geography</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5"/>
                        </a:rPr>
                        <a:t>AP United States History</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6"/>
                        </a:rPr>
                        <a:t>AP World History: Modern</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7"/>
                        </a:rPr>
                        <a:t>AP European History</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8"/>
                        </a:rPr>
                        <a:t>AP Human Geography</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7456273"/>
                  </a:ext>
                </a:extLst>
              </a:tr>
              <a:tr h="502537">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Biology</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9"/>
                        </a:rPr>
                        <a:t>AP Environmental Science</a:t>
                      </a:r>
                      <a:endParaRPr lang="en-US" sz="1500">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0"/>
                        </a:rPr>
                        <a:t>AP Biology</a:t>
                      </a:r>
                      <a:endParaRPr lang="en-US" sz="1500">
                        <a:latin typeface="Arial" panose="020B0604020202020204" pitchFamily="34" charset="0"/>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72849"/>
                  </a:ext>
                </a:extLst>
              </a:tr>
              <a:tr h="502537">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Chemistry</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9"/>
                        </a:rPr>
                        <a:t>AP Environmental Science</a:t>
                      </a:r>
                      <a:endParaRPr lang="en-US" sz="1500">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1"/>
                        </a:rPr>
                        <a:t>AP Chemistry</a:t>
                      </a:r>
                      <a:endParaRPr lang="en-US" sz="1500">
                        <a:latin typeface="Arial" panose="020B0604020202020204" pitchFamily="34" charset="0"/>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9978456"/>
                  </a:ext>
                </a:extLst>
              </a:tr>
              <a:tr h="837561">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Algebra 1</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2"/>
                        </a:rPr>
                        <a:t>AP Statistics</a:t>
                      </a:r>
                      <a:endParaRPr lang="en-US" sz="1500">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3"/>
                        </a:rPr>
                        <a:t>AP Computer Science Principles</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4"/>
                        </a:rPr>
                        <a:t>AP Calculus AB</a:t>
                      </a:r>
                      <a:r>
                        <a:rPr lang="en-US" sz="1500" b="0" u="none" strike="noStrike" kern="1200">
                          <a:solidFill>
                            <a:schemeClr val="dk1"/>
                          </a:solidFill>
                          <a:effectLst/>
                          <a:latin typeface="Arial" panose="020B0604020202020204" pitchFamily="34" charset="0"/>
                          <a:cs typeface="Arial" panose="020B0604020202020204" pitchFamily="34" charset="0"/>
                        </a:rPr>
                        <a:t> or </a:t>
                      </a:r>
                      <a:r>
                        <a:rPr lang="en-US" sz="1500" b="0" u="sng" strike="noStrike" kern="1200">
                          <a:solidFill>
                            <a:schemeClr val="dk1"/>
                          </a:solidFill>
                          <a:effectLst/>
                          <a:latin typeface="Arial" panose="020B0604020202020204" pitchFamily="34" charset="0"/>
                          <a:cs typeface="Arial" panose="020B0604020202020204" pitchFamily="34" charset="0"/>
                          <a:hlinkClick r:id="rId15"/>
                        </a:rPr>
                        <a:t>AP Calculus BC</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9908662"/>
                  </a:ext>
                </a:extLst>
              </a:tr>
              <a:tr h="502537">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Geometry with Statistics</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2"/>
                        </a:rPr>
                        <a:t>AP Statistics</a:t>
                      </a:r>
                      <a:endParaRPr lang="en-US" sz="1500">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4"/>
                        </a:rPr>
                        <a:t>AP Calculus AB</a:t>
                      </a:r>
                      <a:r>
                        <a:rPr lang="en-US" sz="1500" b="0" u="none" strike="noStrike" kern="1200">
                          <a:solidFill>
                            <a:schemeClr val="dk1"/>
                          </a:solidFill>
                          <a:effectLst/>
                          <a:latin typeface="Arial" panose="020B0604020202020204" pitchFamily="34" charset="0"/>
                          <a:cs typeface="Arial" panose="020B0604020202020204" pitchFamily="34" charset="0"/>
                        </a:rPr>
                        <a:t> or </a:t>
                      </a:r>
                      <a:r>
                        <a:rPr lang="en-US" sz="1500" b="0" u="sng" kern="1200">
                          <a:solidFill>
                            <a:schemeClr val="dk1"/>
                          </a:solidFill>
                          <a:effectLst/>
                          <a:latin typeface="Arial" panose="020B0604020202020204" pitchFamily="34" charset="0"/>
                          <a:cs typeface="Arial" panose="020B0604020202020204" pitchFamily="34" charset="0"/>
                          <a:hlinkClick r:id="rId15"/>
                        </a:rPr>
                        <a:t>AP Calculus BC</a:t>
                      </a:r>
                      <a:endParaRPr lang="en-US" sz="1500">
                        <a:latin typeface="Arial" panose="020B0604020202020204" pitchFamily="34" charset="0"/>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4566281"/>
                  </a:ext>
                </a:extLst>
              </a:tr>
              <a:tr h="837561">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Algebra 2</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6"/>
                        </a:rPr>
                        <a:t>AP Physics 1: Algebra-Based</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7"/>
                        </a:rPr>
                        <a:t>AP Physics 2: Algebra-Based</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4"/>
                        </a:rPr>
                        <a:t>AP Calculus AB</a:t>
                      </a:r>
                      <a:r>
                        <a:rPr lang="en-US" sz="1500" b="0" u="none" strike="noStrike" kern="1200">
                          <a:solidFill>
                            <a:schemeClr val="dk1"/>
                          </a:solidFill>
                          <a:effectLst/>
                          <a:latin typeface="Arial" panose="020B0604020202020204" pitchFamily="34" charset="0"/>
                          <a:cs typeface="Arial" panose="020B0604020202020204" pitchFamily="34" charset="0"/>
                        </a:rPr>
                        <a:t> or </a:t>
                      </a:r>
                      <a:r>
                        <a:rPr lang="en-US" sz="1500" b="0" u="sng" strike="noStrike" kern="1200">
                          <a:solidFill>
                            <a:schemeClr val="dk1"/>
                          </a:solidFill>
                          <a:effectLst/>
                          <a:latin typeface="Arial" panose="020B0604020202020204" pitchFamily="34" charset="0"/>
                          <a:cs typeface="Arial" panose="020B0604020202020204" pitchFamily="34" charset="0"/>
                          <a:hlinkClick r:id="rId15"/>
                        </a:rPr>
                        <a:t>AP Calculus BC</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2"/>
                        </a:rPr>
                        <a:t>AP Statistics</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2464589"/>
                  </a:ext>
                </a:extLst>
              </a:tr>
              <a:tr h="837561">
                <a:tc>
                  <a:txBody>
                    <a:bodyPr/>
                    <a:lstStyle/>
                    <a:p>
                      <a:pPr>
                        <a:spcAft>
                          <a:spcPts val="600"/>
                        </a:spcAft>
                      </a:pPr>
                      <a:r>
                        <a:rPr lang="en-US" sz="1500" b="1" u="none" strike="noStrike" kern="1200">
                          <a:solidFill>
                            <a:schemeClr val="dk1"/>
                          </a:solidFill>
                          <a:effectLst/>
                          <a:latin typeface="Arial" panose="020B0604020202020204" pitchFamily="34" charset="0"/>
                          <a:cs typeface="Arial" panose="020B0604020202020204" pitchFamily="34" charset="0"/>
                        </a:rPr>
                        <a:t>Pre-AP Visual Arts</a:t>
                      </a:r>
                      <a:endParaRPr lang="en-US" sz="1500" b="1">
                        <a:latin typeface="Arial" panose="020B0604020202020204" pitchFamily="34" charset="0"/>
                        <a:cs typeface="Arial" panose="020B0604020202020204" pitchFamily="34" charset="0"/>
                      </a:endParaRPr>
                    </a:p>
                  </a:txBody>
                  <a:tcPr marL="137160" marT="91440" marB="137160">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kern="1200">
                          <a:solidFill>
                            <a:schemeClr val="dk1"/>
                          </a:solidFill>
                          <a:effectLst/>
                          <a:latin typeface="Arial" panose="020B0604020202020204" pitchFamily="34" charset="0"/>
                          <a:cs typeface="Arial" panose="020B0604020202020204" pitchFamily="34" charset="0"/>
                          <a:hlinkClick r:id="rId18"/>
                        </a:rPr>
                        <a:t>AP Drawing</a:t>
                      </a:r>
                      <a:endParaRPr lang="en-US" sz="1500">
                        <a:latin typeface="Arial" panose="020B0604020202020204" pitchFamily="34" charset="0"/>
                        <a:cs typeface="Arial" panose="020B0604020202020204" pitchFamily="34" charset="0"/>
                      </a:endParaRPr>
                    </a:p>
                  </a:txBody>
                  <a:tcPr marL="137160" marT="91440" marB="13716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19"/>
                        </a:rPr>
                        <a:t>AP 2-D Art and Design</a:t>
                      </a:r>
                      <a:endParaRPr lang="en-US" sz="1500" b="0" u="none" strike="noStrike" kern="1200">
                        <a:solidFill>
                          <a:schemeClr val="dk1"/>
                        </a:solidFill>
                        <a:effectLst/>
                        <a:latin typeface="Arial" panose="020B0604020202020204" pitchFamily="34" charset="0"/>
                        <a:cs typeface="Arial" panose="020B0604020202020204" pitchFamily="34" charset="0"/>
                      </a:endParaRPr>
                    </a:p>
                    <a:p>
                      <a:pPr>
                        <a:spcAft>
                          <a:spcPts val="600"/>
                        </a:spcAft>
                      </a:pPr>
                      <a:r>
                        <a:rPr lang="en-US" sz="1500" b="0" u="sng" strike="noStrike" kern="1200">
                          <a:solidFill>
                            <a:schemeClr val="dk1"/>
                          </a:solidFill>
                          <a:effectLst/>
                          <a:latin typeface="Arial" panose="020B0604020202020204" pitchFamily="34" charset="0"/>
                          <a:cs typeface="Arial" panose="020B0604020202020204" pitchFamily="34" charset="0"/>
                          <a:hlinkClick r:id="rId20"/>
                        </a:rPr>
                        <a:t>AP 3-D Art and Design</a:t>
                      </a:r>
                      <a:endParaRPr lang="en-US" sz="1500" b="0" i="0" u="none" strike="noStrike" kern="1200">
                        <a:solidFill>
                          <a:schemeClr val="dk1"/>
                        </a:solidFill>
                        <a:effectLst/>
                        <a:latin typeface="Arial" panose="020B0604020202020204" pitchFamily="34" charset="0"/>
                        <a:ea typeface="+mn-ea"/>
                        <a:cs typeface="Arial" panose="020B0604020202020204" pitchFamily="34" charset="0"/>
                      </a:endParaRPr>
                    </a:p>
                  </a:txBody>
                  <a:tcPr marL="137160" marT="91440" marB="13716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8771477"/>
                  </a:ext>
                </a:extLst>
              </a:tr>
            </a:tbl>
          </a:graphicData>
        </a:graphic>
      </p:graphicFrame>
    </p:spTree>
    <p:extLst>
      <p:ext uri="{BB962C8B-B14F-4D97-AF65-F5344CB8AC3E}">
        <p14:creationId xmlns:p14="http://schemas.microsoft.com/office/powerpoint/2010/main" val="127532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5284-794F-E7E9-7A88-D9F61220B086}"/>
              </a:ext>
            </a:extLst>
          </p:cNvPr>
          <p:cNvSpPr>
            <a:spLocks noGrp="1"/>
          </p:cNvSpPr>
          <p:nvPr>
            <p:ph type="title"/>
          </p:nvPr>
        </p:nvSpPr>
        <p:spPr/>
        <p:txBody>
          <a:bodyPr/>
          <a:lstStyle/>
          <a:p>
            <a:r>
              <a:rPr lang="en-US"/>
              <a:t>Equity and Access</a:t>
            </a:r>
          </a:p>
        </p:txBody>
      </p:sp>
      <p:sp>
        <p:nvSpPr>
          <p:cNvPr id="3" name="Text Placeholder 2">
            <a:extLst>
              <a:ext uri="{FF2B5EF4-FFF2-40B4-BE49-F238E27FC236}">
                <a16:creationId xmlns:a16="http://schemas.microsoft.com/office/drawing/2014/main" id="{9E4E849A-D880-3720-3EC6-E93BB73A72FF}"/>
              </a:ext>
            </a:extLst>
          </p:cNvPr>
          <p:cNvSpPr>
            <a:spLocks noGrp="1"/>
          </p:cNvSpPr>
          <p:nvPr>
            <p:ph type="body" sz="quarter" idx="10"/>
          </p:nvPr>
        </p:nvSpPr>
        <p:spPr>
          <a:xfrm>
            <a:off x="376238" y="1833214"/>
            <a:ext cx="8229282" cy="4643437"/>
          </a:xfrm>
        </p:spPr>
        <p:txBody>
          <a:bodyPr/>
          <a:lstStyle/>
          <a:p>
            <a:pPr marL="271145" indent="-271145"/>
            <a:r>
              <a:rPr lang="en-US" b="1" dirty="0">
                <a:latin typeface="Arial"/>
                <a:cs typeface="Arial"/>
              </a:rPr>
              <a:t>Audit systems and processes for unforeseen/unintentional barriers</a:t>
            </a:r>
            <a:endParaRPr lang="en-US" dirty="0">
              <a:latin typeface="Arial"/>
              <a:cs typeface="Arial"/>
            </a:endParaRPr>
          </a:p>
          <a:p>
            <a:pPr lvl="1" indent="-118745"/>
            <a:r>
              <a:rPr lang="en-US" dirty="0">
                <a:latin typeface="Arial"/>
                <a:cs typeface="Arial"/>
              </a:rPr>
              <a:t>i.e., unnecessary prerequisites, GPA Requirements, Teacher Recommendation letters, applications, interviews, etc.</a:t>
            </a:r>
          </a:p>
          <a:p>
            <a:pPr lvl="1" indent="-118745"/>
            <a:endParaRPr lang="en-US"/>
          </a:p>
          <a:p>
            <a:pPr marL="271145" indent="-271145"/>
            <a:r>
              <a:rPr lang="en-US" b="1" dirty="0">
                <a:latin typeface="Arial"/>
                <a:cs typeface="Arial"/>
              </a:rPr>
              <a:t>Provide professional development to faculty and staff</a:t>
            </a:r>
          </a:p>
          <a:p>
            <a:pPr lvl="1" indent="-118745"/>
            <a:r>
              <a:rPr lang="en-US" dirty="0">
                <a:latin typeface="Arial"/>
                <a:cs typeface="Arial"/>
              </a:rPr>
              <a:t>Retention strategies for diverse student groups</a:t>
            </a:r>
          </a:p>
          <a:p>
            <a:pPr lvl="1" indent="-118745"/>
            <a:r>
              <a:rPr lang="en-US" dirty="0">
                <a:latin typeface="Arial"/>
                <a:cs typeface="Arial"/>
              </a:rPr>
              <a:t>Culturally relevant teaching</a:t>
            </a:r>
          </a:p>
          <a:p>
            <a:pPr lvl="1" indent="-118745"/>
            <a:r>
              <a:rPr lang="en-US" dirty="0">
                <a:latin typeface="Arial"/>
                <a:cs typeface="Arial"/>
              </a:rPr>
              <a:t>Mentoring for teachers and students</a:t>
            </a:r>
          </a:p>
          <a:p>
            <a:pPr lvl="1" indent="-118745"/>
            <a:r>
              <a:rPr lang="en-US" altLang="en-US" dirty="0">
                <a:solidFill>
                  <a:schemeClr val="accent3"/>
                </a:solidFill>
                <a:latin typeface="Arial"/>
                <a:cs typeface="Arial"/>
                <a:hlinkClick r:id="rId2">
                  <a:extLst>
                    <a:ext uri="{A12FA001-AC4F-418D-AE19-62706E023703}">
                      <ahyp:hlinkClr xmlns:ahyp="http://schemas.microsoft.com/office/drawing/2018/hyperlinkcolor" val="tx"/>
                    </a:ext>
                  </a:extLst>
                </a:hlinkClick>
              </a:rPr>
              <a:t>AP</a:t>
            </a:r>
            <a:r>
              <a:rPr lang="en-US" dirty="0">
                <a:solidFill>
                  <a:schemeClr val="accent3"/>
                </a:solidFill>
                <a:latin typeface="Arial"/>
                <a:cs typeface="Arial"/>
                <a:hlinkClick r:id="rId2">
                  <a:extLst>
                    <a:ext uri="{A12FA001-AC4F-418D-AE19-62706E023703}">
                      <ahyp:hlinkClr xmlns:ahyp="http://schemas.microsoft.com/office/drawing/2018/hyperlinkcolor" val="tx"/>
                    </a:ext>
                  </a:extLst>
                </a:hlinkClick>
              </a:rPr>
              <a:t> Mentoring is available in more subjects </a:t>
            </a:r>
            <a:r>
              <a:rPr lang="en-US" dirty="0">
                <a:latin typeface="Arial"/>
                <a:cs typeface="Arial"/>
              </a:rPr>
              <a:t>than ever before</a:t>
            </a:r>
            <a:endParaRPr lang="en-US" dirty="0"/>
          </a:p>
          <a:p>
            <a:pPr lvl="1" indent="-118745"/>
            <a:endParaRPr lang="en-US"/>
          </a:p>
          <a:p>
            <a:pPr marL="271145" indent="-271145"/>
            <a:r>
              <a:rPr lang="en-US" b="1" dirty="0">
                <a:latin typeface="Arial"/>
                <a:cs typeface="Arial"/>
              </a:rPr>
              <a:t>AP recruitment nights</a:t>
            </a:r>
          </a:p>
          <a:p>
            <a:pPr lvl="1" indent="-118745"/>
            <a:r>
              <a:rPr lang="en-US" dirty="0">
                <a:latin typeface="Arial"/>
                <a:cs typeface="Arial"/>
              </a:rPr>
              <a:t>Culturally relevant</a:t>
            </a:r>
          </a:p>
          <a:p>
            <a:pPr lvl="1" indent="-118745"/>
            <a:endParaRPr lang="en-US"/>
          </a:p>
          <a:p>
            <a:pPr marL="271145" indent="-271145"/>
            <a:endParaRPr lang="en-US"/>
          </a:p>
          <a:p>
            <a:pPr lvl="1" indent="-118745"/>
            <a:endParaRPr lang="en-US"/>
          </a:p>
          <a:p>
            <a:pPr marL="271145" indent="-271145"/>
            <a:endParaRPr lang="en-US"/>
          </a:p>
        </p:txBody>
      </p:sp>
      <p:sp>
        <p:nvSpPr>
          <p:cNvPr id="4" name="Subtitle 3">
            <a:extLst>
              <a:ext uri="{FF2B5EF4-FFF2-40B4-BE49-F238E27FC236}">
                <a16:creationId xmlns:a16="http://schemas.microsoft.com/office/drawing/2014/main" id="{5820372E-CB12-7D5E-AA5C-BF3C162E2C94}"/>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Supporting Open Enrollment</a:t>
            </a:r>
          </a:p>
        </p:txBody>
      </p:sp>
    </p:spTree>
    <p:extLst>
      <p:ext uri="{BB962C8B-B14F-4D97-AF65-F5344CB8AC3E}">
        <p14:creationId xmlns:p14="http://schemas.microsoft.com/office/powerpoint/2010/main" val="376963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8B1F-F9F5-48C6-337B-583AA8E516E6}"/>
              </a:ext>
            </a:extLst>
          </p:cNvPr>
          <p:cNvSpPr>
            <a:spLocks noGrp="1"/>
          </p:cNvSpPr>
          <p:nvPr>
            <p:ph type="title"/>
          </p:nvPr>
        </p:nvSpPr>
        <p:spPr/>
        <p:txBody>
          <a:bodyPr/>
          <a:lstStyle/>
          <a:p>
            <a:r>
              <a:rPr lang="en-US"/>
              <a:t>Open Enrollment Supports</a:t>
            </a:r>
          </a:p>
        </p:txBody>
      </p:sp>
      <p:sp>
        <p:nvSpPr>
          <p:cNvPr id="3" name="Text Placeholder 2">
            <a:extLst>
              <a:ext uri="{FF2B5EF4-FFF2-40B4-BE49-F238E27FC236}">
                <a16:creationId xmlns:a16="http://schemas.microsoft.com/office/drawing/2014/main" id="{767138BB-1BEB-43E9-3D6D-33B6A1EED6A6}"/>
              </a:ext>
            </a:extLst>
          </p:cNvPr>
          <p:cNvSpPr>
            <a:spLocks noGrp="1"/>
          </p:cNvSpPr>
          <p:nvPr>
            <p:ph type="body" sz="quarter" idx="10"/>
          </p:nvPr>
        </p:nvSpPr>
        <p:spPr>
          <a:xfrm>
            <a:off x="1042158" y="1927523"/>
            <a:ext cx="3200400" cy="1508010"/>
          </a:xfrm>
        </p:spPr>
        <p:txBody>
          <a:bodyPr lIns="0" tIns="0" rIns="0" bIns="0">
            <a:normAutofit/>
          </a:bodyPr>
          <a:lstStyle/>
          <a:p>
            <a:pPr marL="0" indent="0">
              <a:buNone/>
            </a:pPr>
            <a:r>
              <a:rPr lang="en-US" sz="1600" b="1">
                <a:latin typeface="Arial" panose="020B0604020202020204" pitchFamily="34" charset="0"/>
                <a:cs typeface="Arial" panose="020B0604020202020204" pitchFamily="34" charset="0"/>
              </a:rPr>
              <a:t>District Philosophy on </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Advanced Coursework</a:t>
            </a:r>
          </a:p>
        </p:txBody>
      </p:sp>
      <p:sp>
        <p:nvSpPr>
          <p:cNvPr id="4" name="Subtitle 3">
            <a:extLst>
              <a:ext uri="{FF2B5EF4-FFF2-40B4-BE49-F238E27FC236}">
                <a16:creationId xmlns:a16="http://schemas.microsoft.com/office/drawing/2014/main" id="{611D8B66-0D68-E358-84D0-7A96703E0CDB}"/>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Agenda Template</a:t>
            </a:r>
          </a:p>
        </p:txBody>
      </p:sp>
      <p:sp>
        <p:nvSpPr>
          <p:cNvPr id="5" name="Text Placeholder 2">
            <a:extLst>
              <a:ext uri="{FF2B5EF4-FFF2-40B4-BE49-F238E27FC236}">
                <a16:creationId xmlns:a16="http://schemas.microsoft.com/office/drawing/2014/main" id="{0E63AFCE-1D30-AD87-B0B1-FAE6B8FDDEF5}"/>
              </a:ext>
            </a:extLst>
          </p:cNvPr>
          <p:cNvSpPr txBox="1">
            <a:spLocks/>
          </p:cNvSpPr>
          <p:nvPr/>
        </p:nvSpPr>
        <p:spPr>
          <a:xfrm>
            <a:off x="5139495" y="1927523"/>
            <a:ext cx="3200400" cy="1508010"/>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Overview of AP</a:t>
            </a:r>
          </a:p>
          <a:p>
            <a:r>
              <a:rPr lang="en-US" sz="1600">
                <a:latin typeface="Arial" panose="020B0604020202020204" pitchFamily="34" charset="0"/>
                <a:cs typeface="Arial" panose="020B0604020202020204" pitchFamily="34" charset="0"/>
              </a:rPr>
              <a:t>What is it?</a:t>
            </a:r>
          </a:p>
          <a:p>
            <a:r>
              <a:rPr lang="en-US" sz="1600">
                <a:latin typeface="Arial" panose="020B0604020202020204" pitchFamily="34" charset="0"/>
                <a:cs typeface="Arial" panose="020B0604020202020204" pitchFamily="34" charset="0"/>
              </a:rPr>
              <a:t>Who is it for?</a:t>
            </a:r>
          </a:p>
          <a:p>
            <a:r>
              <a:rPr lang="en-US" sz="1600">
                <a:latin typeface="Arial" panose="020B0604020202020204" pitchFamily="34" charset="0"/>
                <a:cs typeface="Arial" panose="020B0604020202020204" pitchFamily="34" charset="0"/>
              </a:rPr>
              <a:t>Why should I take it?</a:t>
            </a:r>
          </a:p>
        </p:txBody>
      </p:sp>
      <p:sp>
        <p:nvSpPr>
          <p:cNvPr id="6" name="Text Placeholder 2">
            <a:extLst>
              <a:ext uri="{FF2B5EF4-FFF2-40B4-BE49-F238E27FC236}">
                <a16:creationId xmlns:a16="http://schemas.microsoft.com/office/drawing/2014/main" id="{BFB39CDA-68F5-0FF0-778E-4795C74AB8DB}"/>
              </a:ext>
            </a:extLst>
          </p:cNvPr>
          <p:cNvSpPr txBox="1">
            <a:spLocks/>
          </p:cNvSpPr>
          <p:nvPr/>
        </p:nvSpPr>
        <p:spPr>
          <a:xfrm>
            <a:off x="9245124" y="1927523"/>
            <a:ext cx="3200400" cy="1508010"/>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Teacher testimonials</a:t>
            </a:r>
          </a:p>
          <a:p>
            <a:r>
              <a:rPr lang="en-US" sz="1600">
                <a:latin typeface="Arial" panose="020B0604020202020204" pitchFamily="34" charset="0"/>
                <a:cs typeface="Arial" panose="020B0604020202020204" pitchFamily="34" charset="0"/>
              </a:rPr>
              <a:t>What does the AP Classroom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look like?</a:t>
            </a:r>
          </a:p>
          <a:p>
            <a:r>
              <a:rPr lang="en-US" sz="1600">
                <a:latin typeface="Arial" panose="020B0604020202020204" pitchFamily="34" charset="0"/>
                <a:cs typeface="Arial" panose="020B0604020202020204" pitchFamily="34" charset="0"/>
              </a:rPr>
              <a:t>What can I expect as an AP Student?</a:t>
            </a:r>
          </a:p>
        </p:txBody>
      </p:sp>
      <p:sp>
        <p:nvSpPr>
          <p:cNvPr id="8" name="Text Placeholder 2">
            <a:extLst>
              <a:ext uri="{FF2B5EF4-FFF2-40B4-BE49-F238E27FC236}">
                <a16:creationId xmlns:a16="http://schemas.microsoft.com/office/drawing/2014/main" id="{E6B71943-E79B-DBDF-4E6E-1AAFB6D654CB}"/>
              </a:ext>
            </a:extLst>
          </p:cNvPr>
          <p:cNvSpPr txBox="1">
            <a:spLocks/>
          </p:cNvSpPr>
          <p:nvPr/>
        </p:nvSpPr>
        <p:spPr>
          <a:xfrm>
            <a:off x="3949275" y="4767944"/>
            <a:ext cx="1828800" cy="2884714"/>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endParaRPr lang="en-US" sz="1600" b="1">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F6FE582-B4F2-CE9F-CF95-75D6CE3C84F6}"/>
              </a:ext>
            </a:extLst>
          </p:cNvPr>
          <p:cNvSpPr/>
          <p:nvPr/>
        </p:nvSpPr>
        <p:spPr>
          <a:xfrm>
            <a:off x="375444" y="17860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1</a:t>
            </a:r>
          </a:p>
        </p:txBody>
      </p:sp>
      <p:sp>
        <p:nvSpPr>
          <p:cNvPr id="11" name="Oval 10">
            <a:extLst>
              <a:ext uri="{FF2B5EF4-FFF2-40B4-BE49-F238E27FC236}">
                <a16:creationId xmlns:a16="http://schemas.microsoft.com/office/drawing/2014/main" id="{2E7D865E-9631-605C-FF02-A4538B212B23}"/>
              </a:ext>
            </a:extLst>
          </p:cNvPr>
          <p:cNvSpPr/>
          <p:nvPr/>
        </p:nvSpPr>
        <p:spPr>
          <a:xfrm>
            <a:off x="4490241" y="17860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2</a:t>
            </a:r>
          </a:p>
        </p:txBody>
      </p:sp>
      <p:sp>
        <p:nvSpPr>
          <p:cNvPr id="12" name="Oval 11">
            <a:extLst>
              <a:ext uri="{FF2B5EF4-FFF2-40B4-BE49-F238E27FC236}">
                <a16:creationId xmlns:a16="http://schemas.microsoft.com/office/drawing/2014/main" id="{950015CE-DBBA-131A-6F32-A96707F50A37}"/>
              </a:ext>
            </a:extLst>
          </p:cNvPr>
          <p:cNvSpPr/>
          <p:nvPr/>
        </p:nvSpPr>
        <p:spPr>
          <a:xfrm>
            <a:off x="8572388" y="17860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3</a:t>
            </a:r>
          </a:p>
        </p:txBody>
      </p:sp>
      <p:sp>
        <p:nvSpPr>
          <p:cNvPr id="13" name="Text Placeholder 2">
            <a:extLst>
              <a:ext uri="{FF2B5EF4-FFF2-40B4-BE49-F238E27FC236}">
                <a16:creationId xmlns:a16="http://schemas.microsoft.com/office/drawing/2014/main" id="{A4A52627-2C9F-C29C-334E-3DDD85BD3B7E}"/>
              </a:ext>
            </a:extLst>
          </p:cNvPr>
          <p:cNvSpPr txBox="1">
            <a:spLocks/>
          </p:cNvSpPr>
          <p:nvPr/>
        </p:nvSpPr>
        <p:spPr>
          <a:xfrm>
            <a:off x="1042158" y="4137323"/>
            <a:ext cx="3200400" cy="1949644"/>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Student testimonials@</a:t>
            </a:r>
          </a:p>
          <a:p>
            <a:r>
              <a:rPr lang="en-US" sz="1600">
                <a:latin typeface="Arial" panose="020B0604020202020204" pitchFamily="34" charset="0"/>
                <a:cs typeface="Arial" panose="020B0604020202020204" pitchFamily="34" charset="0"/>
              </a:rPr>
              <a:t>What does the AP Classroom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look like?</a:t>
            </a:r>
          </a:p>
          <a:p>
            <a:r>
              <a:rPr lang="en-US" sz="1600">
                <a:latin typeface="Arial" panose="020B0604020202020204" pitchFamily="34" charset="0"/>
                <a:cs typeface="Arial" panose="020B0604020202020204" pitchFamily="34" charset="0"/>
              </a:rPr>
              <a:t>What can I expect as an AP Student</a:t>
            </a:r>
          </a:p>
        </p:txBody>
      </p:sp>
      <p:sp>
        <p:nvSpPr>
          <p:cNvPr id="14" name="Text Placeholder 2">
            <a:extLst>
              <a:ext uri="{FF2B5EF4-FFF2-40B4-BE49-F238E27FC236}">
                <a16:creationId xmlns:a16="http://schemas.microsoft.com/office/drawing/2014/main" id="{6CC47AB0-3E05-E74E-4239-B51C8C2E4C8D}"/>
              </a:ext>
            </a:extLst>
          </p:cNvPr>
          <p:cNvSpPr txBox="1">
            <a:spLocks/>
          </p:cNvSpPr>
          <p:nvPr/>
        </p:nvSpPr>
        <p:spPr>
          <a:xfrm>
            <a:off x="5139495" y="4137323"/>
            <a:ext cx="3200400" cy="1508010"/>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Q &amp; A time for teacher and student panelists</a:t>
            </a:r>
          </a:p>
        </p:txBody>
      </p:sp>
      <p:sp>
        <p:nvSpPr>
          <p:cNvPr id="15" name="Text Placeholder 2">
            <a:extLst>
              <a:ext uri="{FF2B5EF4-FFF2-40B4-BE49-F238E27FC236}">
                <a16:creationId xmlns:a16="http://schemas.microsoft.com/office/drawing/2014/main" id="{80B1EB2C-702A-8946-401A-3836A38F4A74}"/>
              </a:ext>
            </a:extLst>
          </p:cNvPr>
          <p:cNvSpPr txBox="1">
            <a:spLocks/>
          </p:cNvSpPr>
          <p:nvPr/>
        </p:nvSpPr>
        <p:spPr>
          <a:xfrm>
            <a:off x="9245124" y="4137323"/>
            <a:ext cx="3200400" cy="2165506"/>
          </a:xfrm>
          <a:prstGeom prst="rect">
            <a:avLst/>
          </a:prstGeom>
        </p:spPr>
        <p:txBody>
          <a:bodyPr vert="horz" lIns="0" tIns="0" rIns="0" bIns="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Breakout groups by subject</a:t>
            </a:r>
          </a:p>
          <a:p>
            <a:r>
              <a:rPr lang="en-US" sz="1600">
                <a:latin typeface="Arial" panose="020B0604020202020204" pitchFamily="34" charset="0"/>
                <a:cs typeface="Arial" panose="020B0604020202020204" pitchFamily="34" charset="0"/>
              </a:rPr>
              <a:t>Allow students and families time to explore the courses offered at each school</a:t>
            </a:r>
          </a:p>
          <a:p>
            <a:r>
              <a:rPr lang="en-US" sz="1600">
                <a:latin typeface="Arial" panose="020B0604020202020204" pitchFamily="34" charset="0"/>
                <a:cs typeface="Arial" panose="020B0604020202020204" pitchFamily="34" charset="0"/>
              </a:rPr>
              <a:t>Provide translation services for schools/districts most common languages</a:t>
            </a:r>
          </a:p>
          <a:p>
            <a:pPr marL="0" indent="0">
              <a:buNone/>
            </a:pPr>
            <a:endParaRPr lang="en-US" sz="1600">
              <a:latin typeface="Arial" panose="020B0604020202020204" pitchFamily="34" charset="0"/>
              <a:cs typeface="Arial" panose="020B0604020202020204" pitchFamily="34" charset="0"/>
            </a:endParaRPr>
          </a:p>
          <a:p>
            <a:pPr marL="0" indent="0" algn="ctr">
              <a:buNone/>
            </a:pPr>
            <a:endParaRPr lang="en-US" sz="16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2AF0152-4073-30A6-F08C-AF15E646681C}"/>
              </a:ext>
            </a:extLst>
          </p:cNvPr>
          <p:cNvSpPr/>
          <p:nvPr/>
        </p:nvSpPr>
        <p:spPr>
          <a:xfrm>
            <a:off x="375444" y="39958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4</a:t>
            </a:r>
          </a:p>
        </p:txBody>
      </p:sp>
      <p:sp>
        <p:nvSpPr>
          <p:cNvPr id="17" name="Oval 16">
            <a:extLst>
              <a:ext uri="{FF2B5EF4-FFF2-40B4-BE49-F238E27FC236}">
                <a16:creationId xmlns:a16="http://schemas.microsoft.com/office/drawing/2014/main" id="{203C3C98-AB63-5459-21B0-8466764E3771}"/>
              </a:ext>
            </a:extLst>
          </p:cNvPr>
          <p:cNvSpPr/>
          <p:nvPr/>
        </p:nvSpPr>
        <p:spPr>
          <a:xfrm>
            <a:off x="4490241" y="39958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5</a:t>
            </a:r>
          </a:p>
        </p:txBody>
      </p:sp>
      <p:sp>
        <p:nvSpPr>
          <p:cNvPr id="18" name="Oval 17">
            <a:extLst>
              <a:ext uri="{FF2B5EF4-FFF2-40B4-BE49-F238E27FC236}">
                <a16:creationId xmlns:a16="http://schemas.microsoft.com/office/drawing/2014/main" id="{D81C34FA-CA1B-741C-DABF-4EC0F46C7A58}"/>
              </a:ext>
            </a:extLst>
          </p:cNvPr>
          <p:cNvSpPr/>
          <p:nvPr/>
        </p:nvSpPr>
        <p:spPr>
          <a:xfrm>
            <a:off x="8572388" y="3995804"/>
            <a:ext cx="548640" cy="548640"/>
          </a:xfrm>
          <a:prstGeom prst="ellipse">
            <a:avLst/>
          </a:prstGeom>
          <a:solidFill>
            <a:schemeClr val="accent3"/>
          </a:solidFill>
          <a:ln w="0">
            <a:noFill/>
          </a:ln>
          <a:effectLst>
            <a:outerShdw blurRad="2159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a:solidFill>
                  <a:schemeClr val="tx2"/>
                </a:solidFill>
                <a:latin typeface="+mj-lt"/>
              </a:rPr>
              <a:t>6</a:t>
            </a:r>
          </a:p>
        </p:txBody>
      </p:sp>
    </p:spTree>
    <p:extLst>
      <p:ext uri="{BB962C8B-B14F-4D97-AF65-F5344CB8AC3E}">
        <p14:creationId xmlns:p14="http://schemas.microsoft.com/office/powerpoint/2010/main" val="112428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1999-A85D-5AAA-7E34-1FB37BB9E2D3}"/>
              </a:ext>
            </a:extLst>
          </p:cNvPr>
          <p:cNvSpPr>
            <a:spLocks noGrp="1"/>
          </p:cNvSpPr>
          <p:nvPr>
            <p:ph type="title"/>
          </p:nvPr>
        </p:nvSpPr>
        <p:spPr/>
        <p:txBody>
          <a:bodyPr/>
          <a:lstStyle/>
          <a:p>
            <a:r>
              <a:rPr lang="en-US"/>
              <a:t>Retention </a:t>
            </a:r>
          </a:p>
        </p:txBody>
      </p:sp>
      <p:sp>
        <p:nvSpPr>
          <p:cNvPr id="3" name="Text Placeholder 2">
            <a:extLst>
              <a:ext uri="{FF2B5EF4-FFF2-40B4-BE49-F238E27FC236}">
                <a16:creationId xmlns:a16="http://schemas.microsoft.com/office/drawing/2014/main" id="{6F82E500-4DDA-5F21-CB24-518EF369E328}"/>
              </a:ext>
            </a:extLst>
          </p:cNvPr>
          <p:cNvSpPr>
            <a:spLocks noGrp="1"/>
          </p:cNvSpPr>
          <p:nvPr>
            <p:ph type="body" sz="quarter" idx="10"/>
          </p:nvPr>
        </p:nvSpPr>
        <p:spPr>
          <a:xfrm>
            <a:off x="376238" y="1833214"/>
            <a:ext cx="8219122" cy="4643437"/>
          </a:xfrm>
        </p:spPr>
        <p:txBody>
          <a:bodyPr/>
          <a:lstStyle/>
          <a:p>
            <a:r>
              <a:rPr lang="en-US" b="1" dirty="0"/>
              <a:t>Extended drop deadline</a:t>
            </a:r>
          </a:p>
          <a:p>
            <a:pPr lvl="1"/>
            <a:r>
              <a:rPr lang="en-US"/>
              <a:t>Freeze on the ability to drop AP courses prior to the first 3 weeks of the course</a:t>
            </a:r>
          </a:p>
          <a:p>
            <a:pPr lvl="1"/>
            <a:endParaRPr lang="en-US"/>
          </a:p>
          <a:p>
            <a:r>
              <a:rPr lang="en-US" b="1" dirty="0"/>
              <a:t>Intentional, scheduled interventions for students with a 75 and below</a:t>
            </a:r>
          </a:p>
          <a:p>
            <a:pPr lvl="1"/>
            <a:r>
              <a:rPr lang="en-US"/>
              <a:t>Led by counselors, assistant principals, instructional coaches</a:t>
            </a:r>
          </a:p>
          <a:p>
            <a:pPr lvl="1"/>
            <a:r>
              <a:rPr lang="en-US"/>
              <a:t>Not solely the prerogative of the classroom teacher</a:t>
            </a:r>
          </a:p>
          <a:p>
            <a:pPr lvl="1"/>
            <a:r>
              <a:rPr lang="en-US"/>
              <a:t>Ongoing throughout the year</a:t>
            </a:r>
          </a:p>
          <a:p>
            <a:pPr lvl="1"/>
            <a:endParaRPr lang="en-US"/>
          </a:p>
          <a:p>
            <a:r>
              <a:rPr lang="en-US" b="1" dirty="0"/>
              <a:t>Develop a cohort model to bridge gaps in learning and access, especially for rising 9</a:t>
            </a:r>
            <a:r>
              <a:rPr lang="en-US" b="1" baseline="30000" dirty="0"/>
              <a:t>th</a:t>
            </a:r>
            <a:r>
              <a:rPr lang="en-US" b="1" dirty="0"/>
              <a:t> graders.</a:t>
            </a:r>
          </a:p>
          <a:p>
            <a:pPr lvl="1"/>
            <a:r>
              <a:rPr lang="en-US"/>
              <a:t>Cluster grouping</a:t>
            </a:r>
          </a:p>
          <a:p>
            <a:pPr lvl="1"/>
            <a:r>
              <a:rPr lang="en-US"/>
              <a:t>Student to Student mentors</a:t>
            </a:r>
          </a:p>
          <a:p>
            <a:pPr lvl="1"/>
            <a:endParaRPr lang="en-US"/>
          </a:p>
          <a:p>
            <a:pPr marL="0" indent="0">
              <a:buNone/>
            </a:pPr>
            <a:endParaRPr lang="en-US"/>
          </a:p>
        </p:txBody>
      </p:sp>
      <p:sp>
        <p:nvSpPr>
          <p:cNvPr id="4" name="Subtitle 3">
            <a:extLst>
              <a:ext uri="{FF2B5EF4-FFF2-40B4-BE49-F238E27FC236}">
                <a16:creationId xmlns:a16="http://schemas.microsoft.com/office/drawing/2014/main" id="{92B1FE0C-0F95-D0CE-3982-323314271DD6}"/>
              </a:ext>
            </a:extLst>
          </p:cNvPr>
          <p:cNvSpPr>
            <a:spLocks noGrp="1"/>
          </p:cNvSpPr>
          <p:nvPr>
            <p:ph type="subTitle" idx="1"/>
          </p:nvPr>
        </p:nvSpPr>
        <p:spPr/>
        <p:txBody>
          <a:bodyPr/>
          <a:lstStyle/>
          <a:p>
            <a:r>
              <a:rPr lang="en-US"/>
              <a:t>District supported strategies for campuses</a:t>
            </a:r>
          </a:p>
        </p:txBody>
      </p:sp>
    </p:spTree>
    <p:extLst>
      <p:ext uri="{BB962C8B-B14F-4D97-AF65-F5344CB8AC3E}">
        <p14:creationId xmlns:p14="http://schemas.microsoft.com/office/powerpoint/2010/main" val="423964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D178-7993-70DC-8DEB-98CB4C34CEF5}"/>
              </a:ext>
            </a:extLst>
          </p:cNvPr>
          <p:cNvSpPr>
            <a:spLocks noGrp="1"/>
          </p:cNvSpPr>
          <p:nvPr>
            <p:ph type="title"/>
          </p:nvPr>
        </p:nvSpPr>
        <p:spPr/>
        <p:txBody>
          <a:bodyPr/>
          <a:lstStyle/>
          <a:p>
            <a:r>
              <a:rPr lang="en-US"/>
              <a:t>Promoting Equitable Access for All Students</a:t>
            </a:r>
          </a:p>
        </p:txBody>
      </p:sp>
      <p:sp>
        <p:nvSpPr>
          <p:cNvPr id="3" name="Text Placeholder 2">
            <a:extLst>
              <a:ext uri="{FF2B5EF4-FFF2-40B4-BE49-F238E27FC236}">
                <a16:creationId xmlns:a16="http://schemas.microsoft.com/office/drawing/2014/main" id="{828E4920-DC12-FB8E-DBD9-E25437A54806}"/>
              </a:ext>
            </a:extLst>
          </p:cNvPr>
          <p:cNvSpPr>
            <a:spLocks noGrp="1"/>
          </p:cNvSpPr>
          <p:nvPr>
            <p:ph type="body" sz="quarter" idx="10"/>
          </p:nvPr>
        </p:nvSpPr>
        <p:spPr>
          <a:xfrm>
            <a:off x="376238" y="1833214"/>
            <a:ext cx="8188642" cy="4643437"/>
          </a:xfrm>
        </p:spPr>
        <p:txBody>
          <a:bodyPr>
            <a:noAutofit/>
          </a:bodyPr>
          <a:lstStyle/>
          <a:p>
            <a:pPr marL="271145" indent="-271145"/>
            <a:r>
              <a:rPr lang="en-US" b="1" dirty="0">
                <a:latin typeface="Arial"/>
                <a:cs typeface="Arial"/>
              </a:rPr>
              <a:t>Access all data points available: i.e., </a:t>
            </a:r>
            <a:r>
              <a:rPr lang="en-US" b="1" dirty="0" err="1">
                <a:latin typeface="Arial"/>
                <a:cs typeface="Arial"/>
              </a:rPr>
              <a:t>Cogat</a:t>
            </a:r>
            <a:r>
              <a:rPr lang="en-US" b="1" dirty="0">
                <a:latin typeface="Arial"/>
                <a:cs typeface="Arial"/>
              </a:rPr>
              <a:t>, NNAT, state assessments, instructional benchmark assessments, PSAT.</a:t>
            </a:r>
            <a:endParaRPr lang="en-US" dirty="0">
              <a:latin typeface="Arial"/>
              <a:ea typeface="Roboto"/>
              <a:cs typeface="Arial"/>
            </a:endParaRPr>
          </a:p>
          <a:p>
            <a:pPr marL="271145" indent="-271145">
              <a:spcBef>
                <a:spcPts val="2400"/>
              </a:spcBef>
            </a:pPr>
            <a:r>
              <a:rPr lang="en-US" b="1" dirty="0">
                <a:latin typeface="Arial"/>
                <a:cs typeface="Arial"/>
              </a:rPr>
              <a:t>Identify target populations and set goals on campus</a:t>
            </a:r>
            <a:endParaRPr lang="en-US" b="1" dirty="0">
              <a:latin typeface="Arial"/>
              <a:ea typeface="Roboto"/>
              <a:cs typeface="Arial"/>
            </a:endParaRPr>
          </a:p>
          <a:p>
            <a:pPr lvl="1" indent="-118745"/>
            <a:r>
              <a:rPr lang="en-US" dirty="0">
                <a:latin typeface="Arial"/>
                <a:cs typeface="Arial"/>
              </a:rPr>
              <a:t>STEM focus</a:t>
            </a:r>
            <a:endParaRPr lang="en-US" dirty="0">
              <a:latin typeface="Arial"/>
              <a:ea typeface="Roboto"/>
              <a:cs typeface="Arial"/>
            </a:endParaRPr>
          </a:p>
          <a:p>
            <a:pPr lvl="1" indent="-118745"/>
            <a:r>
              <a:rPr lang="en-US" dirty="0">
                <a:latin typeface="Arial"/>
                <a:cs typeface="Arial"/>
              </a:rPr>
              <a:t>Arts and Humanities Focus</a:t>
            </a:r>
            <a:endParaRPr lang="en-US" dirty="0">
              <a:latin typeface="Arial"/>
              <a:ea typeface="Roboto"/>
              <a:cs typeface="Arial"/>
            </a:endParaRPr>
          </a:p>
          <a:p>
            <a:pPr lvl="1" indent="-118745"/>
            <a:r>
              <a:rPr lang="en-US" dirty="0">
                <a:latin typeface="Arial"/>
                <a:cs typeface="Arial"/>
              </a:rPr>
              <a:t>College Readiness</a:t>
            </a:r>
            <a:endParaRPr lang="en-US" dirty="0">
              <a:latin typeface="Arial"/>
              <a:ea typeface="Roboto"/>
              <a:cs typeface="Arial"/>
            </a:endParaRPr>
          </a:p>
          <a:p>
            <a:pPr lvl="1" indent="-118745"/>
            <a:r>
              <a:rPr lang="en-US" dirty="0">
                <a:latin typeface="Arial"/>
                <a:cs typeface="Arial"/>
              </a:rPr>
              <a:t>Career Prep</a:t>
            </a:r>
            <a:endParaRPr lang="en-US" altLang="en-US" sz="1800" dirty="0">
              <a:latin typeface="Arial"/>
              <a:ea typeface="Roboto"/>
              <a:cs typeface="Arial"/>
            </a:endParaRPr>
          </a:p>
          <a:p>
            <a:pPr lvl="1" indent="-118745"/>
            <a:r>
              <a:rPr lang="en-US" altLang="en-US" dirty="0">
                <a:latin typeface="Arial"/>
                <a:cs typeface="Arial"/>
              </a:rPr>
              <a:t>Identify courses that meet the needs of the goal and align with AP Potential data for your student group.</a:t>
            </a:r>
            <a:endParaRPr lang="en-US" altLang="en-US" sz="1800" dirty="0">
              <a:latin typeface="Arial"/>
              <a:ea typeface="Roboto"/>
              <a:cs typeface="Arial"/>
            </a:endParaRPr>
          </a:p>
          <a:p>
            <a:pPr marL="271145" indent="-271145">
              <a:spcBef>
                <a:spcPts val="2400"/>
              </a:spcBef>
            </a:pPr>
            <a:r>
              <a:rPr lang="en-US" b="1" dirty="0">
                <a:latin typeface="Arial"/>
                <a:cs typeface="Arial"/>
              </a:rPr>
              <a:t>Align campus staffing to cover goal</a:t>
            </a:r>
            <a:endParaRPr lang="en-US" dirty="0">
              <a:latin typeface="Arial"/>
              <a:ea typeface="Roboto"/>
              <a:cs typeface="Arial"/>
            </a:endParaRPr>
          </a:p>
          <a:p>
            <a:pPr marL="271145" indent="-271145">
              <a:spcBef>
                <a:spcPts val="2400"/>
              </a:spcBef>
            </a:pPr>
            <a:r>
              <a:rPr lang="en-US" b="1" dirty="0">
                <a:latin typeface="Arial"/>
                <a:cs typeface="Arial"/>
              </a:rPr>
              <a:t>Parent meetings beginning in 8</a:t>
            </a:r>
            <a:r>
              <a:rPr lang="en-US" b="1" baseline="30000" dirty="0">
                <a:latin typeface="Arial"/>
                <a:cs typeface="Arial"/>
              </a:rPr>
              <a:t>th</a:t>
            </a:r>
            <a:r>
              <a:rPr lang="en-US" b="1" dirty="0">
                <a:latin typeface="Arial"/>
                <a:cs typeface="Arial"/>
              </a:rPr>
              <a:t> grade</a:t>
            </a:r>
            <a:endParaRPr lang="en-US" b="1" dirty="0">
              <a:latin typeface="Arial"/>
              <a:ea typeface="Roboto"/>
              <a:cs typeface="Arial"/>
            </a:endParaRPr>
          </a:p>
          <a:p>
            <a:pPr lvl="1" indent="-118745"/>
            <a:r>
              <a:rPr lang="en-US" dirty="0">
                <a:latin typeface="Arial"/>
                <a:cs typeface="Arial"/>
              </a:rPr>
              <a:t>Provide translation services for most common languages</a:t>
            </a:r>
            <a:endParaRPr lang="en-US" dirty="0">
              <a:latin typeface="Arial"/>
              <a:ea typeface="Roboto"/>
              <a:cs typeface="Arial"/>
            </a:endParaRPr>
          </a:p>
          <a:p>
            <a:pPr marL="271145" indent="-271145"/>
            <a:endParaRPr lang="en-US" dirty="0">
              <a:ea typeface="Roboto"/>
            </a:endParaRPr>
          </a:p>
          <a:p>
            <a:pPr marL="271145" indent="-271145"/>
            <a:endParaRPr lang="en-US" dirty="0">
              <a:ea typeface="Roboto"/>
            </a:endParaRPr>
          </a:p>
        </p:txBody>
      </p:sp>
      <p:sp>
        <p:nvSpPr>
          <p:cNvPr id="4" name="Subtitle 3">
            <a:extLst>
              <a:ext uri="{FF2B5EF4-FFF2-40B4-BE49-F238E27FC236}">
                <a16:creationId xmlns:a16="http://schemas.microsoft.com/office/drawing/2014/main" id="{CCDB9DDC-14F3-653F-B66D-D6175E3E1A28}"/>
              </a:ext>
            </a:extLst>
          </p:cNvPr>
          <p:cNvSpPr>
            <a:spLocks noGrp="1"/>
          </p:cNvSpPr>
          <p:nvPr>
            <p:ph type="subTitle" idx="1"/>
          </p:nvPr>
        </p:nvSpPr>
        <p:spPr/>
        <p:txBody>
          <a:bodyPr/>
          <a:lstStyle/>
          <a:p>
            <a:r>
              <a:rPr lang="en-US"/>
              <a:t>Identifying your students</a:t>
            </a:r>
          </a:p>
        </p:txBody>
      </p:sp>
    </p:spTree>
    <p:extLst>
      <p:ext uri="{BB962C8B-B14F-4D97-AF65-F5344CB8AC3E}">
        <p14:creationId xmlns:p14="http://schemas.microsoft.com/office/powerpoint/2010/main" val="245461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6F02-6245-360E-662E-84749BE40EE0}"/>
              </a:ext>
            </a:extLst>
          </p:cNvPr>
          <p:cNvSpPr>
            <a:spLocks noGrp="1"/>
          </p:cNvSpPr>
          <p:nvPr>
            <p:ph type="title"/>
          </p:nvPr>
        </p:nvSpPr>
        <p:spPr/>
        <p:txBody>
          <a:bodyPr/>
          <a:lstStyle/>
          <a:p>
            <a:r>
              <a:rPr lang="en-US"/>
              <a:t>Promoting Equitable Access for All Students</a:t>
            </a:r>
          </a:p>
        </p:txBody>
      </p:sp>
      <p:sp>
        <p:nvSpPr>
          <p:cNvPr id="3" name="Text Placeholder 2">
            <a:extLst>
              <a:ext uri="{FF2B5EF4-FFF2-40B4-BE49-F238E27FC236}">
                <a16:creationId xmlns:a16="http://schemas.microsoft.com/office/drawing/2014/main" id="{67F1E875-0DE0-A863-9A9C-0C0A9B26E64A}"/>
              </a:ext>
            </a:extLst>
          </p:cNvPr>
          <p:cNvSpPr>
            <a:spLocks noGrp="1"/>
          </p:cNvSpPr>
          <p:nvPr>
            <p:ph type="body" sz="quarter" idx="10"/>
          </p:nvPr>
        </p:nvSpPr>
        <p:spPr>
          <a:xfrm>
            <a:off x="376238" y="1833214"/>
            <a:ext cx="8208962" cy="4643437"/>
          </a:xfrm>
        </p:spPr>
        <p:txBody>
          <a:bodyPr>
            <a:normAutofit/>
          </a:bodyPr>
          <a:lstStyle/>
          <a:p>
            <a:r>
              <a:rPr lang="en-US" b="1" dirty="0"/>
              <a:t>Promote the development of academic skills required for completion of AP Calculus by the Senior year</a:t>
            </a:r>
          </a:p>
          <a:p>
            <a:pPr lvl="1"/>
            <a:r>
              <a:rPr lang="en-US"/>
              <a:t>AP Pre Calculus</a:t>
            </a:r>
          </a:p>
          <a:p>
            <a:pPr lvl="1"/>
            <a:r>
              <a:rPr lang="en-US"/>
              <a:t>The Mathematical Association of America has described Americans’ struggle with math as </a:t>
            </a:r>
            <a:r>
              <a:rPr lang="en-US" b="1"/>
              <a:t>“the most significant barrier” </a:t>
            </a:r>
            <a:r>
              <a:rPr lang="en-US"/>
              <a:t>to completing both STEM and non-STEM degrees.</a:t>
            </a:r>
            <a:r>
              <a:rPr lang="en-US" baseline="30000"/>
              <a:t>1</a:t>
            </a:r>
          </a:p>
          <a:p>
            <a:pPr lvl="1"/>
            <a:endParaRPr lang="en-US"/>
          </a:p>
          <a:p>
            <a:r>
              <a:rPr lang="en-US" b="1" dirty="0"/>
              <a:t>Promote the development of academic skills required for completion of AP English Language and Composition by Junior Year.</a:t>
            </a:r>
          </a:p>
          <a:p>
            <a:pPr marL="0" indent="0">
              <a:buNone/>
            </a:pPr>
            <a:endParaRPr lang="en-US"/>
          </a:p>
          <a:p>
            <a:r>
              <a:rPr lang="en-US" b="1" dirty="0"/>
              <a:t>Develop soft skills needed for success in post-secondary pathways, college, career, military</a:t>
            </a:r>
          </a:p>
          <a:p>
            <a:pPr lvl="1"/>
            <a:r>
              <a:rPr lang="en-US"/>
              <a:t>AP Seminar</a:t>
            </a:r>
          </a:p>
          <a:p>
            <a:pPr lvl="1"/>
            <a:r>
              <a:rPr lang="en-US"/>
              <a:t>AP Research</a:t>
            </a:r>
          </a:p>
        </p:txBody>
      </p:sp>
      <p:sp>
        <p:nvSpPr>
          <p:cNvPr id="4" name="Subtitle 3">
            <a:extLst>
              <a:ext uri="{FF2B5EF4-FFF2-40B4-BE49-F238E27FC236}">
                <a16:creationId xmlns:a16="http://schemas.microsoft.com/office/drawing/2014/main" id="{CD2BE57C-AAC2-9605-8827-300661B75A92}"/>
              </a:ext>
            </a:extLst>
          </p:cNvPr>
          <p:cNvSpPr>
            <a:spLocks noGrp="1"/>
          </p:cNvSpPr>
          <p:nvPr>
            <p:ph type="subTitle" idx="1"/>
          </p:nvPr>
        </p:nvSpPr>
        <p:spPr/>
        <p:txBody>
          <a:bodyPr/>
          <a:lstStyle/>
          <a:p>
            <a:r>
              <a:rPr lang="en-US"/>
              <a:t>AP Bridge program examples</a:t>
            </a:r>
          </a:p>
        </p:txBody>
      </p:sp>
      <p:sp>
        <p:nvSpPr>
          <p:cNvPr id="5" name="TextBox 4">
            <a:extLst>
              <a:ext uri="{FF2B5EF4-FFF2-40B4-BE49-F238E27FC236}">
                <a16:creationId xmlns:a16="http://schemas.microsoft.com/office/drawing/2014/main" id="{C76B3F01-8B72-BEAE-35E6-0ECFF0BF4922}"/>
              </a:ext>
            </a:extLst>
          </p:cNvPr>
          <p:cNvSpPr txBox="1"/>
          <p:nvPr/>
        </p:nvSpPr>
        <p:spPr>
          <a:xfrm>
            <a:off x="426244" y="6296273"/>
            <a:ext cx="9855200" cy="442035"/>
          </a:xfrm>
          <a:prstGeom prst="rect">
            <a:avLst/>
          </a:prstGeom>
          <a:noFill/>
        </p:spPr>
        <p:txBody>
          <a:bodyPr wrap="square" lIns="36000" tIns="36000" rIns="36000" bIns="36000"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 Common Vision” Mathematical Association of America (MAA) https://</a:t>
            </a:r>
            <a:r>
              <a:rPr lang="en-US" sz="1200" dirty="0" err="1">
                <a:latin typeface="Arial" panose="020B0604020202020204" pitchFamily="34" charset="0"/>
                <a:cs typeface="Arial" panose="020B0604020202020204" pitchFamily="34" charset="0"/>
              </a:rPr>
              <a:t>www.maa.org</a:t>
            </a:r>
            <a:r>
              <a:rPr lang="en-US" sz="1200" dirty="0">
                <a:latin typeface="Arial" panose="020B0604020202020204" pitchFamily="34" charset="0"/>
                <a:cs typeface="Arial" panose="020B0604020202020204" pitchFamily="34" charset="0"/>
              </a:rPr>
              <a:t>/sites/default/files/pdf/</a:t>
            </a:r>
            <a:r>
              <a:rPr lang="en-US" sz="1200" dirty="0" err="1">
                <a:latin typeface="Arial" panose="020B0604020202020204" pitchFamily="34" charset="0"/>
                <a:cs typeface="Arial" panose="020B0604020202020204" pitchFamily="34" charset="0"/>
              </a:rPr>
              <a:t>CommonVisionFinal.pdf</a:t>
            </a:r>
            <a:endParaRPr lang="en-US" sz="1200" dirty="0">
              <a:latin typeface="Arial" panose="020B0604020202020204" pitchFamily="34" charset="0"/>
              <a:cs typeface="Arial" panose="020B0604020202020204" pitchFamily="34" charset="0"/>
            </a:endParaRPr>
          </a:p>
          <a:p>
            <a:endParaRPr lang="en-US" sz="12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68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4C38-FFA2-04F7-465C-B0FFDAD9ED88}"/>
              </a:ext>
            </a:extLst>
          </p:cNvPr>
          <p:cNvSpPr>
            <a:spLocks noGrp="1"/>
          </p:cNvSpPr>
          <p:nvPr>
            <p:ph type="title"/>
          </p:nvPr>
        </p:nvSpPr>
        <p:spPr/>
        <p:txBody>
          <a:bodyPr/>
          <a:lstStyle/>
          <a:p>
            <a:r>
              <a:rPr lang="en-US"/>
              <a:t>AP Course Pairings</a:t>
            </a:r>
            <a:br>
              <a:rPr lang="en-US"/>
            </a:br>
            <a:endParaRPr lang="en-US"/>
          </a:p>
        </p:txBody>
      </p:sp>
      <p:sp>
        <p:nvSpPr>
          <p:cNvPr id="3" name="Text Placeholder 2">
            <a:extLst>
              <a:ext uri="{FF2B5EF4-FFF2-40B4-BE49-F238E27FC236}">
                <a16:creationId xmlns:a16="http://schemas.microsoft.com/office/drawing/2014/main" id="{449BDE96-F44A-BFF4-CF65-999E2C0B36A8}"/>
              </a:ext>
            </a:extLst>
          </p:cNvPr>
          <p:cNvSpPr>
            <a:spLocks noGrp="1"/>
          </p:cNvSpPr>
          <p:nvPr>
            <p:ph type="body" sz="quarter" idx="10"/>
          </p:nvPr>
        </p:nvSpPr>
        <p:spPr/>
        <p:txBody>
          <a:bodyPr>
            <a:normAutofit/>
          </a:bodyPr>
          <a:lstStyle/>
          <a:p>
            <a:pPr marL="271145" indent="-271145"/>
            <a:r>
              <a:rPr lang="en-US">
                <a:latin typeface="Arial" panose="020B0604020202020204" pitchFamily="34" charset="0"/>
                <a:ea typeface="+mn-lt"/>
                <a:cs typeface="Arial" panose="020B0604020202020204" pitchFamily="34" charset="0"/>
                <a:hlinkClick r:id="rId2"/>
              </a:rPr>
              <a:t>AP Biology</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3"/>
              </a:rPr>
              <a:t>AP Environmental Science</a:t>
            </a:r>
          </a:p>
          <a:p>
            <a:pPr marL="271145" indent="-271145"/>
            <a:r>
              <a:rPr lang="en-US">
                <a:latin typeface="Arial" panose="020B0604020202020204" pitchFamily="34" charset="0"/>
                <a:ea typeface="+mn-lt"/>
                <a:cs typeface="Arial" panose="020B0604020202020204" pitchFamily="34" charset="0"/>
                <a:hlinkClick r:id="rId2"/>
              </a:rPr>
              <a:t>AP Biology</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4"/>
              </a:rPr>
              <a:t>AP Psychology</a:t>
            </a:r>
          </a:p>
          <a:p>
            <a:pPr marL="271145" indent="-271145"/>
            <a:r>
              <a:rPr lang="en-US">
                <a:latin typeface="Arial" panose="020B0604020202020204" pitchFamily="34" charset="0"/>
                <a:ea typeface="+mn-lt"/>
                <a:cs typeface="Arial" panose="020B0604020202020204" pitchFamily="34" charset="0"/>
                <a:hlinkClick r:id="rId5"/>
              </a:rPr>
              <a:t>AP English Language and Composition</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6"/>
              </a:rPr>
              <a:t>AP English Literature and Composition</a:t>
            </a:r>
            <a:r>
              <a:rPr lang="en-US">
                <a:latin typeface="Arial" panose="020B0604020202020204" pitchFamily="34" charset="0"/>
                <a:ea typeface="+mn-lt"/>
                <a:cs typeface="Arial" panose="020B0604020202020204" pitchFamily="34" charset="0"/>
              </a:rPr>
              <a:t>*</a:t>
            </a:r>
          </a:p>
          <a:p>
            <a:pPr marL="271145" indent="-271145"/>
            <a:r>
              <a:rPr lang="en-US">
                <a:latin typeface="Arial" panose="020B0604020202020204" pitchFamily="34" charset="0"/>
                <a:ea typeface="+mn-lt"/>
                <a:cs typeface="Arial" panose="020B0604020202020204" pitchFamily="34" charset="0"/>
                <a:hlinkClick r:id="rId7"/>
              </a:rPr>
              <a:t>AP U.S. Government and Politics</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8"/>
              </a:rPr>
              <a:t>AP Macroeconomics</a:t>
            </a:r>
          </a:p>
          <a:p>
            <a:pPr marL="271145" indent="-271145"/>
            <a:r>
              <a:rPr lang="en-US">
                <a:latin typeface="Arial" panose="020B0604020202020204" pitchFamily="34" charset="0"/>
                <a:ea typeface="+mn-lt"/>
                <a:cs typeface="Arial" panose="020B0604020202020204" pitchFamily="34" charset="0"/>
                <a:hlinkClick r:id="rId5"/>
              </a:rPr>
              <a:t>AP English Language and Composition</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9"/>
              </a:rPr>
              <a:t>AP United States History</a:t>
            </a:r>
          </a:p>
          <a:p>
            <a:pPr marL="271145" indent="-271145"/>
            <a:r>
              <a:rPr lang="en-US">
                <a:latin typeface="Arial" panose="020B0604020202020204" pitchFamily="34" charset="0"/>
                <a:ea typeface="+mn-lt"/>
                <a:cs typeface="Arial" panose="020B0604020202020204" pitchFamily="34" charset="0"/>
                <a:hlinkClick r:id="rId10"/>
              </a:rPr>
              <a:t>AP Human Geography</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3"/>
              </a:rPr>
              <a:t>AP Environmental Science</a:t>
            </a:r>
          </a:p>
          <a:p>
            <a:pPr marL="271145" indent="-271145"/>
            <a:r>
              <a:rPr lang="en-US">
                <a:latin typeface="Arial" panose="020B0604020202020204" pitchFamily="34" charset="0"/>
                <a:ea typeface="+mn-lt"/>
                <a:cs typeface="Arial" panose="020B0604020202020204" pitchFamily="34" charset="0"/>
                <a:hlinkClick r:id="rId11"/>
              </a:rPr>
              <a:t>AP Physics 1: Algebra-Based</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12"/>
              </a:rPr>
              <a:t>AP Calculus AB</a:t>
            </a:r>
          </a:p>
          <a:p>
            <a:pPr marL="271145" indent="-271145"/>
            <a:r>
              <a:rPr lang="en-US">
                <a:latin typeface="Arial" panose="020B0604020202020204" pitchFamily="34" charset="0"/>
                <a:ea typeface="+mn-lt"/>
                <a:cs typeface="Arial" panose="020B0604020202020204" pitchFamily="34" charset="0"/>
                <a:hlinkClick r:id="rId13"/>
              </a:rPr>
              <a:t>AP Research</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14"/>
              </a:rPr>
              <a:t>AP Statistics</a:t>
            </a:r>
          </a:p>
          <a:p>
            <a:pPr marL="271145" indent="-271145"/>
            <a:r>
              <a:rPr lang="en-US">
                <a:latin typeface="Arial" panose="020B0604020202020204" pitchFamily="34" charset="0"/>
                <a:ea typeface="+mn-lt"/>
                <a:cs typeface="Arial" panose="020B0604020202020204" pitchFamily="34" charset="0"/>
                <a:hlinkClick r:id="rId15"/>
              </a:rPr>
              <a:t>AP Art History</a:t>
            </a:r>
            <a:r>
              <a:rPr lang="en-US">
                <a:latin typeface="Arial" panose="020B0604020202020204" pitchFamily="34" charset="0"/>
                <a:ea typeface="+mn-lt"/>
                <a:cs typeface="Arial" panose="020B0604020202020204" pitchFamily="34" charset="0"/>
              </a:rPr>
              <a:t> pairs with </a:t>
            </a:r>
            <a:r>
              <a:rPr lang="en-US">
                <a:latin typeface="Arial" panose="020B0604020202020204" pitchFamily="34" charset="0"/>
                <a:ea typeface="+mn-lt"/>
                <a:cs typeface="Arial" panose="020B0604020202020204" pitchFamily="34" charset="0"/>
                <a:hlinkClick r:id="rId16"/>
              </a:rPr>
              <a:t>AP World History: Modern</a:t>
            </a:r>
          </a:p>
          <a:p>
            <a:pPr marL="271145" indent="-271145"/>
            <a:r>
              <a:rPr lang="en-US">
                <a:latin typeface="Arial" panose="020B0604020202020204" pitchFamily="34" charset="0"/>
                <a:ea typeface="+mn-lt"/>
                <a:cs typeface="Arial" panose="020B0604020202020204" pitchFamily="34" charset="0"/>
                <a:hlinkClick r:id="rId17"/>
              </a:rPr>
              <a:t>AP Seminar</a:t>
            </a:r>
            <a:r>
              <a:rPr lang="en-US">
                <a:latin typeface="Arial" panose="020B0604020202020204" pitchFamily="34" charset="0"/>
                <a:ea typeface="+mn-lt"/>
                <a:cs typeface="Arial" panose="020B0604020202020204" pitchFamily="34" charset="0"/>
              </a:rPr>
              <a:t> (grade 10 or 11) pairs with </a:t>
            </a:r>
            <a:r>
              <a:rPr lang="en-US">
                <a:latin typeface="Arial" panose="020B0604020202020204" pitchFamily="34" charset="0"/>
                <a:ea typeface="+mn-lt"/>
                <a:cs typeface="Arial" panose="020B0604020202020204" pitchFamily="34" charset="0"/>
                <a:hlinkClick r:id="rId13"/>
              </a:rPr>
              <a:t>AP Research</a:t>
            </a:r>
            <a:r>
              <a:rPr lang="en-US">
                <a:latin typeface="Arial" panose="020B0604020202020204" pitchFamily="34" charset="0"/>
                <a:ea typeface="+mn-lt"/>
                <a:cs typeface="Arial" panose="020B0604020202020204" pitchFamily="34" charset="0"/>
              </a:rPr>
              <a:t> (grade 11 or 12)</a:t>
            </a:r>
          </a:p>
          <a:p>
            <a:pPr marL="271145" indent="-271145"/>
            <a:r>
              <a:rPr lang="en-US">
                <a:latin typeface="Arial" panose="020B0604020202020204" pitchFamily="34" charset="0"/>
                <a:ea typeface="+mn-lt"/>
                <a:cs typeface="Arial" panose="020B0604020202020204" pitchFamily="34" charset="0"/>
                <a:hlinkClick r:id="rId17"/>
              </a:rPr>
              <a:t>AP Seminar</a:t>
            </a:r>
            <a:r>
              <a:rPr lang="en-US">
                <a:latin typeface="Arial" panose="020B0604020202020204" pitchFamily="34" charset="0"/>
                <a:ea typeface="+mn-lt"/>
                <a:cs typeface="Arial" panose="020B0604020202020204" pitchFamily="34" charset="0"/>
              </a:rPr>
              <a:t> (grade 10) pairs with </a:t>
            </a:r>
            <a:r>
              <a:rPr lang="en-US">
                <a:latin typeface="Arial" panose="020B0604020202020204" pitchFamily="34" charset="0"/>
                <a:ea typeface="+mn-lt"/>
                <a:cs typeface="Arial" panose="020B0604020202020204" pitchFamily="34" charset="0"/>
                <a:hlinkClick r:id="rId5"/>
              </a:rPr>
              <a:t>AP English Language and Composition</a:t>
            </a:r>
            <a:r>
              <a:rPr lang="en-US">
                <a:latin typeface="Arial" panose="020B0604020202020204" pitchFamily="34" charset="0"/>
                <a:ea typeface="+mn-lt"/>
                <a:cs typeface="Arial" panose="020B0604020202020204" pitchFamily="34" charset="0"/>
              </a:rPr>
              <a:t> (grade 11), then </a:t>
            </a:r>
            <a:r>
              <a:rPr lang="en-US">
                <a:latin typeface="Arial" panose="020B0604020202020204" pitchFamily="34" charset="0"/>
                <a:ea typeface="+mn-lt"/>
                <a:cs typeface="Arial" panose="020B0604020202020204" pitchFamily="34" charset="0"/>
                <a:hlinkClick r:id="rId13"/>
              </a:rPr>
              <a:t>AP Research (grade 12)</a:t>
            </a:r>
          </a:p>
          <a:p>
            <a:pPr marL="0" indent="0">
              <a:spcBef>
                <a:spcPts val="1200"/>
              </a:spcBef>
              <a:buNone/>
            </a:pPr>
            <a:r>
              <a:rPr lang="en-US" sz="1200">
                <a:latin typeface="Arial" panose="020B0604020202020204" pitchFamily="34" charset="0"/>
                <a:ea typeface="+mn-lt"/>
                <a:cs typeface="Arial" panose="020B0604020202020204" pitchFamily="34" charset="0"/>
              </a:rPr>
              <a:t>* </a:t>
            </a:r>
            <a:r>
              <a:rPr lang="en-US" sz="1200" i="1">
                <a:latin typeface="Arial" panose="020B0604020202020204" pitchFamily="34" charset="0"/>
                <a:ea typeface="+mn-lt"/>
                <a:cs typeface="Arial" panose="020B0604020202020204" pitchFamily="34" charset="0"/>
              </a:rPr>
              <a:t>Please note that colleges typically will only grant credit for one of the two AP English courses.</a:t>
            </a:r>
            <a:endParaRPr lang="en-US" sz="1200">
              <a:latin typeface="Arial" panose="020B0604020202020204" pitchFamily="34" charset="0"/>
              <a:ea typeface="Roboto"/>
              <a:cs typeface="Arial" panose="020B0604020202020204" pitchFamily="34" charset="0"/>
            </a:endParaRPr>
          </a:p>
        </p:txBody>
      </p:sp>
      <p:sp>
        <p:nvSpPr>
          <p:cNvPr id="4" name="Subtitle 3">
            <a:extLst>
              <a:ext uri="{FF2B5EF4-FFF2-40B4-BE49-F238E27FC236}">
                <a16:creationId xmlns:a16="http://schemas.microsoft.com/office/drawing/2014/main" id="{EB7932E1-CB61-B456-A2AA-5C78F4AD3CDC}"/>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Are you offering the full pair of companion courses?</a:t>
            </a:r>
          </a:p>
        </p:txBody>
      </p:sp>
    </p:spTree>
    <p:extLst>
      <p:ext uri="{BB962C8B-B14F-4D97-AF65-F5344CB8AC3E}">
        <p14:creationId xmlns:p14="http://schemas.microsoft.com/office/powerpoint/2010/main" val="275676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33199-33E1-7B4C-8E13-32C7DCA05655}"/>
              </a:ext>
            </a:extLst>
          </p:cNvPr>
          <p:cNvSpPr/>
          <p:nvPr/>
        </p:nvSpPr>
        <p:spPr>
          <a:xfrm>
            <a:off x="0" y="0"/>
            <a:ext cx="12841288" cy="7223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ext Placeholder 2">
            <a:extLst>
              <a:ext uri="{FF2B5EF4-FFF2-40B4-BE49-F238E27FC236}">
                <a16:creationId xmlns:a16="http://schemas.microsoft.com/office/drawing/2014/main" id="{8A81C1EB-04AE-FF42-B961-21DF1CF7B07F}"/>
              </a:ext>
            </a:extLst>
          </p:cNvPr>
          <p:cNvSpPr txBox="1">
            <a:spLocks/>
          </p:cNvSpPr>
          <p:nvPr/>
        </p:nvSpPr>
        <p:spPr>
          <a:xfrm>
            <a:off x="1485329" y="2633856"/>
            <a:ext cx="5949142" cy="1699603"/>
          </a:xfrm>
          <a:prstGeom prst="rect">
            <a:avLst/>
          </a:prstGeom>
          <a:ln>
            <a:noFill/>
          </a:ln>
        </p:spPr>
        <p:txBody>
          <a:bodyPr numCol="1">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chemeClr val="tx2"/>
                </a:solidFill>
                <a:latin typeface="Arial" panose="020B0604020202020204" pitchFamily="34" charset="0"/>
                <a:cs typeface="Arial" panose="020B0604020202020204" pitchFamily="34" charset="0"/>
              </a:rPr>
              <a:t>Master Scheduling</a:t>
            </a:r>
          </a:p>
        </p:txBody>
      </p:sp>
      <p:cxnSp>
        <p:nvCxnSpPr>
          <p:cNvPr id="4" name="Straight Connector 3">
            <a:extLst>
              <a:ext uri="{FF2B5EF4-FFF2-40B4-BE49-F238E27FC236}">
                <a16:creationId xmlns:a16="http://schemas.microsoft.com/office/drawing/2014/main" id="{5F2CEEC8-E406-4D40-A4A1-2BCB40741B3B}"/>
              </a:ext>
            </a:extLst>
          </p:cNvPr>
          <p:cNvCxnSpPr>
            <a:cxnSpLocks/>
          </p:cNvCxnSpPr>
          <p:nvPr/>
        </p:nvCxnSpPr>
        <p:spPr>
          <a:xfrm>
            <a:off x="1603325" y="2419108"/>
            <a:ext cx="5410933"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EEAD6D-6719-C440-AE08-800563088300}"/>
              </a:ext>
            </a:extLst>
          </p:cNvPr>
          <p:cNvSpPr txBox="1"/>
          <p:nvPr/>
        </p:nvSpPr>
        <p:spPr>
          <a:xfrm>
            <a:off x="1603325" y="1898665"/>
            <a:ext cx="4817319" cy="380480"/>
          </a:xfrm>
          <a:prstGeom prst="rect">
            <a:avLst/>
          </a:prstGeom>
          <a:noFill/>
          <a:ln>
            <a:noFill/>
          </a:ln>
        </p:spPr>
        <p:txBody>
          <a:bodyPr wrap="square" lIns="36000" tIns="36000" rIns="36000" bIns="36000" rtlCol="0">
            <a:spAutoFit/>
          </a:bodyPr>
          <a:lstStyle/>
          <a:p>
            <a:r>
              <a:rPr lang="en-US" sz="2000" b="1">
                <a:solidFill>
                  <a:schemeClr val="tx2"/>
                </a:solidFill>
                <a:latin typeface="Arial" panose="020B0604020202020204" pitchFamily="34" charset="0"/>
                <a:cs typeface="Arial" panose="020B0604020202020204" pitchFamily="34" charset="0"/>
              </a:rPr>
              <a:t>Section 01</a:t>
            </a:r>
          </a:p>
        </p:txBody>
      </p:sp>
    </p:spTree>
    <p:extLst>
      <p:ext uri="{BB962C8B-B14F-4D97-AF65-F5344CB8AC3E}">
        <p14:creationId xmlns:p14="http://schemas.microsoft.com/office/powerpoint/2010/main" val="354965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4EAF1-27B5-70FE-743D-BA0BBC10CA79}"/>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71769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975A-59FF-4097-3AB9-D23A97A0D417}"/>
              </a:ext>
            </a:extLst>
          </p:cNvPr>
          <p:cNvSpPr>
            <a:spLocks noGrp="1"/>
          </p:cNvSpPr>
          <p:nvPr>
            <p:ph type="title"/>
          </p:nvPr>
        </p:nvSpPr>
        <p:spPr/>
        <p:txBody>
          <a:bodyPr/>
          <a:lstStyle/>
          <a:p>
            <a:r>
              <a:rPr lang="en-US"/>
              <a:t>Planning Forward: Effective Master Scheduling</a:t>
            </a:r>
          </a:p>
        </p:txBody>
      </p:sp>
      <p:sp>
        <p:nvSpPr>
          <p:cNvPr id="3" name="Text Placeholder 2">
            <a:extLst>
              <a:ext uri="{FF2B5EF4-FFF2-40B4-BE49-F238E27FC236}">
                <a16:creationId xmlns:a16="http://schemas.microsoft.com/office/drawing/2014/main" id="{9BFB2E70-C686-39F6-DD3E-015CED8D235E}"/>
              </a:ext>
            </a:extLst>
          </p:cNvPr>
          <p:cNvSpPr>
            <a:spLocks noGrp="1"/>
          </p:cNvSpPr>
          <p:nvPr>
            <p:ph type="body" sz="quarter" idx="10"/>
          </p:nvPr>
        </p:nvSpPr>
        <p:spPr>
          <a:xfrm>
            <a:off x="376238" y="1833213"/>
            <a:ext cx="12070080" cy="4346869"/>
          </a:xfrm>
        </p:spPr>
        <p:txBody>
          <a:bodyPr numCol="2" spcCol="457200">
            <a:noAutofit/>
          </a:bodyPr>
          <a:lstStyle/>
          <a:p>
            <a:r>
              <a:rPr lang="en-US" b="1">
                <a:latin typeface="Arial" panose="020B0604020202020204" pitchFamily="34" charset="0"/>
                <a:cs typeface="Arial" panose="020B0604020202020204" pitchFamily="34" charset="0"/>
              </a:rPr>
              <a:t>Take advantage of AP Potential</a:t>
            </a:r>
          </a:p>
          <a:p>
            <a:pPr lvl="1"/>
            <a:r>
              <a:rPr lang="en-US">
                <a:latin typeface="Arial" panose="020B0604020202020204" pitchFamily="34" charset="0"/>
                <a:cs typeface="Arial" panose="020B0604020202020204" pitchFamily="34" charset="0"/>
              </a:rPr>
              <a:t>Identify courses that align with student’s strengths</a:t>
            </a:r>
          </a:p>
          <a:p>
            <a:pPr lvl="1"/>
            <a:r>
              <a:rPr lang="en-US">
                <a:latin typeface="Arial" panose="020B0604020202020204" pitchFamily="34" charset="0"/>
                <a:cs typeface="Arial" panose="020B0604020202020204" pitchFamily="34" charset="0"/>
              </a:rPr>
              <a:t>Evaluate course catalog: Do you offer courses that align with students’ strengths and interests?</a:t>
            </a:r>
          </a:p>
          <a:p>
            <a:pPr lvl="1"/>
            <a:r>
              <a:rPr lang="en-US">
                <a:latin typeface="Arial" panose="020B0604020202020204" pitchFamily="34" charset="0"/>
                <a:cs typeface="Arial" panose="020B0604020202020204" pitchFamily="34" charset="0"/>
              </a:rPr>
              <a:t>What areas of potential growth does the data show? </a:t>
            </a:r>
          </a:p>
          <a:p>
            <a:pPr lvl="2"/>
            <a:r>
              <a:rPr lang="en-US">
                <a:latin typeface="Arial" panose="020B0604020202020204" pitchFamily="34" charset="0"/>
                <a:cs typeface="Arial" panose="020B0604020202020204" pitchFamily="34" charset="0"/>
              </a:rPr>
              <a:t>How can you challenge and grow your students?</a:t>
            </a:r>
          </a:p>
          <a:p>
            <a:r>
              <a:rPr lang="en-US" b="1">
                <a:latin typeface="Arial" panose="020B0604020202020204" pitchFamily="34" charset="0"/>
                <a:cs typeface="Arial" panose="020B0604020202020204" pitchFamily="34" charset="0"/>
              </a:rPr>
              <a:t>Survey Students</a:t>
            </a:r>
          </a:p>
          <a:p>
            <a:pPr lvl="1"/>
            <a:r>
              <a:rPr lang="en-US">
                <a:latin typeface="Arial" panose="020B0604020202020204" pitchFamily="34" charset="0"/>
                <a:cs typeface="Arial" panose="020B0604020202020204" pitchFamily="34" charset="0"/>
              </a:rPr>
              <a:t>What do students say they’re interested in?</a:t>
            </a:r>
          </a:p>
          <a:p>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Survey Teachers</a:t>
            </a:r>
          </a:p>
          <a:p>
            <a:pPr lvl="1"/>
            <a:r>
              <a:rPr lang="en-US">
                <a:latin typeface="Arial" panose="020B0604020202020204" pitchFamily="34" charset="0"/>
                <a:cs typeface="Arial" panose="020B0604020202020204" pitchFamily="34" charset="0"/>
              </a:rPr>
              <a:t>What do your teachers want to teach?</a:t>
            </a:r>
          </a:p>
          <a:p>
            <a:pPr lvl="2"/>
            <a:r>
              <a:rPr lang="en-US">
                <a:latin typeface="Arial" panose="020B0604020202020204" pitchFamily="34" charset="0"/>
                <a:cs typeface="Arial" panose="020B0604020202020204" pitchFamily="34" charset="0"/>
              </a:rPr>
              <a:t>What barriers do they identify?</a:t>
            </a:r>
          </a:p>
          <a:p>
            <a:pPr lvl="2"/>
            <a:r>
              <a:rPr lang="en-US">
                <a:latin typeface="Arial" panose="020B0604020202020204" pitchFamily="34" charset="0"/>
                <a:cs typeface="Arial" panose="020B0604020202020204" pitchFamily="34" charset="0"/>
              </a:rPr>
              <a:t>What possible holes in course offerings have they identified?</a:t>
            </a:r>
          </a:p>
          <a:p>
            <a:r>
              <a:rPr lang="en-US" b="1">
                <a:latin typeface="Arial" panose="020B0604020202020204" pitchFamily="34" charset="0"/>
                <a:cs typeface="Arial" panose="020B0604020202020204" pitchFamily="34" charset="0"/>
              </a:rPr>
              <a:t>Evaluate historical section offerings:</a:t>
            </a:r>
          </a:p>
          <a:p>
            <a:pPr lvl="2"/>
            <a:r>
              <a:rPr lang="en-US">
                <a:latin typeface="Arial" panose="020B0604020202020204" pitchFamily="34" charset="0"/>
                <a:cs typeface="Arial" panose="020B0604020202020204" pitchFamily="34" charset="0"/>
              </a:rPr>
              <a:t>Are enough sections offered?</a:t>
            </a:r>
          </a:p>
          <a:p>
            <a:pPr lvl="2"/>
            <a:r>
              <a:rPr lang="en-US">
                <a:latin typeface="Arial" panose="020B0604020202020204" pitchFamily="34" charset="0"/>
                <a:cs typeface="Arial" panose="020B0604020202020204" pitchFamily="34" charset="0"/>
              </a:rPr>
              <a:t>Where are sections placed in the schedule? Do they conflict with frequently competing courses?</a:t>
            </a:r>
          </a:p>
          <a:p>
            <a:pPr marL="0" indent="0">
              <a:buNone/>
            </a:pPr>
            <a:endParaRPr lang="en-US">
              <a:latin typeface="Arial" panose="020B0604020202020204" pitchFamily="34" charset="0"/>
              <a:cs typeface="Arial" panose="020B0604020202020204" pitchFamily="34" charset="0"/>
            </a:endParaRPr>
          </a:p>
          <a:p>
            <a:pPr lvl="1"/>
            <a:endParaRPr lang="en-US">
              <a:latin typeface="Arial" panose="020B0604020202020204" pitchFamily="34" charset="0"/>
              <a:cs typeface="Arial" panose="020B0604020202020204" pitchFamily="34" charset="0"/>
            </a:endParaRPr>
          </a:p>
          <a:p>
            <a:pPr marL="455612" lvl="1" indent="0">
              <a:buNone/>
            </a:pPr>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38CEF5CD-69F1-B9B0-28FF-E8F5A4055B9E}"/>
              </a:ext>
            </a:extLst>
          </p:cNvPr>
          <p:cNvSpPr>
            <a:spLocks noGrp="1"/>
          </p:cNvSpPr>
          <p:nvPr>
            <p:ph type="subTitle" idx="1"/>
          </p:nvPr>
        </p:nvSpPr>
        <p:spPr/>
        <p:txBody>
          <a:bodyPr/>
          <a:lstStyle/>
          <a:p>
            <a:r>
              <a:rPr lang="en-US"/>
              <a:t>Supporting your schools with data-driven decisions</a:t>
            </a:r>
          </a:p>
        </p:txBody>
      </p:sp>
    </p:spTree>
    <p:extLst>
      <p:ext uri="{BB962C8B-B14F-4D97-AF65-F5344CB8AC3E}">
        <p14:creationId xmlns:p14="http://schemas.microsoft.com/office/powerpoint/2010/main" val="41712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8C96-ECBB-7207-6446-B55E8F3E7BEE}"/>
              </a:ext>
            </a:extLst>
          </p:cNvPr>
          <p:cNvSpPr>
            <a:spLocks noGrp="1"/>
          </p:cNvSpPr>
          <p:nvPr>
            <p:ph type="title"/>
          </p:nvPr>
        </p:nvSpPr>
        <p:spPr/>
        <p:txBody>
          <a:bodyPr/>
          <a:lstStyle/>
          <a:p>
            <a:r>
              <a:rPr lang="en-US"/>
              <a:t>Planning Forward: Effective Master Scheduling</a:t>
            </a:r>
          </a:p>
        </p:txBody>
      </p:sp>
      <p:sp>
        <p:nvSpPr>
          <p:cNvPr id="3" name="Text Placeholder 2">
            <a:extLst>
              <a:ext uri="{FF2B5EF4-FFF2-40B4-BE49-F238E27FC236}">
                <a16:creationId xmlns:a16="http://schemas.microsoft.com/office/drawing/2014/main" id="{A706A1EB-2AF5-2243-29E5-F117B1C6DBD7}"/>
              </a:ext>
            </a:extLst>
          </p:cNvPr>
          <p:cNvSpPr>
            <a:spLocks noGrp="1"/>
          </p:cNvSpPr>
          <p:nvPr>
            <p:ph type="body" sz="quarter" idx="10"/>
          </p:nvPr>
        </p:nvSpPr>
        <p:spPr>
          <a:xfrm>
            <a:off x="376238" y="1833214"/>
            <a:ext cx="12070080" cy="4253753"/>
          </a:xfrm>
        </p:spPr>
        <p:txBody>
          <a:bodyPr numCol="2" spcCol="457200"/>
          <a:lstStyle/>
          <a:p>
            <a:r>
              <a:rPr lang="en-US" b="1">
                <a:latin typeface="Arial" panose="020B0604020202020204" pitchFamily="34" charset="0"/>
                <a:cs typeface="Arial" panose="020B0604020202020204" pitchFamily="34" charset="0"/>
              </a:rPr>
              <a:t>Engaging students earlier in their high school careers with AP leads to better outcomes for all students.</a:t>
            </a:r>
          </a:p>
          <a:p>
            <a:r>
              <a:rPr lang="en-US" b="1">
                <a:latin typeface="Arial" panose="020B0604020202020204" pitchFamily="34" charset="0"/>
                <a:cs typeface="Arial" panose="020B0604020202020204" pitchFamily="34" charset="0"/>
              </a:rPr>
              <a:t>Simply taking an AP course and its related exams set students up for greater success in additional AP courses as well as college:</a:t>
            </a:r>
          </a:p>
          <a:p>
            <a:pPr lvl="1"/>
            <a:r>
              <a:rPr lang="en-US">
                <a:latin typeface="Arial" panose="020B0604020202020204" pitchFamily="34" charset="0"/>
                <a:cs typeface="Arial" panose="020B0604020202020204" pitchFamily="34" charset="0"/>
              </a:rPr>
              <a:t>AP students, including those with average scores of 1 or 2, are more likely to enroll in a four-year college compared to academically similar students who did not take AP in high school. </a:t>
            </a:r>
          </a:p>
          <a:p>
            <a:pPr lvl="1"/>
            <a:r>
              <a:rPr lang="en-US">
                <a:latin typeface="Arial" panose="020B0604020202020204" pitchFamily="34" charset="0"/>
                <a:cs typeface="Arial" panose="020B0604020202020204" pitchFamily="34" charset="0"/>
              </a:rPr>
              <a:t>Students who earn AP scores of 2 are well prepared to succeed in introductory college coursework</a:t>
            </a:r>
          </a:p>
          <a:p>
            <a:pPr lvl="1"/>
            <a:r>
              <a:rPr lang="en-US">
                <a:latin typeface="Arial" panose="020B0604020202020204" pitchFamily="34" charset="0"/>
                <a:cs typeface="Arial" panose="020B0604020202020204" pitchFamily="34" charset="0"/>
              </a:rPr>
              <a:t>Many students who first score a 1 or 2 on an AP Exam will take further AP courses and score higher. </a:t>
            </a:r>
          </a:p>
          <a:p>
            <a:pPr lvl="1"/>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So where do start to have the greatest impact?</a:t>
            </a:r>
          </a:p>
          <a:p>
            <a:pPr lvl="1"/>
            <a:r>
              <a:rPr lang="en-US">
                <a:latin typeface="Arial" panose="020B0604020202020204" pitchFamily="34" charset="0"/>
                <a:cs typeface="Arial" panose="020B0604020202020204" pitchFamily="34" charset="0"/>
              </a:rPr>
              <a:t>Research suggests offering AP Human Geography in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9</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grade</a:t>
            </a:r>
          </a:p>
          <a:p>
            <a:pPr lvl="1"/>
            <a:r>
              <a:rPr lang="en-US">
                <a:latin typeface="Arial" panose="020B0604020202020204" pitchFamily="34" charset="0"/>
                <a:cs typeface="Arial" panose="020B0604020202020204" pitchFamily="34" charset="0"/>
              </a:rPr>
              <a:t>Then offer AP World History Modern, AP European History, AP Seminar, AP Computer Science Principles and AP World Languages and culture courses in 10</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grade.</a:t>
            </a:r>
          </a:p>
        </p:txBody>
      </p:sp>
      <p:sp>
        <p:nvSpPr>
          <p:cNvPr id="4" name="Subtitle 3">
            <a:extLst>
              <a:ext uri="{FF2B5EF4-FFF2-40B4-BE49-F238E27FC236}">
                <a16:creationId xmlns:a16="http://schemas.microsoft.com/office/drawing/2014/main" id="{E05F2452-3F12-2CE8-4566-8372CAC1D068}"/>
              </a:ext>
            </a:extLst>
          </p:cNvPr>
          <p:cNvSpPr>
            <a:spLocks noGrp="1"/>
          </p:cNvSpPr>
          <p:nvPr>
            <p:ph type="subTitle" idx="1"/>
          </p:nvPr>
        </p:nvSpPr>
        <p:spPr/>
        <p:txBody>
          <a:bodyPr/>
          <a:lstStyle/>
          <a:p>
            <a:r>
              <a:rPr lang="en-US"/>
              <a:t>Where do we start and with what course?</a:t>
            </a:r>
          </a:p>
        </p:txBody>
      </p:sp>
    </p:spTree>
    <p:extLst>
      <p:ext uri="{BB962C8B-B14F-4D97-AF65-F5344CB8AC3E}">
        <p14:creationId xmlns:p14="http://schemas.microsoft.com/office/powerpoint/2010/main" val="306976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33199-33E1-7B4C-8E13-32C7DCA05655}"/>
              </a:ext>
            </a:extLst>
          </p:cNvPr>
          <p:cNvSpPr/>
          <p:nvPr/>
        </p:nvSpPr>
        <p:spPr>
          <a:xfrm>
            <a:off x="0" y="0"/>
            <a:ext cx="12841288" cy="7223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ext Placeholder 2">
            <a:extLst>
              <a:ext uri="{FF2B5EF4-FFF2-40B4-BE49-F238E27FC236}">
                <a16:creationId xmlns:a16="http://schemas.microsoft.com/office/drawing/2014/main" id="{8A81C1EB-04AE-FF42-B961-21DF1CF7B07F}"/>
              </a:ext>
            </a:extLst>
          </p:cNvPr>
          <p:cNvSpPr txBox="1">
            <a:spLocks/>
          </p:cNvSpPr>
          <p:nvPr/>
        </p:nvSpPr>
        <p:spPr>
          <a:xfrm>
            <a:off x="1485328" y="2633856"/>
            <a:ext cx="7923848" cy="1699603"/>
          </a:xfrm>
          <a:prstGeom prst="rect">
            <a:avLst/>
          </a:prstGeom>
          <a:ln>
            <a:noFill/>
          </a:ln>
        </p:spPr>
        <p:txBody>
          <a:bodyPr numCol="1">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chemeClr val="tx2"/>
                </a:solidFill>
                <a:latin typeface="Arial" panose="020B0604020202020204" pitchFamily="34" charset="0"/>
                <a:cs typeface="Arial" panose="020B0604020202020204" pitchFamily="34" charset="0"/>
              </a:rPr>
              <a:t>Growing and Sustaining Your AP Program</a:t>
            </a:r>
          </a:p>
        </p:txBody>
      </p:sp>
      <p:cxnSp>
        <p:nvCxnSpPr>
          <p:cNvPr id="4" name="Straight Connector 3">
            <a:extLst>
              <a:ext uri="{FF2B5EF4-FFF2-40B4-BE49-F238E27FC236}">
                <a16:creationId xmlns:a16="http://schemas.microsoft.com/office/drawing/2014/main" id="{5F2CEEC8-E406-4D40-A4A1-2BCB40741B3B}"/>
              </a:ext>
            </a:extLst>
          </p:cNvPr>
          <p:cNvCxnSpPr>
            <a:cxnSpLocks/>
          </p:cNvCxnSpPr>
          <p:nvPr/>
        </p:nvCxnSpPr>
        <p:spPr>
          <a:xfrm>
            <a:off x="1603325" y="2419108"/>
            <a:ext cx="7010323"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EEAD6D-6719-C440-AE08-800563088300}"/>
              </a:ext>
            </a:extLst>
          </p:cNvPr>
          <p:cNvSpPr txBox="1"/>
          <p:nvPr/>
        </p:nvSpPr>
        <p:spPr>
          <a:xfrm>
            <a:off x="1603325" y="1878175"/>
            <a:ext cx="4817319" cy="380480"/>
          </a:xfrm>
          <a:prstGeom prst="rect">
            <a:avLst/>
          </a:prstGeom>
          <a:noFill/>
          <a:ln>
            <a:noFill/>
          </a:ln>
        </p:spPr>
        <p:txBody>
          <a:bodyPr wrap="square" lIns="36000" tIns="36000" rIns="36000" bIns="36000" rtlCol="0">
            <a:spAutoFit/>
          </a:bodyPr>
          <a:lstStyle/>
          <a:p>
            <a:r>
              <a:rPr lang="en-US" sz="2000" b="1">
                <a:solidFill>
                  <a:schemeClr val="tx2"/>
                </a:solidFill>
                <a:latin typeface="Arial" panose="020B0604020202020204" pitchFamily="34" charset="0"/>
                <a:cs typeface="Arial" panose="020B0604020202020204" pitchFamily="34" charset="0"/>
              </a:rPr>
              <a:t>Section 02</a:t>
            </a:r>
          </a:p>
        </p:txBody>
      </p:sp>
    </p:spTree>
    <p:extLst>
      <p:ext uri="{BB962C8B-B14F-4D97-AF65-F5344CB8AC3E}">
        <p14:creationId xmlns:p14="http://schemas.microsoft.com/office/powerpoint/2010/main" val="320430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ACC5-C5D1-B619-F1B2-D55FF070EF4B}"/>
              </a:ext>
            </a:extLst>
          </p:cNvPr>
          <p:cNvSpPr>
            <a:spLocks noGrp="1"/>
          </p:cNvSpPr>
          <p:nvPr>
            <p:ph type="title"/>
          </p:nvPr>
        </p:nvSpPr>
        <p:spPr/>
        <p:txBody>
          <a:bodyPr/>
          <a:lstStyle/>
          <a:p>
            <a:r>
              <a:rPr lang="en-US"/>
              <a:t>Growing and Sustaining Your AP Program</a:t>
            </a:r>
          </a:p>
        </p:txBody>
      </p:sp>
      <p:sp>
        <p:nvSpPr>
          <p:cNvPr id="3" name="Text Placeholder 2">
            <a:extLst>
              <a:ext uri="{FF2B5EF4-FFF2-40B4-BE49-F238E27FC236}">
                <a16:creationId xmlns:a16="http://schemas.microsoft.com/office/drawing/2014/main" id="{A921E9D3-AAA7-D63C-591A-7D971E980603}"/>
              </a:ext>
            </a:extLst>
          </p:cNvPr>
          <p:cNvSpPr>
            <a:spLocks noGrp="1"/>
          </p:cNvSpPr>
          <p:nvPr>
            <p:ph type="body" sz="quarter" idx="10"/>
          </p:nvPr>
        </p:nvSpPr>
        <p:spPr>
          <a:xfrm>
            <a:off x="376238" y="1833214"/>
            <a:ext cx="12070080" cy="2770317"/>
          </a:xfrm>
        </p:spPr>
        <p:txBody>
          <a:bodyPr numCol="2" spcCol="457200"/>
          <a:lstStyle/>
          <a:p>
            <a:r>
              <a:rPr lang="en-US" b="1">
                <a:latin typeface="Arial" panose="020B0604020202020204" pitchFamily="34" charset="0"/>
                <a:cs typeface="Arial" panose="020B0604020202020204" pitchFamily="34" charset="0"/>
              </a:rPr>
              <a:t>Consider double blocking courses for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co-teaching opportunities</a:t>
            </a:r>
          </a:p>
          <a:p>
            <a:pPr lvl="1"/>
            <a:r>
              <a:rPr lang="en-US">
                <a:latin typeface="Arial" panose="020B0604020202020204" pitchFamily="34" charset="0"/>
                <a:cs typeface="Arial" panose="020B0604020202020204" pitchFamily="34" charset="0"/>
              </a:rPr>
              <a:t>i.e. AP History and English</a:t>
            </a:r>
          </a:p>
          <a:p>
            <a:r>
              <a:rPr lang="en-US" b="1">
                <a:latin typeface="Arial" panose="020B0604020202020204" pitchFamily="34" charset="0"/>
                <a:cs typeface="Arial" panose="020B0604020202020204" pitchFamily="34" charset="0"/>
              </a:rPr>
              <a:t>Establish Personal Progress Checks</a:t>
            </a:r>
          </a:p>
          <a:p>
            <a:pPr lvl="1"/>
            <a:r>
              <a:rPr lang="en-US">
                <a:latin typeface="Arial" panose="020B0604020202020204" pitchFamily="34" charset="0"/>
                <a:cs typeface="Arial" panose="020B0604020202020204" pitchFamily="34" charset="0"/>
              </a:rPr>
              <a:t>Principals</a:t>
            </a:r>
          </a:p>
          <a:p>
            <a:pPr lvl="1"/>
            <a:r>
              <a:rPr lang="en-US">
                <a:latin typeface="Arial" panose="020B0604020202020204" pitchFamily="34" charset="0"/>
                <a:cs typeface="Arial" panose="020B0604020202020204" pitchFamily="34" charset="0"/>
              </a:rPr>
              <a:t>Teachers</a:t>
            </a:r>
          </a:p>
          <a:p>
            <a:pPr lvl="1"/>
            <a:r>
              <a:rPr lang="en-US">
                <a:latin typeface="Arial" panose="020B0604020202020204" pitchFamily="34" charset="0"/>
                <a:cs typeface="Arial" panose="020B0604020202020204" pitchFamily="34" charset="0"/>
              </a:rPr>
              <a:t>Students</a:t>
            </a:r>
          </a:p>
          <a:p>
            <a:pPr lvl="1"/>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Evaluate district scope and sequence for alignment with AP CEDs</a:t>
            </a:r>
          </a:p>
          <a:p>
            <a:pPr lvl="1"/>
            <a:r>
              <a:rPr lang="en-US">
                <a:latin typeface="Arial" panose="020B0604020202020204" pitchFamily="34" charset="0"/>
                <a:cs typeface="Arial" panose="020B0604020202020204" pitchFamily="34" charset="0"/>
              </a:rPr>
              <a:t>Supplement as needed</a:t>
            </a:r>
          </a:p>
          <a:p>
            <a:r>
              <a:rPr lang="en-US" b="1">
                <a:latin typeface="Arial" panose="020B0604020202020204" pitchFamily="34" charset="0"/>
                <a:cs typeface="Arial" panose="020B0604020202020204" pitchFamily="34" charset="0"/>
              </a:rPr>
              <a:t>Set expectations for the use of AP Classroom</a:t>
            </a:r>
          </a:p>
          <a:p>
            <a:pPr lvl="1"/>
            <a:r>
              <a:rPr lang="en-US">
                <a:latin typeface="Arial" panose="020B0604020202020204" pitchFamily="34" charset="0"/>
                <a:cs typeface="Arial" panose="020B0604020202020204" pitchFamily="34" charset="0"/>
              </a:rPr>
              <a:t>AP Daily Videos</a:t>
            </a:r>
          </a:p>
          <a:p>
            <a:pPr lvl="1"/>
            <a:r>
              <a:rPr lang="en-US">
                <a:latin typeface="Arial" panose="020B0604020202020204" pitchFamily="34" charset="0"/>
                <a:cs typeface="Arial" panose="020B0604020202020204" pitchFamily="34" charset="0"/>
              </a:rPr>
              <a:t>Question Banks</a:t>
            </a:r>
          </a:p>
          <a:p>
            <a:pPr lvl="1"/>
            <a:r>
              <a:rPr lang="en-US">
                <a:latin typeface="Arial" panose="020B0604020202020204" pitchFamily="34" charset="0"/>
                <a:cs typeface="Arial" panose="020B0604020202020204" pitchFamily="34" charset="0"/>
              </a:rPr>
              <a:t>Formative Assessments</a:t>
            </a:r>
          </a:p>
        </p:txBody>
      </p:sp>
      <p:sp>
        <p:nvSpPr>
          <p:cNvPr id="4" name="Subtitle 3">
            <a:extLst>
              <a:ext uri="{FF2B5EF4-FFF2-40B4-BE49-F238E27FC236}">
                <a16:creationId xmlns:a16="http://schemas.microsoft.com/office/drawing/2014/main" id="{517D26AE-D186-693B-52FE-08219BADF1D7}"/>
              </a:ext>
            </a:extLst>
          </p:cNvPr>
          <p:cNvSpPr>
            <a:spLocks noGrp="1"/>
          </p:cNvSpPr>
          <p:nvPr>
            <p:ph type="subTitle" idx="1"/>
          </p:nvPr>
        </p:nvSpPr>
        <p:spPr/>
        <p:txBody>
          <a:bodyPr/>
          <a:lstStyle/>
          <a:p>
            <a:r>
              <a:rPr lang="en-US"/>
              <a:t>Supporting your schools: District Led Strategies</a:t>
            </a:r>
          </a:p>
        </p:txBody>
      </p:sp>
    </p:spTree>
    <p:extLst>
      <p:ext uri="{BB962C8B-B14F-4D97-AF65-F5344CB8AC3E}">
        <p14:creationId xmlns:p14="http://schemas.microsoft.com/office/powerpoint/2010/main" val="18722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2AC97A-891E-1B26-5332-1EEE90E489CE}"/>
              </a:ext>
            </a:extLst>
          </p:cNvPr>
          <p:cNvSpPr/>
          <p:nvPr/>
        </p:nvSpPr>
        <p:spPr>
          <a:xfrm>
            <a:off x="375443" y="1912106"/>
            <a:ext cx="2743200" cy="4282041"/>
          </a:xfrm>
          <a:prstGeom prst="rect">
            <a:avLst/>
          </a:prstGeom>
          <a:solidFill>
            <a:schemeClr val="tx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5D02F6C-03D0-84F8-9E1A-1694D7400C8E}"/>
              </a:ext>
            </a:extLst>
          </p:cNvPr>
          <p:cNvSpPr/>
          <p:nvPr/>
        </p:nvSpPr>
        <p:spPr>
          <a:xfrm>
            <a:off x="3477629" y="1912106"/>
            <a:ext cx="2743200" cy="4282041"/>
          </a:xfrm>
          <a:prstGeom prst="rect">
            <a:avLst/>
          </a:prstGeom>
          <a:solidFill>
            <a:schemeClr val="tx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7038AA9-2CA7-3538-5D88-B5C1DE6BA73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Set Up Students for Success</a:t>
            </a:r>
          </a:p>
        </p:txBody>
      </p:sp>
      <p:sp>
        <p:nvSpPr>
          <p:cNvPr id="4" name="Subtitle 3">
            <a:extLst>
              <a:ext uri="{FF2B5EF4-FFF2-40B4-BE49-F238E27FC236}">
                <a16:creationId xmlns:a16="http://schemas.microsoft.com/office/drawing/2014/main" id="{DF043353-6784-A84C-E81C-88C54EC7FFC9}"/>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Recommendations for Course Placement</a:t>
            </a:r>
          </a:p>
        </p:txBody>
      </p:sp>
      <p:sp>
        <p:nvSpPr>
          <p:cNvPr id="16" name="Rectangle 15">
            <a:extLst>
              <a:ext uri="{FF2B5EF4-FFF2-40B4-BE49-F238E27FC236}">
                <a16:creationId xmlns:a16="http://schemas.microsoft.com/office/drawing/2014/main" id="{F1DAB2DC-0F70-8637-CCA6-1D5038C6B72B}"/>
              </a:ext>
            </a:extLst>
          </p:cNvPr>
          <p:cNvSpPr/>
          <p:nvPr/>
        </p:nvSpPr>
        <p:spPr>
          <a:xfrm>
            <a:off x="6579815" y="1912106"/>
            <a:ext cx="2743200" cy="4282041"/>
          </a:xfrm>
          <a:prstGeom prst="rect">
            <a:avLst/>
          </a:prstGeom>
          <a:solidFill>
            <a:schemeClr val="tx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900C2FC-1CB7-3D33-B924-8A8309066CBA}"/>
              </a:ext>
            </a:extLst>
          </p:cNvPr>
          <p:cNvSpPr/>
          <p:nvPr/>
        </p:nvSpPr>
        <p:spPr>
          <a:xfrm>
            <a:off x="9682001" y="1912106"/>
            <a:ext cx="2743200" cy="4282041"/>
          </a:xfrm>
          <a:prstGeom prst="rect">
            <a:avLst/>
          </a:prstGeom>
          <a:solidFill>
            <a:schemeClr val="tx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92B35AB-E0E8-399E-E7B1-3F230AB35B9E}"/>
              </a:ext>
            </a:extLst>
          </p:cNvPr>
          <p:cNvSpPr txBox="1"/>
          <p:nvPr/>
        </p:nvSpPr>
        <p:spPr>
          <a:xfrm>
            <a:off x="375443" y="2002768"/>
            <a:ext cx="2743200" cy="442035"/>
          </a:xfrm>
          <a:prstGeom prst="rect">
            <a:avLst/>
          </a:prstGeom>
          <a:noFill/>
        </p:spPr>
        <p:txBody>
          <a:bodyPr wrap="square" lIns="36000" tIns="36000" rIns="36000" bIns="36000" rtlCol="0">
            <a:spAutoFit/>
          </a:bodyPr>
          <a:lstStyle/>
          <a:p>
            <a:pPr algn="ctr"/>
            <a:r>
              <a:rPr lang="en-US" sz="2400" b="1">
                <a:latin typeface="Arial" panose="020B0604020202020204" pitchFamily="34" charset="0"/>
                <a:cs typeface="Arial" panose="020B0604020202020204" pitchFamily="34" charset="0"/>
              </a:rPr>
              <a:t>Grade 9</a:t>
            </a:r>
          </a:p>
        </p:txBody>
      </p:sp>
      <p:sp>
        <p:nvSpPr>
          <p:cNvPr id="18" name="TextBox 17">
            <a:extLst>
              <a:ext uri="{FF2B5EF4-FFF2-40B4-BE49-F238E27FC236}">
                <a16:creationId xmlns:a16="http://schemas.microsoft.com/office/drawing/2014/main" id="{FEBC9824-63D5-5E02-5F27-8391C89A91A4}"/>
              </a:ext>
            </a:extLst>
          </p:cNvPr>
          <p:cNvSpPr txBox="1"/>
          <p:nvPr/>
        </p:nvSpPr>
        <p:spPr>
          <a:xfrm>
            <a:off x="3477629" y="2002768"/>
            <a:ext cx="2743200" cy="442035"/>
          </a:xfrm>
          <a:prstGeom prst="rect">
            <a:avLst/>
          </a:prstGeom>
          <a:noFill/>
        </p:spPr>
        <p:txBody>
          <a:bodyPr wrap="square" lIns="36000" tIns="36000" rIns="36000" bIns="36000" rtlCol="0">
            <a:spAutoFit/>
          </a:bodyPr>
          <a:lstStyle/>
          <a:p>
            <a:pPr algn="ctr"/>
            <a:r>
              <a:rPr lang="en-US" sz="2400" b="1">
                <a:latin typeface="Arial" panose="020B0604020202020204" pitchFamily="34" charset="0"/>
                <a:cs typeface="Arial" panose="020B0604020202020204" pitchFamily="34" charset="0"/>
              </a:rPr>
              <a:t>Grade 10</a:t>
            </a:r>
          </a:p>
        </p:txBody>
      </p:sp>
      <p:sp>
        <p:nvSpPr>
          <p:cNvPr id="19" name="TextBox 18">
            <a:extLst>
              <a:ext uri="{FF2B5EF4-FFF2-40B4-BE49-F238E27FC236}">
                <a16:creationId xmlns:a16="http://schemas.microsoft.com/office/drawing/2014/main" id="{3036DD04-9A25-CF55-6D92-93BC70619258}"/>
              </a:ext>
            </a:extLst>
          </p:cNvPr>
          <p:cNvSpPr txBox="1"/>
          <p:nvPr/>
        </p:nvSpPr>
        <p:spPr>
          <a:xfrm>
            <a:off x="6579815" y="2002768"/>
            <a:ext cx="2743200" cy="442035"/>
          </a:xfrm>
          <a:prstGeom prst="rect">
            <a:avLst/>
          </a:prstGeom>
          <a:noFill/>
        </p:spPr>
        <p:txBody>
          <a:bodyPr wrap="square" lIns="36000" tIns="36000" rIns="36000" bIns="36000" rtlCol="0">
            <a:spAutoFit/>
          </a:bodyPr>
          <a:lstStyle/>
          <a:p>
            <a:pPr algn="ctr"/>
            <a:r>
              <a:rPr lang="en-US" sz="2400" b="1">
                <a:latin typeface="Arial" panose="020B0604020202020204" pitchFamily="34" charset="0"/>
                <a:cs typeface="Arial" panose="020B0604020202020204" pitchFamily="34" charset="0"/>
              </a:rPr>
              <a:t>Grade 11</a:t>
            </a:r>
          </a:p>
        </p:txBody>
      </p:sp>
      <p:sp>
        <p:nvSpPr>
          <p:cNvPr id="20" name="TextBox 19">
            <a:extLst>
              <a:ext uri="{FF2B5EF4-FFF2-40B4-BE49-F238E27FC236}">
                <a16:creationId xmlns:a16="http://schemas.microsoft.com/office/drawing/2014/main" id="{7A6167CB-6AEA-2F67-D453-095696B554D8}"/>
              </a:ext>
            </a:extLst>
          </p:cNvPr>
          <p:cNvSpPr txBox="1"/>
          <p:nvPr/>
        </p:nvSpPr>
        <p:spPr>
          <a:xfrm>
            <a:off x="9682001" y="2008551"/>
            <a:ext cx="2743200" cy="442035"/>
          </a:xfrm>
          <a:prstGeom prst="rect">
            <a:avLst/>
          </a:prstGeom>
          <a:noFill/>
        </p:spPr>
        <p:txBody>
          <a:bodyPr wrap="square" lIns="36000" tIns="36000" rIns="36000" bIns="36000" rtlCol="0">
            <a:spAutoFit/>
          </a:bodyPr>
          <a:lstStyle/>
          <a:p>
            <a:pPr algn="ctr"/>
            <a:r>
              <a:rPr lang="en-US" sz="2400" b="1">
                <a:latin typeface="Arial" panose="020B0604020202020204" pitchFamily="34" charset="0"/>
                <a:cs typeface="Arial" panose="020B0604020202020204" pitchFamily="34" charset="0"/>
              </a:rPr>
              <a:t>Grade 12</a:t>
            </a:r>
          </a:p>
        </p:txBody>
      </p:sp>
      <p:sp>
        <p:nvSpPr>
          <p:cNvPr id="21" name="TextBox 20">
            <a:extLst>
              <a:ext uri="{FF2B5EF4-FFF2-40B4-BE49-F238E27FC236}">
                <a16:creationId xmlns:a16="http://schemas.microsoft.com/office/drawing/2014/main" id="{A84E51D5-B23D-0EC2-7981-4E201E9DA779}"/>
              </a:ext>
            </a:extLst>
          </p:cNvPr>
          <p:cNvSpPr txBox="1"/>
          <p:nvPr/>
        </p:nvSpPr>
        <p:spPr>
          <a:xfrm>
            <a:off x="7891565" y="3043235"/>
            <a:ext cx="2743200" cy="288147"/>
          </a:xfrm>
          <a:prstGeom prst="rect">
            <a:avLst/>
          </a:prstGeom>
          <a:noFill/>
        </p:spPr>
        <p:txBody>
          <a:bodyPr wrap="square" lIns="36000" tIns="36000" rIns="36000" bIns="36000" rtlCol="0">
            <a:spAutoFit/>
          </a:bodyPr>
          <a:lstStyle/>
          <a:p>
            <a:r>
              <a:rPr lang="en-US" sz="1400">
                <a:latin typeface="Arial" panose="020B0604020202020204" pitchFamily="34" charset="0"/>
                <a:cs typeface="Arial" panose="020B0604020202020204" pitchFamily="34" charset="0"/>
              </a:rPr>
              <a:t>Seminar</a:t>
            </a:r>
          </a:p>
        </p:txBody>
      </p:sp>
      <p:sp>
        <p:nvSpPr>
          <p:cNvPr id="22" name="TextBox 21">
            <a:extLst>
              <a:ext uri="{FF2B5EF4-FFF2-40B4-BE49-F238E27FC236}">
                <a16:creationId xmlns:a16="http://schemas.microsoft.com/office/drawing/2014/main" id="{7A8BCA67-A812-E0A7-A7B9-4B12B464B2C5}"/>
              </a:ext>
            </a:extLst>
          </p:cNvPr>
          <p:cNvSpPr txBox="1"/>
          <p:nvPr/>
        </p:nvSpPr>
        <p:spPr>
          <a:xfrm>
            <a:off x="7891565" y="3984399"/>
            <a:ext cx="2743200" cy="719034"/>
          </a:xfrm>
          <a:prstGeom prst="rect">
            <a:avLst/>
          </a:prstGeom>
          <a:noFill/>
        </p:spPr>
        <p:txBody>
          <a:bodyPr wrap="square" lIns="36000" tIns="36000" rIns="36000" bIns="36000" rtlCol="0">
            <a:spAutoFit/>
          </a:bodyPr>
          <a:lstStyle/>
          <a:p>
            <a:r>
              <a:rPr lang="en-US" sz="1400">
                <a:latin typeface="Arial" panose="020B0604020202020204" pitchFamily="34" charset="0"/>
                <a:cs typeface="Arial" panose="020B0604020202020204" pitchFamily="34" charset="0"/>
              </a:rPr>
              <a:t>Computer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Science</a:t>
            </a:r>
          </a:p>
          <a:p>
            <a:r>
              <a:rPr lang="en-US" sz="1400">
                <a:latin typeface="Arial" panose="020B0604020202020204" pitchFamily="34" charset="0"/>
                <a:cs typeface="Arial" panose="020B0604020202020204" pitchFamily="34" charset="0"/>
              </a:rPr>
              <a:t>Principles</a:t>
            </a:r>
          </a:p>
        </p:txBody>
      </p:sp>
      <p:sp>
        <p:nvSpPr>
          <p:cNvPr id="23" name="TextBox 22">
            <a:extLst>
              <a:ext uri="{FF2B5EF4-FFF2-40B4-BE49-F238E27FC236}">
                <a16:creationId xmlns:a16="http://schemas.microsoft.com/office/drawing/2014/main" id="{BC88BC96-90F5-E1DB-016C-63AA042D2DA8}"/>
              </a:ext>
            </a:extLst>
          </p:cNvPr>
          <p:cNvSpPr txBox="1"/>
          <p:nvPr/>
        </p:nvSpPr>
        <p:spPr>
          <a:xfrm>
            <a:off x="9682001" y="3393523"/>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French</a:t>
            </a:r>
          </a:p>
        </p:txBody>
      </p:sp>
      <p:sp>
        <p:nvSpPr>
          <p:cNvPr id="24" name="TextBox 23">
            <a:extLst>
              <a:ext uri="{FF2B5EF4-FFF2-40B4-BE49-F238E27FC236}">
                <a16:creationId xmlns:a16="http://schemas.microsoft.com/office/drawing/2014/main" id="{998D8A08-55D7-83C3-08BB-581A54CA1393}"/>
              </a:ext>
            </a:extLst>
          </p:cNvPr>
          <p:cNvSpPr txBox="1"/>
          <p:nvPr/>
        </p:nvSpPr>
        <p:spPr>
          <a:xfrm>
            <a:off x="9682001" y="3775714"/>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Italian</a:t>
            </a:r>
          </a:p>
        </p:txBody>
      </p:sp>
      <p:sp>
        <p:nvSpPr>
          <p:cNvPr id="25" name="TextBox 24">
            <a:extLst>
              <a:ext uri="{FF2B5EF4-FFF2-40B4-BE49-F238E27FC236}">
                <a16:creationId xmlns:a16="http://schemas.microsoft.com/office/drawing/2014/main" id="{22D29949-E4B7-8EDB-C951-1BFEAD0781DE}"/>
              </a:ext>
            </a:extLst>
          </p:cNvPr>
          <p:cNvSpPr txBox="1"/>
          <p:nvPr/>
        </p:nvSpPr>
        <p:spPr>
          <a:xfrm>
            <a:off x="9682001" y="4157905"/>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German</a:t>
            </a:r>
          </a:p>
        </p:txBody>
      </p:sp>
      <p:sp>
        <p:nvSpPr>
          <p:cNvPr id="26" name="TextBox 25">
            <a:extLst>
              <a:ext uri="{FF2B5EF4-FFF2-40B4-BE49-F238E27FC236}">
                <a16:creationId xmlns:a16="http://schemas.microsoft.com/office/drawing/2014/main" id="{CB1D605F-C6B4-6AA2-AA02-821D5689B825}"/>
              </a:ext>
            </a:extLst>
          </p:cNvPr>
          <p:cNvSpPr txBox="1"/>
          <p:nvPr/>
        </p:nvSpPr>
        <p:spPr>
          <a:xfrm>
            <a:off x="9682001" y="4540096"/>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Spanish</a:t>
            </a:r>
          </a:p>
        </p:txBody>
      </p:sp>
      <p:sp>
        <p:nvSpPr>
          <p:cNvPr id="27" name="TextBox 26">
            <a:extLst>
              <a:ext uri="{FF2B5EF4-FFF2-40B4-BE49-F238E27FC236}">
                <a16:creationId xmlns:a16="http://schemas.microsoft.com/office/drawing/2014/main" id="{A7191AE4-7BF6-B5AD-F5A7-DCE9D182AA14}"/>
              </a:ext>
            </a:extLst>
          </p:cNvPr>
          <p:cNvSpPr txBox="1"/>
          <p:nvPr/>
        </p:nvSpPr>
        <p:spPr>
          <a:xfrm>
            <a:off x="9682001" y="4922287"/>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Japanese</a:t>
            </a:r>
          </a:p>
        </p:txBody>
      </p:sp>
      <p:sp>
        <p:nvSpPr>
          <p:cNvPr id="28" name="TextBox 27">
            <a:extLst>
              <a:ext uri="{FF2B5EF4-FFF2-40B4-BE49-F238E27FC236}">
                <a16:creationId xmlns:a16="http://schemas.microsoft.com/office/drawing/2014/main" id="{BBF4F472-A6E7-4BD7-DF00-3A2632D28DB1}"/>
              </a:ext>
            </a:extLst>
          </p:cNvPr>
          <p:cNvSpPr txBox="1"/>
          <p:nvPr/>
        </p:nvSpPr>
        <p:spPr>
          <a:xfrm>
            <a:off x="9682001" y="5304476"/>
            <a:ext cx="2743200" cy="288147"/>
          </a:xfrm>
          <a:prstGeom prst="rect">
            <a:avLst/>
          </a:prstGeom>
          <a:noFill/>
        </p:spPr>
        <p:txBody>
          <a:bodyPr wrap="square" lIns="36000" tIns="36000" rIns="36000" bIns="36000" rtlCol="0">
            <a:spAutoFit/>
          </a:bodyPr>
          <a:lstStyle/>
          <a:p>
            <a:pPr algn="ctr"/>
            <a:r>
              <a:rPr lang="en-US" sz="1400">
                <a:latin typeface="Arial" panose="020B0604020202020204" pitchFamily="34" charset="0"/>
                <a:cs typeface="Arial" panose="020B0604020202020204" pitchFamily="34" charset="0"/>
              </a:rPr>
              <a:t>Chinese</a:t>
            </a:r>
          </a:p>
        </p:txBody>
      </p:sp>
      <p:sp>
        <p:nvSpPr>
          <p:cNvPr id="5" name="Rectangle 4">
            <a:extLst>
              <a:ext uri="{FF2B5EF4-FFF2-40B4-BE49-F238E27FC236}">
                <a16:creationId xmlns:a16="http://schemas.microsoft.com/office/drawing/2014/main" id="{458FA9C8-DD6A-CCCC-F4AE-1DD79BF2F615}"/>
              </a:ext>
            </a:extLst>
          </p:cNvPr>
          <p:cNvSpPr/>
          <p:nvPr/>
        </p:nvSpPr>
        <p:spPr>
          <a:xfrm>
            <a:off x="10155309" y="3000468"/>
            <a:ext cx="1828800" cy="2859016"/>
          </a:xfrm>
          <a:prstGeom prst="rect">
            <a:avLst/>
          </a:prstGeom>
          <a:noFill/>
          <a:ln w="19050">
            <a:solidFill>
              <a:srgbClr val="0077C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Arial" panose="020B0604020202020204" pitchFamily="34" charset="0"/>
              <a:cs typeface="Arial" panose="020B0604020202020204" pitchFamily="34" charset="0"/>
            </a:endParaRPr>
          </a:p>
        </p:txBody>
      </p:sp>
      <p:sp>
        <p:nvSpPr>
          <p:cNvPr id="6" name="Left Arrow 5">
            <a:extLst>
              <a:ext uri="{FF2B5EF4-FFF2-40B4-BE49-F238E27FC236}">
                <a16:creationId xmlns:a16="http://schemas.microsoft.com/office/drawing/2014/main" id="{323A72D2-44BE-6FED-BB97-F6FE0392D5A8}"/>
              </a:ext>
            </a:extLst>
          </p:cNvPr>
          <p:cNvSpPr/>
          <p:nvPr/>
        </p:nvSpPr>
        <p:spPr>
          <a:xfrm>
            <a:off x="5585327" y="3061585"/>
            <a:ext cx="1431560" cy="288147"/>
          </a:xfrm>
          <a:prstGeom prst="leftArrow">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Arial" panose="020B0604020202020204" pitchFamily="34" charset="0"/>
              <a:cs typeface="Arial" panose="020B0604020202020204" pitchFamily="34" charset="0"/>
            </a:endParaRPr>
          </a:p>
        </p:txBody>
      </p:sp>
      <p:sp>
        <p:nvSpPr>
          <p:cNvPr id="29" name="Left Arrow 28">
            <a:extLst>
              <a:ext uri="{FF2B5EF4-FFF2-40B4-BE49-F238E27FC236}">
                <a16:creationId xmlns:a16="http://schemas.microsoft.com/office/drawing/2014/main" id="{8B92C399-FEF8-F292-1963-F3CD66F7F0DE}"/>
              </a:ext>
            </a:extLst>
          </p:cNvPr>
          <p:cNvSpPr/>
          <p:nvPr/>
        </p:nvSpPr>
        <p:spPr>
          <a:xfrm>
            <a:off x="5585328" y="4199843"/>
            <a:ext cx="1431560" cy="288147"/>
          </a:xfrm>
          <a:prstGeom prst="leftArrow">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Arial" panose="020B0604020202020204" pitchFamily="34" charset="0"/>
              <a:cs typeface="Arial" panose="020B0604020202020204" pitchFamily="34" charset="0"/>
            </a:endParaRPr>
          </a:p>
        </p:txBody>
      </p:sp>
      <p:sp>
        <p:nvSpPr>
          <p:cNvPr id="31" name="Left Arrow 30">
            <a:extLst>
              <a:ext uri="{FF2B5EF4-FFF2-40B4-BE49-F238E27FC236}">
                <a16:creationId xmlns:a16="http://schemas.microsoft.com/office/drawing/2014/main" id="{102ABC05-F8D6-C055-3258-C5AF4DB3DAA8}"/>
              </a:ext>
            </a:extLst>
          </p:cNvPr>
          <p:cNvSpPr/>
          <p:nvPr/>
        </p:nvSpPr>
        <p:spPr>
          <a:xfrm>
            <a:off x="5585328" y="5318717"/>
            <a:ext cx="4433316" cy="288147"/>
          </a:xfrm>
          <a:prstGeom prst="leftArrow">
            <a:avLst>
              <a:gd name="adj1" fmla="val 44433"/>
              <a:gd name="adj2" fmla="val 50000"/>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A2557EB-D89C-6BDD-2396-F6B497F70FD8}"/>
              </a:ext>
            </a:extLst>
          </p:cNvPr>
          <p:cNvSpPr txBox="1"/>
          <p:nvPr/>
        </p:nvSpPr>
        <p:spPr>
          <a:xfrm>
            <a:off x="375443" y="6646985"/>
            <a:ext cx="6775634" cy="257369"/>
          </a:xfrm>
          <a:prstGeom prst="rect">
            <a:avLst/>
          </a:prstGeom>
          <a:solidFill>
            <a:schemeClr val="tx2"/>
          </a:solidFill>
        </p:spPr>
        <p:txBody>
          <a:bodyPr wrap="square" lIns="36000" tIns="36000" rIns="36000" bIns="36000" rtlCol="0">
            <a:spAutoFit/>
          </a:bodyPr>
          <a:lstStyle/>
          <a:p>
            <a:r>
              <a:rPr lang="en-US" sz="1200" dirty="0">
                <a:latin typeface="Arial" panose="020B0604020202020204" pitchFamily="34" charset="0"/>
                <a:cs typeface="Arial" panose="020B0604020202020204" pitchFamily="34" charset="0"/>
              </a:rPr>
              <a:t>Growing Your District’s AP Program</a:t>
            </a:r>
          </a:p>
        </p:txBody>
      </p:sp>
      <p:pic>
        <p:nvPicPr>
          <p:cNvPr id="10" name="Picture 9">
            <a:extLst>
              <a:ext uri="{FF2B5EF4-FFF2-40B4-BE49-F238E27FC236}">
                <a16:creationId xmlns:a16="http://schemas.microsoft.com/office/drawing/2014/main" id="{1FA121E9-3E9A-A903-9E0A-BFA2B4C01896}"/>
              </a:ext>
            </a:extLst>
          </p:cNvPr>
          <p:cNvPicPr>
            <a:picLocks noChangeAspect="1"/>
          </p:cNvPicPr>
          <p:nvPr/>
        </p:nvPicPr>
        <p:blipFill>
          <a:blip r:embed="rId3"/>
          <a:stretch>
            <a:fillRect/>
          </a:stretch>
        </p:blipFill>
        <p:spPr>
          <a:xfrm>
            <a:off x="7274795" y="4069596"/>
            <a:ext cx="548640" cy="548640"/>
          </a:xfrm>
          <a:prstGeom prst="rect">
            <a:avLst/>
          </a:prstGeom>
        </p:spPr>
      </p:pic>
      <p:pic>
        <p:nvPicPr>
          <p:cNvPr id="11" name="Picture 10">
            <a:extLst>
              <a:ext uri="{FF2B5EF4-FFF2-40B4-BE49-F238E27FC236}">
                <a16:creationId xmlns:a16="http://schemas.microsoft.com/office/drawing/2014/main" id="{87F73C75-CE9A-9988-6583-B3ACB01E8F32}"/>
              </a:ext>
            </a:extLst>
          </p:cNvPr>
          <p:cNvPicPr>
            <a:picLocks noChangeAspect="1"/>
          </p:cNvPicPr>
          <p:nvPr/>
        </p:nvPicPr>
        <p:blipFill>
          <a:blip r:embed="rId4"/>
          <a:stretch>
            <a:fillRect/>
          </a:stretch>
        </p:blipFill>
        <p:spPr>
          <a:xfrm>
            <a:off x="7274795" y="2912988"/>
            <a:ext cx="548640" cy="548640"/>
          </a:xfrm>
          <a:prstGeom prst="rect">
            <a:avLst/>
          </a:prstGeom>
        </p:spPr>
      </p:pic>
      <p:pic>
        <p:nvPicPr>
          <p:cNvPr id="13" name="Picture 12">
            <a:extLst>
              <a:ext uri="{FF2B5EF4-FFF2-40B4-BE49-F238E27FC236}">
                <a16:creationId xmlns:a16="http://schemas.microsoft.com/office/drawing/2014/main" id="{8381C237-2DA6-3625-6EE9-4399CD715B79}"/>
              </a:ext>
            </a:extLst>
          </p:cNvPr>
          <p:cNvPicPr>
            <a:picLocks noChangeAspect="1"/>
          </p:cNvPicPr>
          <p:nvPr/>
        </p:nvPicPr>
        <p:blipFill>
          <a:blip r:embed="rId5"/>
          <a:stretch>
            <a:fillRect/>
          </a:stretch>
        </p:blipFill>
        <p:spPr>
          <a:xfrm>
            <a:off x="4574909" y="5188470"/>
            <a:ext cx="548640" cy="548640"/>
          </a:xfrm>
          <a:prstGeom prst="rect">
            <a:avLst/>
          </a:prstGeom>
        </p:spPr>
      </p:pic>
      <p:pic>
        <p:nvPicPr>
          <p:cNvPr id="37" name="Picture 36">
            <a:extLst>
              <a:ext uri="{FF2B5EF4-FFF2-40B4-BE49-F238E27FC236}">
                <a16:creationId xmlns:a16="http://schemas.microsoft.com/office/drawing/2014/main" id="{59986AC3-68EA-DD30-142B-BDC845007B50}"/>
              </a:ext>
            </a:extLst>
          </p:cNvPr>
          <p:cNvPicPr>
            <a:picLocks noChangeAspect="1"/>
          </p:cNvPicPr>
          <p:nvPr/>
        </p:nvPicPr>
        <p:blipFill>
          <a:blip r:embed="rId5"/>
          <a:stretch>
            <a:fillRect/>
          </a:stretch>
        </p:blipFill>
        <p:spPr>
          <a:xfrm>
            <a:off x="10779281" y="2700163"/>
            <a:ext cx="548640" cy="548640"/>
          </a:xfrm>
          <a:prstGeom prst="rect">
            <a:avLst/>
          </a:prstGeom>
        </p:spPr>
      </p:pic>
      <p:pic>
        <p:nvPicPr>
          <p:cNvPr id="38" name="Picture 37">
            <a:extLst>
              <a:ext uri="{FF2B5EF4-FFF2-40B4-BE49-F238E27FC236}">
                <a16:creationId xmlns:a16="http://schemas.microsoft.com/office/drawing/2014/main" id="{1335918C-A2CC-C2AF-5594-697133B4D30B}"/>
              </a:ext>
            </a:extLst>
          </p:cNvPr>
          <p:cNvPicPr>
            <a:picLocks noChangeAspect="1"/>
          </p:cNvPicPr>
          <p:nvPr/>
        </p:nvPicPr>
        <p:blipFill>
          <a:blip r:embed="rId4"/>
          <a:stretch>
            <a:fillRect/>
          </a:stretch>
        </p:blipFill>
        <p:spPr>
          <a:xfrm>
            <a:off x="4574909" y="2912988"/>
            <a:ext cx="548640" cy="548640"/>
          </a:xfrm>
          <a:prstGeom prst="rect">
            <a:avLst/>
          </a:prstGeom>
        </p:spPr>
      </p:pic>
      <p:pic>
        <p:nvPicPr>
          <p:cNvPr id="39" name="Picture 38">
            <a:extLst>
              <a:ext uri="{FF2B5EF4-FFF2-40B4-BE49-F238E27FC236}">
                <a16:creationId xmlns:a16="http://schemas.microsoft.com/office/drawing/2014/main" id="{761FB7C6-B9D9-797B-118F-CAADB8810F2D}"/>
              </a:ext>
            </a:extLst>
          </p:cNvPr>
          <p:cNvPicPr>
            <a:picLocks noChangeAspect="1"/>
          </p:cNvPicPr>
          <p:nvPr/>
        </p:nvPicPr>
        <p:blipFill>
          <a:blip r:embed="rId3"/>
          <a:stretch>
            <a:fillRect/>
          </a:stretch>
        </p:blipFill>
        <p:spPr>
          <a:xfrm>
            <a:off x="4574909" y="4069596"/>
            <a:ext cx="548640" cy="548640"/>
          </a:xfrm>
          <a:prstGeom prst="rect">
            <a:avLst/>
          </a:prstGeom>
        </p:spPr>
      </p:pic>
      <p:pic>
        <p:nvPicPr>
          <p:cNvPr id="42" name="Picture 41">
            <a:extLst>
              <a:ext uri="{FF2B5EF4-FFF2-40B4-BE49-F238E27FC236}">
                <a16:creationId xmlns:a16="http://schemas.microsoft.com/office/drawing/2014/main" id="{4CABCA0A-02AD-248C-7BEF-0822455ED584}"/>
              </a:ext>
            </a:extLst>
          </p:cNvPr>
          <p:cNvPicPr>
            <a:picLocks noChangeAspect="1"/>
          </p:cNvPicPr>
          <p:nvPr/>
        </p:nvPicPr>
        <p:blipFill>
          <a:blip r:embed="rId3"/>
          <a:stretch>
            <a:fillRect/>
          </a:stretch>
        </p:blipFill>
        <p:spPr>
          <a:xfrm>
            <a:off x="1374509" y="4069596"/>
            <a:ext cx="548640" cy="548640"/>
          </a:xfrm>
          <a:prstGeom prst="rect">
            <a:avLst/>
          </a:prstGeom>
        </p:spPr>
      </p:pic>
      <p:pic>
        <p:nvPicPr>
          <p:cNvPr id="43" name="Picture 42">
            <a:extLst>
              <a:ext uri="{FF2B5EF4-FFF2-40B4-BE49-F238E27FC236}">
                <a16:creationId xmlns:a16="http://schemas.microsoft.com/office/drawing/2014/main" id="{683AE9C6-72C0-EBAB-0D67-CBD6738FEB40}"/>
              </a:ext>
            </a:extLst>
          </p:cNvPr>
          <p:cNvPicPr>
            <a:picLocks noChangeAspect="1"/>
          </p:cNvPicPr>
          <p:nvPr/>
        </p:nvPicPr>
        <p:blipFill>
          <a:blip r:embed="rId5"/>
          <a:stretch>
            <a:fillRect/>
          </a:stretch>
        </p:blipFill>
        <p:spPr>
          <a:xfrm>
            <a:off x="1366734" y="5188470"/>
            <a:ext cx="548640" cy="548640"/>
          </a:xfrm>
          <a:prstGeom prst="rect">
            <a:avLst/>
          </a:prstGeom>
        </p:spPr>
      </p:pic>
      <p:sp>
        <p:nvSpPr>
          <p:cNvPr id="44" name="Left Arrow 43">
            <a:extLst>
              <a:ext uri="{FF2B5EF4-FFF2-40B4-BE49-F238E27FC236}">
                <a16:creationId xmlns:a16="http://schemas.microsoft.com/office/drawing/2014/main" id="{5B9305B9-13EC-1DA3-C622-8402DCCC3F02}"/>
              </a:ext>
            </a:extLst>
          </p:cNvPr>
          <p:cNvSpPr/>
          <p:nvPr/>
        </p:nvSpPr>
        <p:spPr>
          <a:xfrm>
            <a:off x="2282135" y="4199843"/>
            <a:ext cx="1657598" cy="288147"/>
          </a:xfrm>
          <a:prstGeom prst="leftArrow">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Arial" panose="020B0604020202020204" pitchFamily="34" charset="0"/>
              <a:cs typeface="Arial" panose="020B0604020202020204" pitchFamily="34" charset="0"/>
            </a:endParaRPr>
          </a:p>
        </p:txBody>
      </p:sp>
      <p:sp>
        <p:nvSpPr>
          <p:cNvPr id="45" name="Left Arrow 44">
            <a:extLst>
              <a:ext uri="{FF2B5EF4-FFF2-40B4-BE49-F238E27FC236}">
                <a16:creationId xmlns:a16="http://schemas.microsoft.com/office/drawing/2014/main" id="{24A93E55-E1BD-3189-ED0E-281BB5CA9E08}"/>
              </a:ext>
            </a:extLst>
          </p:cNvPr>
          <p:cNvSpPr/>
          <p:nvPr/>
        </p:nvSpPr>
        <p:spPr>
          <a:xfrm>
            <a:off x="2282135" y="5318717"/>
            <a:ext cx="1657598" cy="288147"/>
          </a:xfrm>
          <a:prstGeom prst="leftArrow">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A0CDD436-3186-20DB-B26D-F26B4EA975DA}"/>
              </a:ext>
            </a:extLst>
          </p:cNvPr>
          <p:cNvCxnSpPr>
            <a:cxnSpLocks/>
          </p:cNvCxnSpPr>
          <p:nvPr/>
        </p:nvCxnSpPr>
        <p:spPr>
          <a:xfrm>
            <a:off x="1198403" y="2467777"/>
            <a:ext cx="1097280" cy="0"/>
          </a:xfrm>
          <a:prstGeom prst="line">
            <a:avLst/>
          </a:prstGeom>
          <a:ln w="381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1B41B1-CD36-A067-6185-1D0B7530CCFA}"/>
              </a:ext>
            </a:extLst>
          </p:cNvPr>
          <p:cNvCxnSpPr>
            <a:cxnSpLocks/>
          </p:cNvCxnSpPr>
          <p:nvPr/>
        </p:nvCxnSpPr>
        <p:spPr>
          <a:xfrm>
            <a:off x="4209149" y="2467777"/>
            <a:ext cx="1280160" cy="0"/>
          </a:xfrm>
          <a:prstGeom prst="line">
            <a:avLst/>
          </a:prstGeom>
          <a:ln w="381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A9F345-3E23-6C58-B4CD-230AC4C58C94}"/>
              </a:ext>
            </a:extLst>
          </p:cNvPr>
          <p:cNvCxnSpPr>
            <a:cxnSpLocks/>
          </p:cNvCxnSpPr>
          <p:nvPr/>
        </p:nvCxnSpPr>
        <p:spPr>
          <a:xfrm>
            <a:off x="7311335" y="2467777"/>
            <a:ext cx="1280160" cy="0"/>
          </a:xfrm>
          <a:prstGeom prst="line">
            <a:avLst/>
          </a:prstGeom>
          <a:ln w="381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D8686A-90E6-DD7E-05B6-6615576D7EC8}"/>
              </a:ext>
            </a:extLst>
          </p:cNvPr>
          <p:cNvCxnSpPr>
            <a:cxnSpLocks/>
          </p:cNvCxnSpPr>
          <p:nvPr/>
        </p:nvCxnSpPr>
        <p:spPr>
          <a:xfrm>
            <a:off x="10413521" y="2467777"/>
            <a:ext cx="1280160" cy="0"/>
          </a:xfrm>
          <a:prstGeom prst="line">
            <a:avLst/>
          </a:prstGeom>
          <a:ln w="38100">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2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33199-33E1-7B4C-8E13-32C7DCA05655}"/>
              </a:ext>
            </a:extLst>
          </p:cNvPr>
          <p:cNvSpPr/>
          <p:nvPr/>
        </p:nvSpPr>
        <p:spPr>
          <a:xfrm>
            <a:off x="0" y="-1"/>
            <a:ext cx="12841288" cy="7223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ext Placeholder 2">
            <a:extLst>
              <a:ext uri="{FF2B5EF4-FFF2-40B4-BE49-F238E27FC236}">
                <a16:creationId xmlns:a16="http://schemas.microsoft.com/office/drawing/2014/main" id="{8A81C1EB-04AE-FF42-B961-21DF1CF7B07F}"/>
              </a:ext>
            </a:extLst>
          </p:cNvPr>
          <p:cNvSpPr txBox="1">
            <a:spLocks/>
          </p:cNvSpPr>
          <p:nvPr/>
        </p:nvSpPr>
        <p:spPr>
          <a:xfrm>
            <a:off x="1485329" y="2633856"/>
            <a:ext cx="5949142" cy="1699603"/>
          </a:xfrm>
          <a:prstGeom prst="rect">
            <a:avLst/>
          </a:prstGeom>
          <a:ln>
            <a:noFill/>
          </a:ln>
        </p:spPr>
        <p:txBody>
          <a:bodyPr numCol="1">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0"/>
              </a:spcBef>
              <a:buNone/>
            </a:pPr>
            <a:r>
              <a:rPr lang="en-US" sz="4800" b="1">
                <a:solidFill>
                  <a:schemeClr val="tx2"/>
                </a:solidFill>
                <a:latin typeface="Arial" panose="020B0604020202020204" pitchFamily="34" charset="0"/>
                <a:cs typeface="Arial" panose="020B0604020202020204" pitchFamily="34" charset="0"/>
              </a:rPr>
              <a:t>Recommendations</a:t>
            </a:r>
          </a:p>
        </p:txBody>
      </p:sp>
      <p:cxnSp>
        <p:nvCxnSpPr>
          <p:cNvPr id="4" name="Straight Connector 3">
            <a:extLst>
              <a:ext uri="{FF2B5EF4-FFF2-40B4-BE49-F238E27FC236}">
                <a16:creationId xmlns:a16="http://schemas.microsoft.com/office/drawing/2014/main" id="{5F2CEEC8-E406-4D40-A4A1-2BCB40741B3B}"/>
              </a:ext>
            </a:extLst>
          </p:cNvPr>
          <p:cNvCxnSpPr>
            <a:cxnSpLocks/>
          </p:cNvCxnSpPr>
          <p:nvPr/>
        </p:nvCxnSpPr>
        <p:spPr>
          <a:xfrm>
            <a:off x="1603325" y="2419108"/>
            <a:ext cx="5410933"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EEAD6D-6719-C440-AE08-800563088300}"/>
              </a:ext>
            </a:extLst>
          </p:cNvPr>
          <p:cNvSpPr txBox="1"/>
          <p:nvPr/>
        </p:nvSpPr>
        <p:spPr>
          <a:xfrm>
            <a:off x="1603325" y="1878175"/>
            <a:ext cx="4817319" cy="380480"/>
          </a:xfrm>
          <a:prstGeom prst="rect">
            <a:avLst/>
          </a:prstGeom>
          <a:noFill/>
          <a:ln>
            <a:noFill/>
          </a:ln>
        </p:spPr>
        <p:txBody>
          <a:bodyPr wrap="square" lIns="36000" tIns="36000" rIns="36000" bIns="36000" rtlCol="0">
            <a:spAutoFit/>
          </a:bodyPr>
          <a:lstStyle/>
          <a:p>
            <a:r>
              <a:rPr lang="en-US" sz="2000" b="1">
                <a:solidFill>
                  <a:schemeClr val="tx2"/>
                </a:solidFill>
                <a:latin typeface="Arial" panose="020B0604020202020204" pitchFamily="34" charset="0"/>
                <a:cs typeface="Arial" panose="020B0604020202020204" pitchFamily="34" charset="0"/>
              </a:rPr>
              <a:t>Section 03</a:t>
            </a:r>
          </a:p>
        </p:txBody>
      </p:sp>
    </p:spTree>
    <p:extLst>
      <p:ext uri="{BB962C8B-B14F-4D97-AF65-F5344CB8AC3E}">
        <p14:creationId xmlns:p14="http://schemas.microsoft.com/office/powerpoint/2010/main" val="3736218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HeA41GdQVe.x9O6O6Vo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E5a67EMR4mgHVwa7.92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7PzlyGHQoSuyOgS7Imo6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MFTjNZ1RSKmekzod22O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1Qch8tZTFChKKbIujB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yRfXImFRgyJ36UPhys7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1mT_QkaRn6uEcVRXB54z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Dwfrk0BSoSgUFptyROP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3HaYpTOQLCK8xO5prGd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twr37SySIOpYN4CiGNodA"/>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q24hUwYeV36lypPfmcg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eIOgVGswqKPSPiNrzzz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b5lV7jHcuLTVWpVH7Q23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EjjqI2fgtgR_8F0WG9K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XQ91e9eAVGf5.Ak.yEO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fOCxntkHpIYdmlXyUEyE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q24hUwYeV36lypPfmcg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b5lV7jHcuLTVWpVH7Q23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5G3UIAO0xYDkfRfHXiS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EjjqI2fgtgR_8F0WG9K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XQ91e9eAVGf5.Ak.yEO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fOCxntkHpIYdmlXyUEyE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MFziz19tVN6CqWSD3m8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vJnP_mS8TqN5.m_hHG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_DtrST3Nq17QPYXezy5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lH3JVw3jI52F2T3JgG6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drkO80sTqQ1D9poGSAU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x2ONOtBD0Q2Ui5UM26tj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eSMFS8waFTbpfznmyQp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03InmORLWCjA7kVFBDm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F5Ygl5gTda.tyJDKy90x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XsPlDmP9zjmkfakqQNj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l4VYXbWTpegrs42Jkz_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s6PivZzikdRacg.X0E0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C5u3RqqZnJbfGxHU3TFn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U0NHfov5ML9oc2a7zNy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qH9gDcFNE61vGfMnSP2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5u9iM6.fg4RvxMYrbf5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LY9dFTfSPxeA76r7TkUf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kY33.W5NlqRWA1vVIIB5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9Ixo__9XcRuUC3dzGR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rUbzusrh2bwHREwnmPlm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bWffzhEwEuZRU0E252C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g8ncm8NGV6faggKL.ZDx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dCddQmQZ7kTx0NBTtCT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XMWWA9JmIjn8CDE9zWf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ef3WuM584ADEc69bzvTh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N0jCYAh_GHaInaP6pcvz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KW4B9XaTw.26voETgORJ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o8pYCzjtavMbIkeBPl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HmqhuwHl6HZPqpGi7Hz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UlJ_W2XoOtreWcTsfBR.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qAaARiUfLIlrpAN3LoR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6t1FIoSW3g1b64iFAO0z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D1__vGzFKhYyz6aTYlTg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3hgvyDg8zlLTXIIZaJmx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2zVN28gPzpALov.Tjl4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mfvwYTWcugrQVgZfdLa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kP.Tm1dRH6PRzumqb2Af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tno4SrnhQSdo4AB7dh0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7N9aEyzjQLWqoGzhDE6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q2sy9O6GagpcHqY6zMr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xvetOsrIaTmZ90cwWSN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OSsa9pz7AEUVK3T0Qn9k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EXkaes4BazVoP0aN_lq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ahRwnmkiRagwtpTFB3vB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OSsa9pz7AEUVK3T0Qn9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DNd82itSySMQEwP.W_9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lUYGwb1TVSqUaNZHiYsIw"/>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{F5F98D26-C2B0-EC41-84D4-AABBC71B87F8}tf16401378</Template>
  <TotalTime>0</TotalTime>
  <Words>2334</Words>
  <Application>Microsoft Office PowerPoint</Application>
  <PresentationFormat>Custom</PresentationFormat>
  <Paragraphs>349</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CB-Corporate-19Q4</vt:lpstr>
      <vt:lpstr>Growing Your  District’s  AP Program</vt:lpstr>
      <vt:lpstr>Table of Contents</vt:lpstr>
      <vt:lpstr>PowerPoint Presentation</vt:lpstr>
      <vt:lpstr>Planning Forward: Effective Master Scheduling</vt:lpstr>
      <vt:lpstr>Planning Forward: Effective Master Scheduling</vt:lpstr>
      <vt:lpstr>PowerPoint Presentation</vt:lpstr>
      <vt:lpstr>Growing and Sustaining Your AP Program</vt:lpstr>
      <vt:lpstr>Set Up Students for Success</vt:lpstr>
      <vt:lpstr>PowerPoint Presentation</vt:lpstr>
      <vt:lpstr>PowerPoint Presentation</vt:lpstr>
      <vt:lpstr>HIGH SCHOOL BENEFIT:  Increased Performance in 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Empower Heritage Speakers</vt:lpstr>
      <vt:lpstr>PowerPoint Presentation</vt:lpstr>
      <vt:lpstr>School based strategies</vt:lpstr>
      <vt:lpstr>PowerPoint Presentation</vt:lpstr>
      <vt:lpstr>Equity and Access</vt:lpstr>
      <vt:lpstr>Open Enrollment Supports</vt:lpstr>
      <vt:lpstr>Retention </vt:lpstr>
      <vt:lpstr>Promoting Equitable Access for All Students</vt:lpstr>
      <vt:lpstr>Promoting Equitable Access for All Students</vt:lpstr>
      <vt:lpstr>AP Course Pairings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Cooper, Lindsay</cp:lastModifiedBy>
  <cp:revision>8</cp:revision>
  <dcterms:created xsi:type="dcterms:W3CDTF">2019-09-10T16:47:48Z</dcterms:created>
  <dcterms:modified xsi:type="dcterms:W3CDTF">2022-08-03T17:38:11Z</dcterms:modified>
</cp:coreProperties>
</file>