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sldIdLst>
    <p:sldId id="501" r:id="rId5"/>
    <p:sldId id="504" r:id="rId6"/>
    <p:sldId id="4425" r:id="rId7"/>
    <p:sldId id="4439" r:id="rId8"/>
    <p:sldId id="4433" r:id="rId9"/>
    <p:sldId id="472" r:id="rId10"/>
    <p:sldId id="506" r:id="rId11"/>
    <p:sldId id="479" r:id="rId12"/>
    <p:sldId id="480" r:id="rId13"/>
    <p:sldId id="4435" r:id="rId14"/>
    <p:sldId id="4426" r:id="rId15"/>
    <p:sldId id="4436" r:id="rId16"/>
    <p:sldId id="484" r:id="rId17"/>
    <p:sldId id="4427" r:id="rId18"/>
    <p:sldId id="4438" r:id="rId19"/>
    <p:sldId id="487" r:id="rId20"/>
    <p:sldId id="4437" r:id="rId21"/>
    <p:sldId id="4428" r:id="rId22"/>
    <p:sldId id="489" r:id="rId23"/>
    <p:sldId id="4429" r:id="rId24"/>
    <p:sldId id="491" r:id="rId25"/>
    <p:sldId id="4440" r:id="rId26"/>
    <p:sldId id="493" r:id="rId27"/>
    <p:sldId id="4430" r:id="rId28"/>
    <p:sldId id="495" r:id="rId29"/>
    <p:sldId id="496" r:id="rId30"/>
    <p:sldId id="4431" r:id="rId31"/>
    <p:sldId id="499" r:id="rId32"/>
    <p:sldId id="460" r:id="rId33"/>
  </p:sldIdLst>
  <p:sldSz cx="12841288" cy="722312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141">
          <p15:clr>
            <a:srgbClr val="A4A3A4"/>
          </p15:clr>
        </p15:guide>
        <p15:guide id="3" orient="horz" pos="2275">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F904BA-5992-0C7B-BDD6-6AEBAE02485D}" name="Cooper, Lindsay" initials="CL" userId="S::lcooper@collegeboard.org::543f313d-1c62-4cde-b437-ece686c92d80" providerId="AD"/>
  <p188:author id="{383CE7C0-6581-0005-D030-6FED6036928C}" name="Jan, Iris" initials="JI" userId="S::ijan@collegeboard.org::a9f01f89-3d12-43dd-9c10-8484e6bca43d" providerId="AD"/>
  <p188:author id="{04EC6FC6-BF1C-2E2F-A109-E663575B2680}" name="Cohen, Lucy (She/Her/Hers)" initials="CL(" userId="S::lcohen@Collegeboard.org::28221495-0ba9-4a33-9dcb-49c4db8bd871" providerId="AD"/>
  <p188:author id="{5810CCD6-72B7-177E-92F4-C4B79699FD9A}" name="Biedermann, Edward" initials="BE" userId="S::ebiedermann@collegeboard.org::451add99-f4a8-4c2b-a040-851e98e415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0F7196-54B6-4B42-AAFB-55CE84C12CB9}" v="229" dt="2022-07-12T19:51:24.077"/>
    <p1510:client id="{6FC0AD7E-8991-54FF-0050-451CCCE801F4}" v="1" dt="2022-07-15T19:34:14.537"/>
    <p1510:client id="{E2566ED2-43BE-6309-23C2-1A53DEF52235}" v="3" dt="2022-07-28T21:42:49.919"/>
    <p1510:client id="{EC42525D-5C97-3839-1A91-374D22988EFF}" v="3" dt="2022-07-12T19:50:49.7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0"/>
  </p:normalViewPr>
  <p:slideViewPr>
    <p:cSldViewPr snapToGrid="0">
      <p:cViewPr varScale="1">
        <p:scale>
          <a:sx n="68" d="100"/>
          <a:sy n="68" d="100"/>
        </p:scale>
        <p:origin x="882" y="72"/>
      </p:cViewPr>
      <p:guideLst>
        <p:guide pos="7141"/>
        <p:guide orient="horz" pos="2275"/>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00">
                <a:solidFill>
                  <a:schemeClr val="tx1"/>
                </a:solidFill>
                <a:latin typeface="Arial" panose="020B0604020202020204" pitchFamily="34" charset="0"/>
                <a:cs typeface="Arial" panose="020B0604020202020204" pitchFamily="34" charset="0"/>
              </a:rPr>
              <a:t>Demographics of AP Exam Takers</a:t>
            </a:r>
            <a:br>
              <a:rPr lang="en-US" sz="1800">
                <a:solidFill>
                  <a:schemeClr val="tx1"/>
                </a:solidFill>
                <a:latin typeface="Arial" panose="020B0604020202020204" pitchFamily="34" charset="0"/>
                <a:cs typeface="Arial" panose="020B0604020202020204" pitchFamily="34" charset="0"/>
              </a:rPr>
            </a:br>
            <a:r>
              <a:rPr lang="en-US" sz="1800">
                <a:solidFill>
                  <a:schemeClr val="tx1"/>
                </a:solidFill>
                <a:latin typeface="Arial" panose="020B0604020202020204" pitchFamily="34" charset="0"/>
                <a:cs typeface="Arial" panose="020B0604020202020204" pitchFamily="34" charset="0"/>
              </a:rPr>
              <a:t>in the Class of 2021 </a:t>
            </a:r>
          </a:p>
          <a:p>
            <a:pPr>
              <a:defRPr/>
            </a:pPr>
            <a:endParaRPr lang="en-US" sz="1800">
              <a:solidFill>
                <a:schemeClr val="tx1"/>
              </a:solidFill>
              <a:latin typeface="Arial" panose="020B0604020202020204" pitchFamily="34" charset="0"/>
              <a:cs typeface="Arial" panose="020B0604020202020204" pitchFamily="34" charset="0"/>
            </a:endParaRPr>
          </a:p>
          <a:p>
            <a:pPr>
              <a:defRPr/>
            </a:pPr>
            <a:endParaRPr lang="en-US" sz="1800">
              <a:solidFill>
                <a:schemeClr val="tx1"/>
              </a:solidFill>
              <a:latin typeface="Arial" panose="020B0604020202020204" pitchFamily="34" charset="0"/>
              <a:cs typeface="Arial" panose="020B0604020202020204" pitchFamily="34" charset="0"/>
            </a:endParaRPr>
          </a:p>
        </c:rich>
      </c:tx>
      <c:layout>
        <c:manualLayout>
          <c:xMode val="edge"/>
          <c:yMode val="edge"/>
          <c:x val="0.12060591053149286"/>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Demographics of AP Exam Takers in the Class of 2021 </c:v>
                </c:pt>
              </c:strCache>
            </c:strRef>
          </c:tx>
          <c:spPr>
            <a:solidFill>
              <a:schemeClr val="accent3"/>
            </a:solidFill>
            <a:ln>
              <a:noFill/>
            </a:ln>
            <a:effectLst/>
          </c:spPr>
          <c:invertIfNegative val="0"/>
          <c:cat>
            <c:strRef>
              <c:f>Sheet1!$A$2:$A$5</c:f>
              <c:strCache>
                <c:ptCount val="4"/>
                <c:pt idx="0">
                  <c:v>White</c:v>
                </c:pt>
                <c:pt idx="1">
                  <c:v>Hispanic</c:v>
                </c:pt>
                <c:pt idx="2">
                  <c:v>Black/African American</c:v>
                </c:pt>
                <c:pt idx="3">
                  <c:v>Asian</c:v>
                </c:pt>
              </c:strCache>
            </c:strRef>
          </c:cat>
          <c:val>
            <c:numRef>
              <c:f>Sheet1!$B$2:$B$5</c:f>
              <c:numCache>
                <c:formatCode>General</c:formatCode>
                <c:ptCount val="4"/>
                <c:pt idx="0">
                  <c:v>48</c:v>
                </c:pt>
                <c:pt idx="1">
                  <c:v>22</c:v>
                </c:pt>
                <c:pt idx="2">
                  <c:v>7</c:v>
                </c:pt>
                <c:pt idx="3">
                  <c:v>15</c:v>
                </c:pt>
              </c:numCache>
            </c:numRef>
          </c:val>
          <c:extLst>
            <c:ext xmlns:c16="http://schemas.microsoft.com/office/drawing/2014/chart" uri="{C3380CC4-5D6E-409C-BE32-E72D297353CC}">
              <c16:uniqueId val="{00000000-CD55-5F4D-B002-7A48758AE363}"/>
            </c:ext>
          </c:extLst>
        </c:ser>
        <c:dLbls>
          <c:showLegendKey val="0"/>
          <c:showVal val="0"/>
          <c:showCatName val="0"/>
          <c:showSerName val="0"/>
          <c:showPercent val="0"/>
          <c:showBubbleSize val="0"/>
        </c:dLbls>
        <c:gapWidth val="85"/>
        <c:overlap val="-27"/>
        <c:axId val="798132704"/>
        <c:axId val="1005639584"/>
      </c:barChart>
      <c:catAx>
        <c:axId val="798132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005639584"/>
        <c:crosses val="autoZero"/>
        <c:auto val="1"/>
        <c:lblAlgn val="ctr"/>
        <c:lblOffset val="100"/>
        <c:noMultiLvlLbl val="0"/>
      </c:catAx>
      <c:valAx>
        <c:axId val="1005639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6"/>
                </a:solidFill>
                <a:latin typeface="Arial" panose="020B0604020202020204" pitchFamily="34" charset="0"/>
                <a:ea typeface="+mn-ea"/>
                <a:cs typeface="Arial" panose="020B0604020202020204" pitchFamily="34" charset="0"/>
              </a:defRPr>
            </a:pPr>
            <a:endParaRPr lang="en-US"/>
          </a:p>
        </c:txPr>
        <c:crossAx val="798132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E9530-38B8-F843-819D-4BB8806AC5DB}"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07AAF-5286-2F49-88D9-44143AA6E3DA}" type="slidenum">
              <a:rPr lang="en-US" smtClean="0"/>
              <a:t>‹#›</a:t>
            </a:fld>
            <a:endParaRPr lang="en-US"/>
          </a:p>
        </p:txBody>
      </p:sp>
    </p:spTree>
    <p:extLst>
      <p:ext uri="{BB962C8B-B14F-4D97-AF65-F5344CB8AC3E}">
        <p14:creationId xmlns:p14="http://schemas.microsoft.com/office/powerpoint/2010/main" val="3861803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4</a:t>
            </a:fld>
            <a:endParaRPr lang="en-US"/>
          </a:p>
        </p:txBody>
      </p:sp>
    </p:spTree>
    <p:extLst>
      <p:ext uri="{BB962C8B-B14F-4D97-AF65-F5344CB8AC3E}">
        <p14:creationId xmlns:p14="http://schemas.microsoft.com/office/powerpoint/2010/main" val="206085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6</a:t>
            </a:fld>
            <a:endParaRPr lang="en-US"/>
          </a:p>
        </p:txBody>
      </p:sp>
    </p:spTree>
    <p:extLst>
      <p:ext uri="{BB962C8B-B14F-4D97-AF65-F5344CB8AC3E}">
        <p14:creationId xmlns:p14="http://schemas.microsoft.com/office/powerpoint/2010/main" val="2674622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7</a:t>
            </a:fld>
            <a:endParaRPr lang="en-US"/>
          </a:p>
        </p:txBody>
      </p:sp>
    </p:spTree>
    <p:extLst>
      <p:ext uri="{BB962C8B-B14F-4D97-AF65-F5344CB8AC3E}">
        <p14:creationId xmlns:p14="http://schemas.microsoft.com/office/powerpoint/2010/main" val="4249611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9</a:t>
            </a:fld>
            <a:endParaRPr lang="en-US"/>
          </a:p>
        </p:txBody>
      </p:sp>
    </p:spTree>
    <p:extLst>
      <p:ext uri="{BB962C8B-B14F-4D97-AF65-F5344CB8AC3E}">
        <p14:creationId xmlns:p14="http://schemas.microsoft.com/office/powerpoint/2010/main" val="3301122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12</a:t>
            </a:fld>
            <a:endParaRPr lang="en-US"/>
          </a:p>
        </p:txBody>
      </p:sp>
    </p:spTree>
    <p:extLst>
      <p:ext uri="{BB962C8B-B14F-4D97-AF65-F5344CB8AC3E}">
        <p14:creationId xmlns:p14="http://schemas.microsoft.com/office/powerpoint/2010/main" val="285078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14</a:t>
            </a:fld>
            <a:endParaRPr lang="en-US"/>
          </a:p>
        </p:txBody>
      </p:sp>
    </p:spTree>
    <p:extLst>
      <p:ext uri="{BB962C8B-B14F-4D97-AF65-F5344CB8AC3E}">
        <p14:creationId xmlns:p14="http://schemas.microsoft.com/office/powerpoint/2010/main" val="3137264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218962A-8B82-424C-9658-41D6908D8833}" type="slidenum">
              <a:rPr lang="en-US" smtClean="0"/>
              <a:t>17</a:t>
            </a:fld>
            <a:endParaRPr lang="en-US"/>
          </a:p>
        </p:txBody>
      </p:sp>
    </p:spTree>
    <p:extLst>
      <p:ext uri="{BB962C8B-B14F-4D97-AF65-F5344CB8AC3E}">
        <p14:creationId xmlns:p14="http://schemas.microsoft.com/office/powerpoint/2010/main" val="281934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21</a:t>
            </a:fld>
            <a:endParaRPr lang="en-US"/>
          </a:p>
        </p:txBody>
      </p:sp>
    </p:spTree>
    <p:extLst>
      <p:ext uri="{BB962C8B-B14F-4D97-AF65-F5344CB8AC3E}">
        <p14:creationId xmlns:p14="http://schemas.microsoft.com/office/powerpoint/2010/main" val="237867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C07AAF-5286-2F49-88D9-44143AA6E3DA}" type="slidenum">
              <a:rPr lang="en-US" smtClean="0"/>
              <a:t>22</a:t>
            </a:fld>
            <a:endParaRPr lang="en-US"/>
          </a:p>
        </p:txBody>
      </p:sp>
    </p:spTree>
    <p:extLst>
      <p:ext uri="{BB962C8B-B14F-4D97-AF65-F5344CB8AC3E}">
        <p14:creationId xmlns:p14="http://schemas.microsoft.com/office/powerpoint/2010/main" val="40008913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648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65" name="Picture Placeholder 64"/>
          <p:cNvSpPr>
            <a:spLocks noGrp="1"/>
          </p:cNvSpPr>
          <p:nvPr>
            <p:ph type="pic" sz="quarter" idx="12" hasCustomPrompt="1"/>
          </p:nvPr>
        </p:nvSpPr>
        <p:spPr>
          <a:xfrm>
            <a:off x="6377764" y="358775"/>
            <a:ext cx="6126480" cy="6126480"/>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81075" rtl="0" eaLnBrk="1" fontAlgn="base" latinLnBrk="0" hangingPunct="1">
              <a:lnSpc>
                <a:spcPct val="100000"/>
              </a:lnSpc>
              <a:spcBef>
                <a:spcPct val="40000"/>
              </a:spcBef>
              <a:spcAft>
                <a:spcPct val="0"/>
              </a:spcAft>
              <a:buClr>
                <a:schemeClr val="accent3"/>
              </a:buClr>
              <a:buSzPts val="2400"/>
              <a:buFont typeface="Verdana" pitchFamily="34" charset="0"/>
              <a:buNone/>
              <a:tabLst/>
              <a:defRPr sz="2400">
                <a:solidFill>
                  <a:schemeClr val="tx2"/>
                </a:solidFill>
              </a:defRPr>
            </a:lvl1pPr>
          </a:lstStyle>
          <a:p>
            <a:r>
              <a:rPr lang="en-US"/>
              <a:t>Replace with other image choices as desired</a:t>
            </a: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pic>
        <p:nvPicPr>
          <p:cNvPr id="4" name="Picture 3">
            <a:extLst>
              <a:ext uri="{FF2B5EF4-FFF2-40B4-BE49-F238E27FC236}">
                <a16:creationId xmlns:a16="http://schemas.microsoft.com/office/drawing/2014/main" id="{25D83DD0-9195-A0D8-9C64-981F4AE30D96}"/>
              </a:ext>
            </a:extLst>
          </p:cNvPr>
          <p:cNvPicPr>
            <a:picLocks noChangeAspect="1"/>
          </p:cNvPicPr>
          <p:nvPr userDrawn="1"/>
        </p:nvPicPr>
        <p:blipFill>
          <a:blip r:embed="rId2"/>
          <a:stretch>
            <a:fillRect/>
          </a:stretch>
        </p:blipFill>
        <p:spPr>
          <a:xfrm>
            <a:off x="933562" y="1006176"/>
            <a:ext cx="990600" cy="457200"/>
          </a:xfrm>
          <a:prstGeom prst="rect">
            <a:avLst/>
          </a:prstGeom>
        </p:spPr>
      </p:pic>
    </p:spTree>
    <p:extLst>
      <p:ext uri="{BB962C8B-B14F-4D97-AF65-F5344CB8AC3E}">
        <p14:creationId xmlns:p14="http://schemas.microsoft.com/office/powerpoint/2010/main" val="814242944"/>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sp>
        <p:nvSpPr>
          <p:cNvPr id="12" name="Rectangle 11"/>
          <p:cNvSpPr/>
          <p:nvPr/>
        </p:nvSpPr>
        <p:spPr>
          <a:xfrm>
            <a:off x="8052005" y="0"/>
            <a:ext cx="4789283" cy="7223125"/>
          </a:xfrm>
          <a:prstGeom prst="rect">
            <a:avLst/>
          </a:prstGeom>
          <a:solidFill>
            <a:schemeClr val="accent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7166967"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375444"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837" y="6702265"/>
            <a:ext cx="1331976" cy="228600"/>
          </a:xfrm>
          <a:prstGeom prst="rect">
            <a:avLst/>
          </a:prstGeom>
        </p:spPr>
      </p:pic>
      <p:sp>
        <p:nvSpPr>
          <p:cNvPr id="9" name="Slide title"/>
          <p:cNvSpPr>
            <a:spLocks noGrp="1" noChangeArrowheads="1"/>
          </p:cNvSpPr>
          <p:nvPr>
            <p:ph type="title"/>
          </p:nvPr>
        </p:nvSpPr>
        <p:spPr bwMode="gray">
          <a:xfrm>
            <a:off x="375444" y="567058"/>
            <a:ext cx="72837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3" name="Text Placeholder 3"/>
          <p:cNvSpPr>
            <a:spLocks noGrp="1"/>
          </p:cNvSpPr>
          <p:nvPr>
            <p:ph type="body" sz="quarter" idx="10"/>
          </p:nvPr>
        </p:nvSpPr>
        <p:spPr>
          <a:xfrm>
            <a:off x="375444" y="1833214"/>
            <a:ext cx="7283724" cy="4643437"/>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p:cNvCxnSpPr/>
          <p:nvPr userDrawn="1"/>
        </p:nvCxnSpPr>
        <p:spPr>
          <a:xfrm>
            <a:off x="375444"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7966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26" name="SlideNumber"/>
          <p:cNvSpPr/>
          <p:nvPr/>
        </p:nvSpPr>
        <p:spPr>
          <a:xfrm>
            <a:off x="7166967"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9" name="Straight Connector 28"/>
          <p:cNvCxnSpPr/>
          <p:nvPr/>
        </p:nvCxnSpPr>
        <p:spPr>
          <a:xfrm>
            <a:off x="375444"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837" y="6702265"/>
            <a:ext cx="1331976" cy="228600"/>
          </a:xfrm>
          <a:prstGeom prst="rect">
            <a:avLst/>
          </a:prstGeom>
        </p:spPr>
      </p:pic>
      <p:sp>
        <p:nvSpPr>
          <p:cNvPr id="9" name="Slide title"/>
          <p:cNvSpPr>
            <a:spLocks noGrp="1" noChangeArrowheads="1"/>
          </p:cNvSpPr>
          <p:nvPr>
            <p:ph type="title"/>
          </p:nvPr>
        </p:nvSpPr>
        <p:spPr bwMode="gray">
          <a:xfrm>
            <a:off x="375444" y="567058"/>
            <a:ext cx="72837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Text Placeholder 3"/>
          <p:cNvSpPr>
            <a:spLocks noGrp="1"/>
          </p:cNvSpPr>
          <p:nvPr>
            <p:ph type="body" sz="quarter" idx="10"/>
          </p:nvPr>
        </p:nvSpPr>
        <p:spPr>
          <a:xfrm>
            <a:off x="375444" y="1833214"/>
            <a:ext cx="7283724" cy="4643437"/>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userDrawn="1"/>
        </p:nvSpPr>
        <p:spPr>
          <a:xfrm>
            <a:off x="8052005" y="0"/>
            <a:ext cx="478928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cxnSp>
        <p:nvCxnSpPr>
          <p:cNvPr id="16" name="Straight Connector 15"/>
          <p:cNvCxnSpPr/>
          <p:nvPr userDrawn="1"/>
        </p:nvCxnSpPr>
        <p:spPr>
          <a:xfrm>
            <a:off x="375444"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34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77044" y="430311"/>
            <a:ext cx="11887200" cy="6425247"/>
          </a:xfrm>
        </p:spPr>
        <p:txBody>
          <a:bodyPr anchor="ctr">
            <a:normAutofit/>
          </a:bodyPr>
          <a:lstStyle>
            <a:lvl1pPr marL="0" indent="0" algn="ctr">
              <a:buNone/>
              <a:defRPr sz="2000" b="1" baseline="0">
                <a:solidFill>
                  <a:schemeClr val="bg2"/>
                </a:solidFill>
              </a:defRPr>
            </a:lvl1pPr>
          </a:lstStyle>
          <a:p>
            <a:r>
              <a:rPr lang="en-US"/>
              <a:t>Insert Full Background Photo Photo To Highlight a Key Message</a:t>
            </a:r>
          </a:p>
        </p:txBody>
      </p:sp>
      <p:cxnSp>
        <p:nvCxnSpPr>
          <p:cNvPr id="6" name="Straight Connector 5"/>
          <p:cNvCxnSpPr/>
          <p:nvPr/>
        </p:nvCxnSpPr>
        <p:spPr>
          <a:xfrm>
            <a:off x="477044" y="455926"/>
            <a:ext cx="118872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024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81480" y="184728"/>
            <a:ext cx="12478327" cy="6853668"/>
          </a:xfrm>
          <a:prstGeom prst="rect">
            <a:avLst/>
          </a:prstGeom>
          <a:solidFill>
            <a:schemeClr val="accent3">
              <a:alpha val="67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support your slides</a:t>
            </a:r>
            <a:br>
              <a:rPr lang="en-US"/>
            </a:br>
            <a:r>
              <a:rPr lang="en-US"/>
              <a:t>(Use Format Background to Change Picture:</a:t>
            </a:r>
            <a:br>
              <a:rPr lang="en-US"/>
            </a:br>
            <a:r>
              <a:rPr lang="en-US"/>
              <a:t>Copy image you like. Right Click Format Background. Change Picture Source to Clipboard)</a:t>
            </a:r>
          </a:p>
        </p:txBody>
      </p:sp>
      <p:sp>
        <p:nvSpPr>
          <p:cNvPr id="6"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4" name="Freeform 3"/>
          <p:cNvSpPr/>
          <p:nvPr userDrawn="1"/>
        </p:nvSpPr>
        <p:spPr>
          <a:xfrm>
            <a:off x="0" y="-1"/>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1008616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721561"/>
            <a:ext cx="12841288" cy="3780000"/>
          </a:xfrm>
          <a:prstGeom prst="rect">
            <a:avLst/>
          </a:prstGeom>
        </p:spPr>
        <p:txBody>
          <a:bodyPr lIns="1920240" tIns="45720" rIns="1920240" bIns="45720" anchor="ctr" anchorCtr="0">
            <a:noAutofit/>
          </a:bodyPr>
          <a:lstStyle>
            <a:lvl1pPr algn="ctr">
              <a:defRPr sz="4600"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569163" y="2028307"/>
            <a:ext cx="1553859" cy="1211604"/>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p:nvGrpSpPr>
        <p:grpSpPr>
          <a:xfrm rot="10800000">
            <a:off x="9718199" y="2157617"/>
            <a:ext cx="1553859" cy="1211604"/>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8"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27" name="Freeform 26"/>
          <p:cNvSpPr/>
          <p:nvPr/>
        </p:nvSpPr>
        <p:spPr>
          <a:xfrm>
            <a:off x="0" y="-1"/>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360780186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21294" y="3110096"/>
            <a:ext cx="4798701" cy="621106"/>
          </a:xfrm>
          <a:prstGeom prst="rect">
            <a:avLst/>
          </a:prstGeom>
        </p:spPr>
        <p:txBody>
          <a:bodyPr lIns="0" tIns="45720" rIns="0" bIns="45720" anchor="ctr" anchorCtr="0">
            <a:noAutofit/>
          </a:bodyPr>
          <a:lstStyle>
            <a:lvl1pPr algn="ctr">
              <a:defRPr sz="6000" b="0">
                <a:solidFill>
                  <a:schemeClr val="accent2"/>
                </a:solidFill>
              </a:defRPr>
            </a:lvl1pPr>
          </a:lstStyle>
          <a:p>
            <a:r>
              <a:rPr lang="en-US"/>
              <a:t>Thank you</a:t>
            </a:r>
          </a:p>
        </p:txBody>
      </p:sp>
      <p:pic>
        <p:nvPicPr>
          <p:cNvPr id="5" name="Picture 4">
            <a:extLst>
              <a:ext uri="{FF2B5EF4-FFF2-40B4-BE49-F238E27FC236}">
                <a16:creationId xmlns:a16="http://schemas.microsoft.com/office/drawing/2014/main" id="{5CA5AAB7-E8AC-B513-1F13-F7D9E1F3CA12}"/>
              </a:ext>
            </a:extLst>
          </p:cNvPr>
          <p:cNvPicPr>
            <a:picLocks noChangeAspect="1"/>
          </p:cNvPicPr>
          <p:nvPr userDrawn="1"/>
        </p:nvPicPr>
        <p:blipFill>
          <a:blip r:embed="rId2"/>
          <a:stretch>
            <a:fillRect/>
          </a:stretch>
        </p:blipFill>
        <p:spPr>
          <a:xfrm>
            <a:off x="5925344" y="5989241"/>
            <a:ext cx="990600" cy="457200"/>
          </a:xfrm>
          <a:prstGeom prst="rect">
            <a:avLst/>
          </a:prstGeom>
        </p:spPr>
      </p:pic>
    </p:spTree>
    <p:extLst>
      <p:ext uri="{BB962C8B-B14F-4D97-AF65-F5344CB8AC3E}">
        <p14:creationId xmlns:p14="http://schemas.microsoft.com/office/powerpoint/2010/main" val="353075668"/>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165955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033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9"/>
            <a:ext cx="1207008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76238" y="1833214"/>
            <a:ext cx="12070080" cy="4643437"/>
          </a:xfrm>
        </p:spPr>
        <p:txBody>
          <a:bodyPr/>
          <a:lstStyle>
            <a:lvl1pPr>
              <a:buClr>
                <a:schemeClr val="accent3"/>
              </a:buClr>
              <a:buSzPct val="80000"/>
              <a:defRPr>
                <a:latin typeface="Arial" panose="020B0604020202020204" pitchFamily="34" charset="0"/>
                <a:cs typeface="Arial" panose="020B0604020202020204" pitchFamily="34" charset="0"/>
              </a:defRPr>
            </a:lvl1pPr>
            <a:lvl2pPr>
              <a:buClr>
                <a:schemeClr val="accent3"/>
              </a:buClr>
              <a:buSzPct val="80000"/>
              <a:defRPr>
                <a:latin typeface="Arial" panose="020B0604020202020204" pitchFamily="34" charset="0"/>
                <a:cs typeface="Arial" panose="020B0604020202020204" pitchFamily="34" charset="0"/>
              </a:defRPr>
            </a:lvl2pPr>
            <a:lvl3pPr>
              <a:buClr>
                <a:schemeClr val="accent3"/>
              </a:buClr>
              <a:buSzPct val="80000"/>
              <a:defRPr>
                <a:latin typeface="Arial" panose="020B0604020202020204" pitchFamily="34" charset="0"/>
                <a:cs typeface="Arial" panose="020B0604020202020204" pitchFamily="34" charset="0"/>
              </a:defRPr>
            </a:lvl3pPr>
            <a:lvl4pPr>
              <a:buClr>
                <a:schemeClr val="accent3"/>
              </a:buClr>
              <a:buSzPct val="80000"/>
              <a:defRPr>
                <a:latin typeface="Arial" panose="020B0604020202020204" pitchFamily="34" charset="0"/>
                <a:cs typeface="Arial" panose="020B0604020202020204" pitchFamily="34" charset="0"/>
              </a:defRPr>
            </a:lvl4pPr>
            <a:lvl5pPr>
              <a:buClr>
                <a:schemeClr val="accent3"/>
              </a:buClr>
              <a:buSzPct val="80000"/>
              <a:defRPr sz="158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583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7886"/>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65" name="Picture Placeholder 64"/>
          <p:cNvSpPr>
            <a:spLocks noGrp="1"/>
          </p:cNvSpPr>
          <p:nvPr>
            <p:ph type="pic" sz="quarter" idx="12" hasCustomPrompt="1"/>
          </p:nvPr>
        </p:nvSpPr>
        <p:spPr>
          <a:xfrm>
            <a:off x="6390465" y="358775"/>
            <a:ext cx="6116539" cy="6127886"/>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txBody>
          <a:bodyPr wrap="square" anchor="ctr">
            <a:noAutofit/>
          </a:bodyPr>
          <a:lstStyle>
            <a:lvl1pPr marL="0" marR="0" indent="0" algn="ctr" defTabSz="981075" rtl="0" eaLnBrk="1" fontAlgn="base" latinLnBrk="0" hangingPunct="1">
              <a:lnSpc>
                <a:spcPct val="100000"/>
              </a:lnSpc>
              <a:spcBef>
                <a:spcPct val="40000"/>
              </a:spcBef>
              <a:spcAft>
                <a:spcPct val="0"/>
              </a:spcAft>
              <a:buClr>
                <a:schemeClr val="accent3"/>
              </a:buClr>
              <a:buSzPts val="2400"/>
              <a:buFont typeface="Verdana" pitchFamily="34" charset="0"/>
              <a:buNone/>
              <a:tabLst/>
              <a:defRPr>
                <a:solidFill>
                  <a:schemeClr val="tx2"/>
                </a:solidFill>
              </a:defRPr>
            </a:lvl1pPr>
          </a:lstStyle>
          <a:p>
            <a:pPr marL="271463" marR="0" lvl="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a:pPr>
            <a:r>
              <a:rPr lang="en-US"/>
              <a:t>Insert Brand Approved Picture for Cover</a:t>
            </a:r>
            <a:br>
              <a:rPr lang="en-US"/>
            </a:br>
            <a:r>
              <a:rPr lang="en-US"/>
              <a:t>(Square Pictures only)</a:t>
            </a:r>
          </a:p>
          <a:p>
            <a:endParaRPr lang="en-US"/>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pic>
        <p:nvPicPr>
          <p:cNvPr id="7" name="Picture 6">
            <a:extLst>
              <a:ext uri="{FF2B5EF4-FFF2-40B4-BE49-F238E27FC236}">
                <a16:creationId xmlns:a16="http://schemas.microsoft.com/office/drawing/2014/main" id="{1CB8F686-2832-DE45-B4EA-A9B076CCC09E}"/>
              </a:ext>
            </a:extLst>
          </p:cNvPr>
          <p:cNvPicPr>
            <a:picLocks noChangeAspect="1"/>
          </p:cNvPicPr>
          <p:nvPr userDrawn="1"/>
        </p:nvPicPr>
        <p:blipFill>
          <a:blip r:embed="rId2"/>
          <a:stretch>
            <a:fillRect/>
          </a:stretch>
        </p:blipFill>
        <p:spPr>
          <a:xfrm>
            <a:off x="933562" y="1006176"/>
            <a:ext cx="1856232" cy="320040"/>
          </a:xfrm>
          <a:prstGeom prst="rect">
            <a:avLst/>
          </a:prstGeom>
        </p:spPr>
      </p:pic>
    </p:spTree>
    <p:extLst>
      <p:ext uri="{BB962C8B-B14F-4D97-AF65-F5344CB8AC3E}">
        <p14:creationId xmlns:p14="http://schemas.microsoft.com/office/powerpoint/2010/main" val="144497094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207008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76238" y="1833214"/>
            <a:ext cx="12070080" cy="4643437"/>
          </a:xfrm>
        </p:spPr>
        <p:txBody>
          <a:bodyPr/>
          <a:lstStyle>
            <a:lvl1pPr>
              <a:buClr>
                <a:schemeClr val="accent3"/>
              </a:buClr>
              <a:buSzPct val="80000"/>
              <a:defRPr>
                <a:latin typeface="Arial" panose="020B0604020202020204" pitchFamily="34" charset="0"/>
                <a:cs typeface="Arial" panose="020B0604020202020204" pitchFamily="34" charset="0"/>
              </a:defRPr>
            </a:lvl1pPr>
            <a:lvl2pPr>
              <a:buClr>
                <a:schemeClr val="accent3"/>
              </a:buClr>
              <a:buSzPct val="80000"/>
              <a:defRPr sz="1600">
                <a:latin typeface="Arial" panose="020B0604020202020204" pitchFamily="34" charset="0"/>
                <a:cs typeface="Arial" panose="020B0604020202020204" pitchFamily="34" charset="0"/>
              </a:defRPr>
            </a:lvl2pPr>
            <a:lvl3pPr>
              <a:buClr>
                <a:schemeClr val="accent3"/>
              </a:buClr>
              <a:buSzPct val="80000"/>
              <a:defRPr sz="1600">
                <a:latin typeface="Arial" panose="020B0604020202020204" pitchFamily="34" charset="0"/>
                <a:cs typeface="Arial" panose="020B0604020202020204" pitchFamily="34" charset="0"/>
              </a:defRPr>
            </a:lvl3pPr>
            <a:lvl4pPr>
              <a:buClr>
                <a:schemeClr val="accent3"/>
              </a:buClr>
              <a:buSzPct val="80000"/>
              <a:defRPr sz="1600">
                <a:latin typeface="Arial" panose="020B0604020202020204" pitchFamily="34" charset="0"/>
                <a:cs typeface="Arial" panose="020B0604020202020204" pitchFamily="34" charset="0"/>
              </a:defRPr>
            </a:lvl4pPr>
            <a:lvl5pPr>
              <a:buClr>
                <a:schemeClr val="accent3"/>
              </a:buClr>
              <a:buSzPct val="80000"/>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p:cNvSpPr>
            <a:spLocks noGrp="1"/>
          </p:cNvSpPr>
          <p:nvPr>
            <p:ph type="subTitle" idx="1" hasCustomPrompt="1"/>
          </p:nvPr>
        </p:nvSpPr>
        <p:spPr>
          <a:xfrm>
            <a:off x="375444" y="1136158"/>
            <a:ext cx="6858000" cy="563128"/>
          </a:xfrm>
          <a:prstGeom prst="rect">
            <a:avLst/>
          </a:prstGeom>
        </p:spPr>
        <p:txBody>
          <a:bodyPr lIns="0" rIns="0">
            <a:noAutofit/>
          </a:bodyPr>
          <a:lstStyle>
            <a:lvl1pPr marL="0" indent="0" algn="l">
              <a:buNone/>
              <a:defRPr sz="1800" b="1">
                <a:solidFill>
                  <a:schemeClr val="accent3"/>
                </a:solidFill>
                <a:latin typeface="Arial" panose="020B0604020202020204" pitchFamily="34" charset="0"/>
                <a:cs typeface="Arial" panose="020B0604020202020204" pitchFamily="34" charset="0"/>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1116537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p:nvSpPr>
        <p:spPr>
          <a:xfrm>
            <a:off x="1885838" y="620396"/>
            <a:ext cx="10955450" cy="660272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3" name="Title 1"/>
          <p:cNvSpPr>
            <a:spLocks noGrp="1"/>
          </p:cNvSpPr>
          <p:nvPr>
            <p:ph type="ctrTitle" hasCustomPrompt="1"/>
          </p:nvPr>
        </p:nvSpPr>
        <p:spPr>
          <a:xfrm>
            <a:off x="2478657" y="924570"/>
            <a:ext cx="8680410" cy="1646102"/>
          </a:xfrm>
          <a:prstGeom prst="rect">
            <a:avLst/>
          </a:prstGeom>
        </p:spPr>
        <p:txBody>
          <a:bodyPr lIns="0" tIns="45720" rIns="0" bIns="45720" anchor="t" anchorCtr="0">
            <a:noAutofit/>
          </a:bodyPr>
          <a:lstStyle>
            <a:lvl1pPr algn="l">
              <a:defRPr sz="5400"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478657" y="6093208"/>
            <a:ext cx="6791864" cy="704406"/>
          </a:xfrm>
          <a:prstGeom prst="rect">
            <a:avLst/>
          </a:prstGeom>
        </p:spPr>
        <p:txBody>
          <a:bodyPr lIns="0" tIns="0" rIns="0" bIns="0" anchor="b">
            <a:noAutofit/>
          </a:bodyPr>
          <a:lstStyle>
            <a:lvl1pPr marL="0" indent="0" algn="l">
              <a:buNone/>
              <a:defRPr sz="2800" b="0">
                <a:solidFill>
                  <a:schemeClr val="accent3"/>
                </a:solidFill>
                <a:latin typeface="+mn-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760018" y="6479875"/>
            <a:ext cx="1529750" cy="317739"/>
          </a:xfrm>
        </p:spPr>
        <p:txBody>
          <a:bodyPr lIns="0" tIns="0" rIns="0" bIns="0" anchor="b">
            <a:noAutofit/>
          </a:bodyPr>
          <a:lstStyle>
            <a:lvl1pPr marL="0" indent="0" algn="r">
              <a:buNone/>
              <a:defRPr sz="1400">
                <a:solidFill>
                  <a:schemeClr val="accent3"/>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55263" y="6479875"/>
            <a:ext cx="1529750" cy="317739"/>
          </a:xfrm>
        </p:spPr>
        <p:txBody>
          <a:bodyPr lIns="0" tIns="0" rIns="0" bIns="0" anchor="b">
            <a:noAutofit/>
          </a:bodyPr>
          <a:lstStyle>
            <a:lvl1pPr marL="0" indent="0" algn="l">
              <a:buNone/>
              <a:defRPr sz="1400">
                <a:solidFill>
                  <a:schemeClr val="tx2"/>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Add presenter</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85838" cy="620396"/>
          </a:xfrm>
          <a:prstGeom prst="rect">
            <a:avLst/>
          </a:prstGeom>
        </p:spPr>
      </p:pic>
      <p:sp>
        <p:nvSpPr>
          <p:cNvPr id="6" name="Rectangle 5">
            <a:extLst>
              <a:ext uri="{FF2B5EF4-FFF2-40B4-BE49-F238E27FC236}">
                <a16:creationId xmlns:a16="http://schemas.microsoft.com/office/drawing/2014/main" id="{993F327E-6B44-8669-AA3E-EFCF7ABA3CDC}"/>
              </a:ext>
            </a:extLst>
          </p:cNvPr>
          <p:cNvSpPr/>
          <p:nvPr userDrawn="1"/>
        </p:nvSpPr>
        <p:spPr>
          <a:xfrm>
            <a:off x="0" y="0"/>
            <a:ext cx="1885838" cy="620396"/>
          </a:xfrm>
          <a:prstGeom prst="rect">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203398782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443" y="6702265"/>
            <a:ext cx="1331976" cy="228600"/>
          </a:xfrm>
          <a:prstGeom prst="rect">
            <a:avLst/>
          </a:prstGeom>
        </p:spPr>
      </p:pic>
      <p:sp>
        <p:nvSpPr>
          <p:cNvPr id="4" name="Rectangle 3"/>
          <p:cNvSpPr/>
          <p:nvPr/>
        </p:nvSpPr>
        <p:spPr>
          <a:xfrm>
            <a:off x="375443" y="1229710"/>
            <a:ext cx="12090401" cy="3479450"/>
          </a:xfrm>
          <a:prstGeom prst="rect">
            <a:avLst/>
          </a:prstGeom>
          <a:solidFill>
            <a:schemeClr val="tx2">
              <a:lumMod val="9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40" name="Straight Connector 39"/>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151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with a sidebar option">
    <p:spTree>
      <p:nvGrpSpPr>
        <p:cNvPr id="1" name=""/>
        <p:cNvGrpSpPr/>
        <p:nvPr/>
      </p:nvGrpSpPr>
      <p:grpSpPr>
        <a:xfrm>
          <a:off x="0" y="0"/>
          <a:ext cx="0" cy="0"/>
          <a:chOff x="0" y="0"/>
          <a:chExt cx="0" cy="0"/>
        </a:xfrm>
      </p:grpSpPr>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2230438" y="6585155"/>
            <a:ext cx="1023540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438" y="6702265"/>
            <a:ext cx="1331976" cy="228600"/>
          </a:xfrm>
          <a:prstGeom prst="rect">
            <a:avLst/>
          </a:prstGeom>
        </p:spPr>
      </p:pic>
      <p:sp>
        <p:nvSpPr>
          <p:cNvPr id="9" name="Slide title"/>
          <p:cNvSpPr>
            <a:spLocks noGrp="1" noChangeArrowheads="1"/>
          </p:cNvSpPr>
          <p:nvPr>
            <p:ph type="title"/>
          </p:nvPr>
        </p:nvSpPr>
        <p:spPr bwMode="gray">
          <a:xfrm>
            <a:off x="2230438" y="567058"/>
            <a:ext cx="10235406"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2230438" y="463763"/>
            <a:ext cx="10235406"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230438" y="1833214"/>
            <a:ext cx="10235406" cy="4643437"/>
          </a:xfrm>
        </p:spPr>
        <p:txBody>
          <a:bodyPr>
            <a:normAutofit/>
          </a:bodyPr>
          <a:lstStyle>
            <a:lvl1pPr>
              <a:buClr>
                <a:schemeClr val="accent3"/>
              </a:buClr>
              <a:buSzPct val="80000"/>
              <a:defRPr sz="1800">
                <a:latin typeface="Arial" panose="020B0604020202020204" pitchFamily="34" charset="0"/>
                <a:cs typeface="Arial" panose="020B0604020202020204" pitchFamily="34" charset="0"/>
              </a:defRPr>
            </a:lvl1pPr>
            <a:lvl2pPr>
              <a:buClr>
                <a:schemeClr val="accent3"/>
              </a:buClr>
              <a:buSzPct val="80000"/>
              <a:defRPr sz="1600">
                <a:latin typeface="Arial" panose="020B0604020202020204" pitchFamily="34" charset="0"/>
                <a:cs typeface="Arial" panose="020B0604020202020204" pitchFamily="34" charset="0"/>
              </a:defRPr>
            </a:lvl2pPr>
            <a:lvl3pPr>
              <a:buClr>
                <a:schemeClr val="accent3"/>
              </a:buClr>
              <a:buSzPct val="80000"/>
              <a:defRPr sz="1600">
                <a:latin typeface="Arial" panose="020B0604020202020204" pitchFamily="34" charset="0"/>
                <a:cs typeface="Arial" panose="020B0604020202020204" pitchFamily="34" charset="0"/>
              </a:defRPr>
            </a:lvl3pPr>
            <a:lvl4pPr>
              <a:buClr>
                <a:schemeClr val="accent3"/>
              </a:buClr>
              <a:buSzPct val="80000"/>
              <a:defRPr sz="1600">
                <a:latin typeface="Arial" panose="020B0604020202020204" pitchFamily="34" charset="0"/>
                <a:cs typeface="Arial" panose="020B0604020202020204" pitchFamily="34" charset="0"/>
              </a:defRPr>
            </a:lvl4pPr>
            <a:lvl5pPr>
              <a:buClr>
                <a:schemeClr val="accent3"/>
              </a:buClr>
              <a:buSzPct val="80000"/>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FD6C0180-5175-1FAE-F507-06F493297D45}"/>
              </a:ext>
            </a:extLst>
          </p:cNvPr>
          <p:cNvSpPr/>
          <p:nvPr userDrawn="1"/>
        </p:nvSpPr>
        <p:spPr>
          <a:xfrm>
            <a:off x="1" y="0"/>
            <a:ext cx="1828800" cy="7223125"/>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Tree>
    <p:extLst>
      <p:ext uri="{BB962C8B-B14F-4D97-AF65-F5344CB8AC3E}">
        <p14:creationId xmlns:p14="http://schemas.microsoft.com/office/powerpoint/2010/main" val="1497479054"/>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with a sidebar option">
    <p:spTree>
      <p:nvGrpSpPr>
        <p:cNvPr id="1" name=""/>
        <p:cNvGrpSpPr/>
        <p:nvPr/>
      </p:nvGrpSpPr>
      <p:grpSpPr>
        <a:xfrm>
          <a:off x="0" y="0"/>
          <a:ext cx="0" cy="0"/>
          <a:chOff x="0" y="0"/>
          <a:chExt cx="0" cy="0"/>
        </a:xfrm>
      </p:grpSpPr>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2230438" y="6585155"/>
            <a:ext cx="1023540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438" y="6702265"/>
            <a:ext cx="1331976" cy="228600"/>
          </a:xfrm>
          <a:prstGeom prst="rect">
            <a:avLst/>
          </a:prstGeom>
        </p:spPr>
      </p:pic>
      <p:cxnSp>
        <p:nvCxnSpPr>
          <p:cNvPr id="10" name="Straight Connector 9"/>
          <p:cNvCxnSpPr/>
          <p:nvPr/>
        </p:nvCxnSpPr>
        <p:spPr>
          <a:xfrm>
            <a:off x="2230438" y="463763"/>
            <a:ext cx="10235406"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3"/>
          <p:cNvSpPr>
            <a:spLocks noGrp="1"/>
          </p:cNvSpPr>
          <p:nvPr>
            <p:ph type="body" sz="quarter" idx="10"/>
          </p:nvPr>
        </p:nvSpPr>
        <p:spPr>
          <a:xfrm>
            <a:off x="2230438" y="1833214"/>
            <a:ext cx="10235406" cy="4643437"/>
          </a:xfrm>
        </p:spPr>
        <p:txBody>
          <a:bodyPr>
            <a:normAutofit/>
          </a:bodyPr>
          <a:lstStyle>
            <a:lvl1pPr>
              <a:buClr>
                <a:schemeClr val="accent3"/>
              </a:buClr>
              <a:buSzPct val="80000"/>
              <a:defRPr sz="1800">
                <a:latin typeface="Arial" panose="020B0604020202020204" pitchFamily="34" charset="0"/>
                <a:cs typeface="Arial" panose="020B0604020202020204" pitchFamily="34" charset="0"/>
              </a:defRPr>
            </a:lvl1pPr>
            <a:lvl2pPr>
              <a:buClr>
                <a:schemeClr val="accent3"/>
              </a:buClr>
              <a:buSzPct val="80000"/>
              <a:defRPr sz="1600">
                <a:latin typeface="Arial" panose="020B0604020202020204" pitchFamily="34" charset="0"/>
                <a:cs typeface="Arial" panose="020B0604020202020204" pitchFamily="34" charset="0"/>
              </a:defRPr>
            </a:lvl2pPr>
            <a:lvl3pPr>
              <a:buClr>
                <a:schemeClr val="accent3"/>
              </a:buClr>
              <a:buSzPct val="80000"/>
              <a:defRPr sz="1600">
                <a:latin typeface="Arial" panose="020B0604020202020204" pitchFamily="34" charset="0"/>
                <a:cs typeface="Arial" panose="020B0604020202020204" pitchFamily="34" charset="0"/>
              </a:defRPr>
            </a:lvl3pPr>
            <a:lvl4pPr>
              <a:buClr>
                <a:schemeClr val="accent3"/>
              </a:buClr>
              <a:buSzPct val="80000"/>
              <a:defRPr sz="1600">
                <a:latin typeface="Arial" panose="020B0604020202020204" pitchFamily="34" charset="0"/>
                <a:cs typeface="Arial" panose="020B0604020202020204" pitchFamily="34" charset="0"/>
              </a:defRPr>
            </a:lvl4pPr>
            <a:lvl5pPr>
              <a:buClr>
                <a:schemeClr val="accent3"/>
              </a:buClr>
              <a:buSzPct val="80000"/>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FD6C0180-5175-1FAE-F507-06F493297D45}"/>
              </a:ext>
            </a:extLst>
          </p:cNvPr>
          <p:cNvSpPr/>
          <p:nvPr userDrawn="1"/>
        </p:nvSpPr>
        <p:spPr>
          <a:xfrm>
            <a:off x="1" y="0"/>
            <a:ext cx="1828800" cy="722312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13" name="Slide title">
            <a:extLst>
              <a:ext uri="{FF2B5EF4-FFF2-40B4-BE49-F238E27FC236}">
                <a16:creationId xmlns:a16="http://schemas.microsoft.com/office/drawing/2014/main" id="{231CA5E3-6619-2D46-2443-9C018D3ADD50}"/>
              </a:ext>
            </a:extLst>
          </p:cNvPr>
          <p:cNvSpPr>
            <a:spLocks noGrp="1" noChangeArrowheads="1"/>
          </p:cNvSpPr>
          <p:nvPr>
            <p:ph type="title"/>
          </p:nvPr>
        </p:nvSpPr>
        <p:spPr bwMode="gray">
          <a:xfrm>
            <a:off x="2230438" y="567058"/>
            <a:ext cx="10235406"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4" name="Subtitle 2">
            <a:extLst>
              <a:ext uri="{FF2B5EF4-FFF2-40B4-BE49-F238E27FC236}">
                <a16:creationId xmlns:a16="http://schemas.microsoft.com/office/drawing/2014/main" id="{8D825E53-F168-04A9-7469-3729A131FDDA}"/>
              </a:ext>
            </a:extLst>
          </p:cNvPr>
          <p:cNvSpPr>
            <a:spLocks noGrp="1"/>
          </p:cNvSpPr>
          <p:nvPr>
            <p:ph type="subTitle" idx="1" hasCustomPrompt="1"/>
          </p:nvPr>
        </p:nvSpPr>
        <p:spPr>
          <a:xfrm>
            <a:off x="2230437" y="1136158"/>
            <a:ext cx="10235405" cy="563128"/>
          </a:xfrm>
          <a:prstGeom prst="rect">
            <a:avLst/>
          </a:prstGeom>
        </p:spPr>
        <p:txBody>
          <a:bodyPr lIns="0" rIns="0">
            <a:noAutofit/>
          </a:bodyPr>
          <a:lstStyle>
            <a:lvl1pPr marL="0" indent="0" algn="l">
              <a:buNone/>
              <a:defRPr sz="1800" b="1">
                <a:solidFill>
                  <a:schemeClr val="accent3"/>
                </a:solidFill>
                <a:latin typeface="Arial" panose="020B0604020202020204" pitchFamily="34" charset="0"/>
                <a:cs typeface="Arial" panose="020B0604020202020204" pitchFamily="34" charset="0"/>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subtitle style</a:t>
            </a:r>
          </a:p>
        </p:txBody>
      </p:sp>
    </p:spTree>
    <p:extLst>
      <p:ext uri="{BB962C8B-B14F-4D97-AF65-F5344CB8AC3E}">
        <p14:creationId xmlns:p14="http://schemas.microsoft.com/office/powerpoint/2010/main" val="656725011"/>
      </p:ext>
    </p:extLst>
  </p:cSld>
  <p:clrMapOvr>
    <a:masterClrMapping/>
  </p:clrMapOvr>
  <p:extLst>
    <p:ext uri="{DCECCB84-F9BA-43D5-87BE-67443E8EF086}">
      <p15:sldGuideLst xmlns:p15="http://schemas.microsoft.com/office/powerpoint/2012/main">
        <p15:guide id="1" pos="140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chemeClr val="tx2">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120" y="6702265"/>
            <a:ext cx="1331976" cy="228600"/>
          </a:xfrm>
          <a:prstGeom prst="rect">
            <a:avLst/>
          </a:prstGeom>
        </p:spPr>
      </p:pic>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3"/>
          <p:cNvSpPr>
            <a:spLocks noGrp="1"/>
          </p:cNvSpPr>
          <p:nvPr>
            <p:ph type="body" sz="quarter" idx="10"/>
          </p:nvPr>
        </p:nvSpPr>
        <p:spPr>
          <a:xfrm>
            <a:off x="5182120" y="1833214"/>
            <a:ext cx="7080524" cy="4643437"/>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3488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120" y="6702265"/>
            <a:ext cx="1331976" cy="228600"/>
          </a:xfrm>
          <a:prstGeom prst="rect">
            <a:avLst/>
          </a:prstGeom>
        </p:spPr>
      </p:pic>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
          <p:cNvSpPr>
            <a:spLocks noGrp="1"/>
          </p:cNvSpPr>
          <p:nvPr>
            <p:ph type="body" sz="quarter" idx="10"/>
          </p:nvPr>
        </p:nvSpPr>
        <p:spPr>
          <a:xfrm>
            <a:off x="5182120" y="1833214"/>
            <a:ext cx="7080524" cy="4643437"/>
          </a:xfrm>
        </p:spPr>
        <p:txBody>
          <a:bodyPr/>
          <a:lstStyle>
            <a:lvl1pPr>
              <a:buClr>
                <a:schemeClr val="accent3"/>
              </a:buClr>
              <a:buSzPct val="80000"/>
              <a:defRPr/>
            </a:lvl1pPr>
            <a:lvl2pPr>
              <a:buClr>
                <a:schemeClr val="accent3"/>
              </a:buClr>
              <a:buSzPct val="80000"/>
              <a:defRPr/>
            </a:lvl2pPr>
            <a:lvl3pPr>
              <a:buClr>
                <a:schemeClr val="accent3"/>
              </a:buClr>
              <a:buSzPct val="80000"/>
              <a:defRPr/>
            </a:lvl3pPr>
            <a:lvl4pPr>
              <a:buClr>
                <a:schemeClr val="accent3"/>
              </a:buClr>
              <a:buSzPct val="80000"/>
              <a:defRPr/>
            </a:lvl4pPr>
            <a:lvl5pPr>
              <a:buClr>
                <a:schemeClr val="accent3"/>
              </a:buClr>
              <a:buSzPct val="8000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76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 name="Slide title"/>
          <p:cNvSpPr>
            <a:spLocks noGrp="1" noChangeArrowheads="1"/>
          </p:cNvSpPr>
          <p:nvPr>
            <p:ph type="title"/>
          </p:nvPr>
        </p:nvSpPr>
        <p:spPr bwMode="gray">
          <a:xfrm>
            <a:off x="375444" y="567058"/>
            <a:ext cx="120904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1"/>
            </p:custDataLst>
          </p:nvPr>
        </p:nvSpPr>
        <p:spPr>
          <a:xfrm>
            <a:off x="375444" y="1278372"/>
            <a:ext cx="12090400" cy="4634408"/>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12" name="Straight Connector 11"/>
          <p:cNvCxnSpPr/>
          <p:nvPr/>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Number">
            <a:extLst>
              <a:ext uri="{FF2B5EF4-FFF2-40B4-BE49-F238E27FC236}">
                <a16:creationId xmlns:a16="http://schemas.microsoft.com/office/drawing/2014/main" id="{BB7F04E5-7739-7487-0513-85E3673FF0CF}"/>
              </a:ext>
            </a:extLst>
          </p:cNvPr>
          <p:cNvSpPr/>
          <p:nvPr userDrawn="1"/>
        </p:nvSpPr>
        <p:spPr>
          <a:xfrm>
            <a:off x="392837" y="6702265"/>
            <a:ext cx="2747685"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l"/>
            <a:r>
              <a:rPr lang="en-US" sz="1200" b="0" baseline="0">
                <a:solidFill>
                  <a:srgbClr val="080808"/>
                </a:solidFill>
                <a:latin typeface="+mj-lt"/>
              </a:rPr>
              <a:t>Who Does What, by When?</a:t>
            </a:r>
            <a:endParaRPr lang="fr-FR" sz="1200" b="0">
              <a:solidFill>
                <a:srgbClr val="080808"/>
              </a:solidFill>
              <a:latin typeface="+mj-lt"/>
            </a:endParaRPr>
          </a:p>
        </p:txBody>
      </p:sp>
    </p:spTree>
    <p:custDataLst>
      <p:tags r:id="rId20"/>
    </p:custDataLst>
    <p:extLst>
      <p:ext uri="{BB962C8B-B14F-4D97-AF65-F5344CB8AC3E}">
        <p14:creationId xmlns:p14="http://schemas.microsoft.com/office/powerpoint/2010/main" val="601067926"/>
      </p:ext>
    </p:extLst>
  </p:cSld>
  <p:clrMap bg1="lt1" tx1="dk1" bg2="lt2" tx2="dk2" accent1="accent1" accent2="accent2" accent3="accent3" accent4="accent4" accent5="accent5" accent6="accent6" hlink="hlink" folHlink="folHlink"/>
  <p:sldLayoutIdLst>
    <p:sldLayoutId id="2147483693" r:id="rId1"/>
    <p:sldLayoutId id="2147483683" r:id="rId2"/>
    <p:sldLayoutId id="2147483691" r:id="rId3"/>
    <p:sldLayoutId id="2147483689" r:id="rId4"/>
    <p:sldLayoutId id="2147483682" r:id="rId5"/>
    <p:sldLayoutId id="2147483690" r:id="rId6"/>
    <p:sldLayoutId id="2147483694" r:id="rId7"/>
    <p:sldLayoutId id="2147483678" r:id="rId8"/>
    <p:sldLayoutId id="2147483679" r:id="rId9"/>
    <p:sldLayoutId id="2147483681" r:id="rId10"/>
    <p:sldLayoutId id="2147483680" r:id="rId11"/>
    <p:sldLayoutId id="2147483663" r:id="rId12"/>
    <p:sldLayoutId id="2147483664" r:id="rId13"/>
    <p:sldLayoutId id="2147483677" r:id="rId14"/>
    <p:sldLayoutId id="2147483696" r:id="rId15"/>
    <p:sldLayoutId id="2147483662" r:id="rId16"/>
    <p:sldLayoutId id="2147483686" r:id="rId17"/>
    <p:sldLayoutId id="2147483695" r:id="rId18"/>
  </p:sldLayoutIdLst>
  <p:txStyles>
    <p:titleStyle>
      <a:lvl1pPr algn="l" defTabSz="981334" rtl="0" eaLnBrk="1" latinLnBrk="0" hangingPunct="1">
        <a:spcBef>
          <a:spcPct val="0"/>
        </a:spcBef>
        <a:buNone/>
        <a:defRPr sz="3600" kern="1200">
          <a:solidFill>
            <a:schemeClr val="tx1"/>
          </a:solidFill>
          <a:latin typeface="+mj-lt"/>
          <a:ea typeface="+mj-ea"/>
          <a:cs typeface="+mj-cs"/>
        </a:defRPr>
      </a:lvl1pPr>
    </p:titleStyle>
    <p:body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Arial" panose="020B0604020202020204" pitchFamily="34" charset="0"/>
          <a:ea typeface="+mn-ea"/>
          <a:cs typeface="Arial" panose="020B0604020202020204" pitchFamily="34" charset="0"/>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Arial" panose="020B0604020202020204" pitchFamily="34" charset="0"/>
          <a:ea typeface="+mn-ea"/>
          <a:cs typeface="Arial" panose="020B0604020202020204" pitchFamily="34" charset="0"/>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Arial" panose="020B0604020202020204" pitchFamily="34" charset="0"/>
          <a:ea typeface="+mn-ea"/>
          <a:cs typeface="Arial" panose="020B0604020202020204" pitchFamily="34" charset="0"/>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81334" rtl="0" eaLnBrk="1" latinLnBrk="0" hangingPunct="1">
        <a:defRPr sz="1800" kern="1200">
          <a:solidFill>
            <a:schemeClr val="tx1"/>
          </a:solidFill>
          <a:latin typeface="+mn-lt"/>
          <a:ea typeface="+mn-ea"/>
          <a:cs typeface="+mn-cs"/>
        </a:defRPr>
      </a:lvl1pPr>
      <a:lvl2pPr marL="490667" algn="l" defTabSz="981334" rtl="0" eaLnBrk="1" latinLnBrk="0" hangingPunct="1">
        <a:defRPr sz="1900" kern="1200">
          <a:solidFill>
            <a:schemeClr val="tx1"/>
          </a:solidFill>
          <a:latin typeface="+mn-lt"/>
          <a:ea typeface="+mn-ea"/>
          <a:cs typeface="+mn-cs"/>
        </a:defRPr>
      </a:lvl2pPr>
      <a:lvl3pPr marL="981334" algn="l" defTabSz="981334" rtl="0" eaLnBrk="1" latinLnBrk="0" hangingPunct="1">
        <a:defRPr sz="1900" kern="1200">
          <a:solidFill>
            <a:schemeClr val="tx1"/>
          </a:solidFill>
          <a:latin typeface="+mn-lt"/>
          <a:ea typeface="+mn-ea"/>
          <a:cs typeface="+mn-cs"/>
        </a:defRPr>
      </a:lvl3pPr>
      <a:lvl4pPr marL="1472001" algn="l" defTabSz="981334" rtl="0" eaLnBrk="1" latinLnBrk="0" hangingPunct="1">
        <a:defRPr sz="1900" kern="1200">
          <a:solidFill>
            <a:schemeClr val="tx1"/>
          </a:solidFill>
          <a:latin typeface="+mn-lt"/>
          <a:ea typeface="+mn-ea"/>
          <a:cs typeface="+mn-cs"/>
        </a:defRPr>
      </a:lvl4pPr>
      <a:lvl5pPr marL="1962668" algn="l" defTabSz="981334" rtl="0" eaLnBrk="1" latinLnBrk="0" hangingPunct="1">
        <a:defRPr sz="1900" kern="1200">
          <a:solidFill>
            <a:schemeClr val="tx1"/>
          </a:solidFill>
          <a:latin typeface="+mn-lt"/>
          <a:ea typeface="+mn-ea"/>
          <a:cs typeface="+mn-cs"/>
        </a:defRPr>
      </a:lvl5pPr>
      <a:lvl6pPr marL="2453335" algn="l" defTabSz="981334" rtl="0" eaLnBrk="1" latinLnBrk="0" hangingPunct="1">
        <a:defRPr sz="1900" kern="1200">
          <a:solidFill>
            <a:schemeClr val="tx1"/>
          </a:solidFill>
          <a:latin typeface="+mn-lt"/>
          <a:ea typeface="+mn-ea"/>
          <a:cs typeface="+mn-cs"/>
        </a:defRPr>
      </a:lvl6pPr>
      <a:lvl7pPr marL="2944002" algn="l" defTabSz="981334" rtl="0" eaLnBrk="1" latinLnBrk="0" hangingPunct="1">
        <a:defRPr sz="1900" kern="1200">
          <a:solidFill>
            <a:schemeClr val="tx1"/>
          </a:solidFill>
          <a:latin typeface="+mn-lt"/>
          <a:ea typeface="+mn-ea"/>
          <a:cs typeface="+mn-cs"/>
        </a:defRPr>
      </a:lvl7pPr>
      <a:lvl8pPr marL="3434669" algn="l" defTabSz="981334" rtl="0" eaLnBrk="1" latinLnBrk="0" hangingPunct="1">
        <a:defRPr sz="1900" kern="1200">
          <a:solidFill>
            <a:schemeClr val="tx1"/>
          </a:solidFill>
          <a:latin typeface="+mn-lt"/>
          <a:ea typeface="+mn-ea"/>
          <a:cs typeface="+mn-cs"/>
        </a:defRPr>
      </a:lvl8pPr>
      <a:lvl9pPr marL="3925336" algn="l" defTabSz="98133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hyperlink" Target="https://apstudents.collegeboard.org/choosing-courses/by-major-career"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hyperlink" Target="https://apcentral.collegeboard.org/about-ap/launch-grow-ap-program/discover-benefits#footnote-4" TargetMode="External"/><Relationship Id="rId7" Type="http://schemas.openxmlformats.org/officeDocument/2006/relationships/image" Target="../media/image26.emf"/><Relationship Id="rId2" Type="http://schemas.openxmlformats.org/officeDocument/2006/relationships/hyperlink" Target="https://apcentral.collegeboard.org/about-ap/launch-grow-ap-program/discover-benefits#footnote-3" TargetMode="External"/><Relationship Id="rId1" Type="http://schemas.openxmlformats.org/officeDocument/2006/relationships/slideLayout" Target="../slideLayouts/slideLayout3.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hyperlink" Target="https://apcentral.collegeboard.org/about-ap/launch-grow-ap-program/discover-benefits#footnote-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myap.collegeboard.org/login" TargetMode="Externa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notesSlide" Target="../notesSlides/notesSlide7.xml"/><Relationship Id="rId7" Type="http://schemas.openxmlformats.org/officeDocument/2006/relationships/image" Target="../media/image30.emf"/><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9.emf"/><Relationship Id="rId11" Type="http://schemas.openxmlformats.org/officeDocument/2006/relationships/image" Target="../media/image34.emf"/><Relationship Id="rId5" Type="http://schemas.openxmlformats.org/officeDocument/2006/relationships/image" Target="../media/image28.emf"/><Relationship Id="rId10" Type="http://schemas.openxmlformats.org/officeDocument/2006/relationships/image" Target="../media/image33.emf"/><Relationship Id="rId4" Type="http://schemas.openxmlformats.org/officeDocument/2006/relationships/oleObject" Target="../embeddings/oleObject1.bin"/><Relationship Id="rId9" Type="http://schemas.openxmlformats.org/officeDocument/2006/relationships/image" Target="../media/image3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apcentral.collegeboard.org/about-ap/launch-grow-ap-program/discover-benefits#footnote-6" TargetMode="Externa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hyperlink" Target="https://apcentral.collegeboard.org/pdf/ap-potential-brochure-schools-and-districts.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s://apcentral.collegeboard.org/professional-learning/teacher-webinars" TargetMode="External"/><Relationship Id="rId2" Type="http://schemas.openxmlformats.org/officeDocument/2006/relationships/hyperlink" Target="https://apcentral.collegeboard.org/professional-learning/workshops-summer-institutes" TargetMode="External"/><Relationship Id="rId1" Type="http://schemas.openxmlformats.org/officeDocument/2006/relationships/slideLayout" Target="../slideLayouts/slideLayout18.xml"/><Relationship Id="rId5" Type="http://schemas.openxmlformats.org/officeDocument/2006/relationships/hyperlink" Target="https://apcentral.collegeboard.org/professional-learning/enroll-in-ap-mentoring" TargetMode="External"/><Relationship Id="rId4" Type="http://schemas.openxmlformats.org/officeDocument/2006/relationships/hyperlink" Target="https://apcentral.collegeboard.org/professional-learning/ap-community"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hyperlink" Target="https://collegeboardorg-my.sharepoint.com/:p:/g/personal/lcooper_collegeboard_org/EeD5ZqU0NWlKmd1wl3GpCBgBdmaJnigufiCm6jZpiUNJPg?e=ZnvarG" TargetMode="External"/><Relationship Id="rId2" Type="http://schemas.openxmlformats.org/officeDocument/2006/relationships/hyperlink" Target="https://account.collegeboard.org/login/signUp" TargetMode="Externa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hyperlink" Target="https://apcentral.collegeboard.org/about-ap/district-administrator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s://apcentral.collegeboard.org/courses/ap-course-audit/about" TargetMode="External"/><Relationship Id="rId7"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ctrTitle"/>
          </p:nvPr>
        </p:nvSpPr>
        <p:spPr/>
        <p:txBody>
          <a:bodyPr/>
          <a:lstStyle/>
          <a:p>
            <a:r>
              <a:rPr lang="en-US">
                <a:latin typeface="Arial" panose="020B0604020202020204" pitchFamily="34" charset="0"/>
                <a:cs typeface="Arial" panose="020B0604020202020204" pitchFamily="34" charset="0"/>
              </a:rPr>
              <a:t>New to A</a:t>
            </a:r>
            <a:r>
              <a:rPr lang="en-US" spc="600">
                <a:latin typeface="Arial" panose="020B0604020202020204" pitchFamily="34" charset="0"/>
                <a:cs typeface="Arial" panose="020B0604020202020204" pitchFamily="34" charset="0"/>
              </a:rPr>
              <a:t>P?</a:t>
            </a:r>
            <a:br>
              <a:rPr lang="en-US">
                <a:latin typeface="Arial" panose="020B0604020202020204" pitchFamily="34" charset="0"/>
                <a:cs typeface="Arial" panose="020B0604020202020204" pitchFamily="34" charset="0"/>
              </a:rPr>
            </a:br>
            <a:r>
              <a:rPr lang="en-US" sz="3792">
                <a:latin typeface="Arial" panose="020B0604020202020204" pitchFamily="34" charset="0"/>
                <a:cs typeface="Arial" panose="020B0604020202020204" pitchFamily="34" charset="0"/>
              </a:rPr>
              <a:t>Here’s where to start.</a:t>
            </a:r>
          </a:p>
        </p:txBody>
      </p:sp>
      <p:sp>
        <p:nvSpPr>
          <p:cNvPr id="14" name="Subtitle 13"/>
          <p:cNvSpPr>
            <a:spLocks noGrp="1"/>
          </p:cNvSpPr>
          <p:nvPr>
            <p:ph type="subTitle" idx="1"/>
          </p:nvPr>
        </p:nvSpPr>
        <p:spPr/>
        <p:txBody>
          <a:bodyPr/>
          <a:lstStyle/>
          <a:p>
            <a:r>
              <a:rPr lang="en-US">
                <a:latin typeface="Arial" panose="020B0604020202020204" pitchFamily="34" charset="0"/>
                <a:cs typeface="Arial" panose="020B0604020202020204" pitchFamily="34" charset="0"/>
              </a:rPr>
              <a:t>Getting Started with AP: The Basics</a:t>
            </a:r>
          </a:p>
        </p:txBody>
      </p:sp>
      <p:sp>
        <p:nvSpPr>
          <p:cNvPr id="15" name="Text Placeholder 14"/>
          <p:cNvSpPr>
            <a:spLocks noGrp="1"/>
          </p:cNvSpPr>
          <p:nvPr>
            <p:ph type="body" sz="quarter" idx="11"/>
          </p:nvPr>
        </p:nvSpPr>
        <p:spPr/>
        <p:txBody>
          <a:bodyPr/>
          <a:lstStyle/>
          <a:p>
            <a:r>
              <a:rPr lang="en-US">
                <a:latin typeface="Arial" panose="020B0604020202020204" pitchFamily="34" charset="0"/>
                <a:cs typeface="Arial" panose="020B0604020202020204" pitchFamily="34" charset="0"/>
              </a:rPr>
              <a:t>Summer 2022</a:t>
            </a:r>
          </a:p>
        </p:txBody>
      </p:sp>
      <p:sp>
        <p:nvSpPr>
          <p:cNvPr id="16" name="BainBulletsConfiguration" hidden="1"/>
          <p:cNvSpPr txBox="1"/>
          <p:nvPr/>
        </p:nvSpPr>
        <p:spPr>
          <a:xfrm>
            <a:off x="12789" y="12749"/>
            <a:ext cx="8889877" cy="89721"/>
          </a:xfrm>
          <a:prstGeom prst="rect">
            <a:avLst/>
          </a:prstGeom>
          <a:noFill/>
        </p:spPr>
        <p:txBody>
          <a:bodyPr vert="horz" wrap="square" lIns="36000" tIns="36000" rIns="36000" bIns="36000" rtlCol="0">
            <a:spAutoFit/>
          </a:bodyPr>
          <a:lstStyle/>
          <a:p>
            <a:endParaRPr lang="en-US" sz="105" err="1">
              <a:solidFill>
                <a:srgbClr val="FFFFFF"/>
              </a:solidFill>
            </a:endParaRPr>
          </a:p>
        </p:txBody>
      </p:sp>
      <p:pic>
        <p:nvPicPr>
          <p:cNvPr id="9" name="Picture Placeholder 6">
            <a:extLst>
              <a:ext uri="{FF2B5EF4-FFF2-40B4-BE49-F238E27FC236}">
                <a16:creationId xmlns:a16="http://schemas.microsoft.com/office/drawing/2014/main" id="{E22DCBD4-57AB-8B63-9068-80FF2828D01A}"/>
              </a:ext>
            </a:extLst>
          </p:cNvPr>
          <p:cNvPicPr>
            <a:picLocks noChangeAspect="1"/>
          </p:cNvPicPr>
          <p:nvPr/>
        </p:nvPicPr>
        <p:blipFill>
          <a:blip r:embed="rId2"/>
          <a:srcRect l="845" r="845"/>
          <a:stretch/>
        </p:blipFill>
        <p:spPr>
          <a:xfrm>
            <a:off x="6391657" y="356661"/>
            <a:ext cx="6116427" cy="6129825"/>
          </a:xfrm>
          <a:custGeom>
            <a:avLst/>
            <a:gdLst>
              <a:gd name="connsiteX0" fmla="*/ 2401251 w 6108176"/>
              <a:gd name="connsiteY0" fmla="*/ 0 h 6119507"/>
              <a:gd name="connsiteX1" fmla="*/ 3884955 w 6108176"/>
              <a:gd name="connsiteY1" fmla="*/ 0 h 6119507"/>
              <a:gd name="connsiteX2" fmla="*/ 4077766 w 6108176"/>
              <a:gd name="connsiteY2" fmla="*/ 49577 h 6119507"/>
              <a:gd name="connsiteX3" fmla="*/ 6031698 w 6108176"/>
              <a:gd name="connsiteY3" fmla="*/ 1810336 h 6119507"/>
              <a:gd name="connsiteX4" fmla="*/ 6108176 w 6108176"/>
              <a:gd name="connsiteY4" fmla="*/ 2009700 h 6119507"/>
              <a:gd name="connsiteX5" fmla="*/ 6108176 w 6108176"/>
              <a:gd name="connsiteY5" fmla="*/ 4093047 h 6119507"/>
              <a:gd name="connsiteX6" fmla="*/ 6031698 w 6108176"/>
              <a:gd name="connsiteY6" fmla="*/ 4292410 h 6119507"/>
              <a:gd name="connsiteX7" fmla="*/ 4077766 w 6108176"/>
              <a:gd name="connsiteY7" fmla="*/ 6053169 h 6119507"/>
              <a:gd name="connsiteX8" fmla="*/ 3819769 w 6108176"/>
              <a:gd name="connsiteY8" fmla="*/ 6119507 h 6119507"/>
              <a:gd name="connsiteX9" fmla="*/ 2466437 w 6108176"/>
              <a:gd name="connsiteY9" fmla="*/ 6119507 h 6119507"/>
              <a:gd name="connsiteX10" fmla="*/ 2208440 w 6108176"/>
              <a:gd name="connsiteY10" fmla="*/ 6053169 h 6119507"/>
              <a:gd name="connsiteX11" fmla="*/ 0 w 6108176"/>
              <a:gd name="connsiteY11" fmla="*/ 3051373 h 6119507"/>
              <a:gd name="connsiteX12" fmla="*/ 2208440 w 6108176"/>
              <a:gd name="connsiteY12" fmla="*/ 49577 h 6119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08176" h="6119507">
                <a:moveTo>
                  <a:pt x="2401251" y="0"/>
                </a:moveTo>
                <a:lnTo>
                  <a:pt x="3884955" y="0"/>
                </a:lnTo>
                <a:lnTo>
                  <a:pt x="4077766" y="49577"/>
                </a:lnTo>
                <a:cubicBezTo>
                  <a:pt x="4957393" y="323170"/>
                  <a:pt x="5671366" y="972752"/>
                  <a:pt x="6031698" y="1810336"/>
                </a:cubicBezTo>
                <a:lnTo>
                  <a:pt x="6108176" y="2009700"/>
                </a:lnTo>
                <a:lnTo>
                  <a:pt x="6108176" y="4093047"/>
                </a:lnTo>
                <a:lnTo>
                  <a:pt x="6031698" y="4292410"/>
                </a:lnTo>
                <a:cubicBezTo>
                  <a:pt x="5671366" y="5129995"/>
                  <a:pt x="4957393" y="5779577"/>
                  <a:pt x="4077766" y="6053169"/>
                </a:cubicBezTo>
                <a:lnTo>
                  <a:pt x="3819769" y="6119507"/>
                </a:lnTo>
                <a:lnTo>
                  <a:pt x="2466437" y="6119507"/>
                </a:lnTo>
                <a:lnTo>
                  <a:pt x="2208440" y="6053169"/>
                </a:lnTo>
                <a:cubicBezTo>
                  <a:pt x="928982" y="5655216"/>
                  <a:pt x="0" y="4461782"/>
                  <a:pt x="0" y="3051373"/>
                </a:cubicBezTo>
                <a:cubicBezTo>
                  <a:pt x="0" y="1640964"/>
                  <a:pt x="928982" y="447530"/>
                  <a:pt x="2208440" y="49577"/>
                </a:cubicBezTo>
                <a:close/>
              </a:path>
            </a:pathLst>
          </a:custGeom>
          <a:solidFill>
            <a:schemeClr val="accent3"/>
          </a:solidFill>
        </p:spPr>
      </p:pic>
      <p:sp>
        <p:nvSpPr>
          <p:cNvPr id="2" name="TextBox 1">
            <a:extLst>
              <a:ext uri="{FF2B5EF4-FFF2-40B4-BE49-F238E27FC236}">
                <a16:creationId xmlns:a16="http://schemas.microsoft.com/office/drawing/2014/main" id="{EA56CF98-DA56-A733-65D2-47913D29EA25}"/>
              </a:ext>
            </a:extLst>
          </p:cNvPr>
          <p:cNvSpPr txBox="1"/>
          <p:nvPr/>
        </p:nvSpPr>
        <p:spPr>
          <a:xfrm>
            <a:off x="3633877" y="1732883"/>
            <a:ext cx="530735" cy="257369"/>
          </a:xfrm>
          <a:prstGeom prst="rect">
            <a:avLst/>
          </a:prstGeom>
          <a:noFill/>
        </p:spPr>
        <p:txBody>
          <a:bodyPr wrap="square" lIns="36000" tIns="36000" rIns="36000" bIns="36000" rtlCol="0">
            <a:spAutoFit/>
          </a:bodyPr>
          <a:lstStyle/>
          <a:p>
            <a:r>
              <a:rPr lang="en-US" sz="1200" baseline="30000">
                <a:solidFill>
                  <a:schemeClr val="tx2"/>
                </a:solidFill>
                <a:latin typeface="Arial" panose="020B0604020202020204" pitchFamily="34" charset="0"/>
                <a:cs typeface="Arial" panose="020B0604020202020204" pitchFamily="34" charset="0"/>
              </a:rPr>
              <a:t>®</a:t>
            </a:r>
            <a:endParaRPr lang="en-US" sz="1200">
              <a:solidFill>
                <a:schemeClr val="tx2"/>
              </a:solidFill>
            </a:endParaRPr>
          </a:p>
        </p:txBody>
      </p:sp>
    </p:spTree>
    <p:extLst>
      <p:ext uri="{BB962C8B-B14F-4D97-AF65-F5344CB8AC3E}">
        <p14:creationId xmlns:p14="http://schemas.microsoft.com/office/powerpoint/2010/main" val="3631552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0C4F0-AE27-BC7F-08D0-E97009DE7CB2}"/>
              </a:ext>
            </a:extLst>
          </p:cNvPr>
          <p:cNvSpPr>
            <a:spLocks noGrp="1"/>
          </p:cNvSpPr>
          <p:nvPr>
            <p:ph type="title"/>
          </p:nvPr>
        </p:nvSpPr>
        <p:spPr/>
        <p:txBody>
          <a:bodyPr/>
          <a:lstStyle/>
          <a:p>
            <a:r>
              <a:rPr lang="en-US"/>
              <a:t>How are AP Exams scored?</a:t>
            </a:r>
          </a:p>
        </p:txBody>
      </p:sp>
      <p:sp>
        <p:nvSpPr>
          <p:cNvPr id="3" name="Content Placeholder 2">
            <a:extLst>
              <a:ext uri="{FF2B5EF4-FFF2-40B4-BE49-F238E27FC236}">
                <a16:creationId xmlns:a16="http://schemas.microsoft.com/office/drawing/2014/main" id="{D04FEC16-3A08-C96E-A4BD-72FF8920C915}"/>
              </a:ext>
            </a:extLst>
          </p:cNvPr>
          <p:cNvSpPr>
            <a:spLocks noGrp="1"/>
          </p:cNvSpPr>
          <p:nvPr>
            <p:ph type="subTitle" idx="1"/>
          </p:nvPr>
        </p:nvSpPr>
        <p:spPr/>
        <p:txBody>
          <a:bodyPr>
            <a:normAutofit/>
          </a:bodyPr>
          <a:lstStyle/>
          <a:p>
            <a:endParaRPr lang="en-US"/>
          </a:p>
        </p:txBody>
      </p:sp>
      <p:pic>
        <p:nvPicPr>
          <p:cNvPr id="6" name="Picture 5">
            <a:extLst>
              <a:ext uri="{FF2B5EF4-FFF2-40B4-BE49-F238E27FC236}">
                <a16:creationId xmlns:a16="http://schemas.microsoft.com/office/drawing/2014/main" id="{604F8EEB-C6F0-7D44-34A7-98DB8EC56604}"/>
              </a:ext>
            </a:extLst>
          </p:cNvPr>
          <p:cNvPicPr>
            <a:picLocks noChangeAspect="1"/>
          </p:cNvPicPr>
          <p:nvPr/>
        </p:nvPicPr>
        <p:blipFill>
          <a:blip r:embed="rId2"/>
          <a:stretch>
            <a:fillRect/>
          </a:stretch>
        </p:blipFill>
        <p:spPr>
          <a:xfrm>
            <a:off x="375443" y="2000347"/>
            <a:ext cx="640080" cy="640080"/>
          </a:xfrm>
          <a:prstGeom prst="rect">
            <a:avLst/>
          </a:prstGeom>
        </p:spPr>
      </p:pic>
      <p:pic>
        <p:nvPicPr>
          <p:cNvPr id="7" name="Picture 6">
            <a:extLst>
              <a:ext uri="{FF2B5EF4-FFF2-40B4-BE49-F238E27FC236}">
                <a16:creationId xmlns:a16="http://schemas.microsoft.com/office/drawing/2014/main" id="{0F5C0E44-65F8-C1B1-2445-7836C3D59A66}"/>
              </a:ext>
            </a:extLst>
          </p:cNvPr>
          <p:cNvPicPr>
            <a:picLocks noChangeAspect="1"/>
          </p:cNvPicPr>
          <p:nvPr/>
        </p:nvPicPr>
        <p:blipFill>
          <a:blip r:embed="rId3"/>
          <a:stretch>
            <a:fillRect/>
          </a:stretch>
        </p:blipFill>
        <p:spPr>
          <a:xfrm>
            <a:off x="375444" y="2903881"/>
            <a:ext cx="640080" cy="640080"/>
          </a:xfrm>
          <a:prstGeom prst="rect">
            <a:avLst/>
          </a:prstGeom>
        </p:spPr>
      </p:pic>
      <p:sp>
        <p:nvSpPr>
          <p:cNvPr id="8" name="TextBox 7">
            <a:extLst>
              <a:ext uri="{FF2B5EF4-FFF2-40B4-BE49-F238E27FC236}">
                <a16:creationId xmlns:a16="http://schemas.microsoft.com/office/drawing/2014/main" id="{55DEE4D4-88DD-7867-C4BE-D43A57EB03D6}"/>
              </a:ext>
            </a:extLst>
          </p:cNvPr>
          <p:cNvSpPr txBox="1"/>
          <p:nvPr/>
        </p:nvSpPr>
        <p:spPr>
          <a:xfrm>
            <a:off x="1139813" y="2035073"/>
            <a:ext cx="4329664" cy="3031599"/>
          </a:xfrm>
          <a:prstGeom prst="rect">
            <a:avLst/>
          </a:prstGeom>
          <a:noFill/>
        </p:spPr>
        <p:txBody>
          <a:bodyPr wrap="square" lIns="0" tIns="0" rIns="0" bIns="0" rtlCol="0" anchor="t">
            <a:spAutoFit/>
          </a:bodyPr>
          <a:lstStyle/>
          <a:p>
            <a:pPr>
              <a:spcAft>
                <a:spcPts val="2400"/>
              </a:spcAft>
            </a:pPr>
            <a:r>
              <a:rPr lang="en-US">
                <a:latin typeface="Arial" panose="020B0604020202020204" pitchFamily="34" charset="0"/>
                <a:cs typeface="Arial" panose="020B0604020202020204" pitchFamily="34" charset="0"/>
              </a:rPr>
              <a:t>The multiple-choice sections of AP Exams are scored by computer. </a:t>
            </a:r>
          </a:p>
          <a:p>
            <a:pPr>
              <a:spcAft>
                <a:spcPts val="1800"/>
              </a:spcAft>
            </a:pPr>
            <a:r>
              <a:rPr lang="en-US">
                <a:latin typeface="Arial"/>
                <a:cs typeface="Arial"/>
              </a:rPr>
              <a:t>The free-response sections and through-course performance assessments, as applicable, are scored by experienced </a:t>
            </a:r>
            <a:br>
              <a:rPr lang="en-US">
                <a:latin typeface="Arial" panose="020B0604020202020204" pitchFamily="34" charset="0"/>
                <a:cs typeface="Arial" panose="020B0604020202020204" pitchFamily="34" charset="0"/>
              </a:rPr>
            </a:br>
            <a:r>
              <a:rPr lang="en-US">
                <a:latin typeface="Arial"/>
                <a:cs typeface="Arial"/>
              </a:rPr>
              <a:t>AP teachers and college faculty who have expertise teaching corresponding college courses. </a:t>
            </a:r>
            <a:endParaRPr lang="en-US">
              <a:latin typeface="Arial" panose="020B0604020202020204" pitchFamily="34" charset="0"/>
              <a:cs typeface="Arial" panose="020B0604020202020204" pitchFamily="34" charset="0"/>
            </a:endParaRPr>
          </a:p>
          <a:p>
            <a:pPr>
              <a:spcAft>
                <a:spcPts val="1800"/>
              </a:spcAft>
            </a:pP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05C2681-D932-378D-972D-F74CEA72E734}"/>
              </a:ext>
            </a:extLst>
          </p:cNvPr>
          <p:cNvSpPr txBox="1"/>
          <p:nvPr/>
        </p:nvSpPr>
        <p:spPr>
          <a:xfrm>
            <a:off x="6828673" y="2035073"/>
            <a:ext cx="5405377" cy="4493538"/>
          </a:xfrm>
          <a:prstGeom prst="rect">
            <a:avLst/>
          </a:prstGeom>
          <a:noFill/>
        </p:spPr>
        <p:txBody>
          <a:bodyPr wrap="square" lIns="0" tIns="0" rIns="0" bIns="0" rtlCol="0">
            <a:spAutoFit/>
          </a:bodyPr>
          <a:lstStyle/>
          <a:p>
            <a:pPr>
              <a:spcAft>
                <a:spcPts val="600"/>
              </a:spcAft>
            </a:pPr>
            <a:r>
              <a:rPr lang="en-US">
                <a:latin typeface="Arial" panose="020B0604020202020204" pitchFamily="34" charset="0"/>
                <a:cs typeface="Arial" panose="020B0604020202020204" pitchFamily="34" charset="0"/>
              </a:rPr>
              <a:t>Most are scored at the annual AP Reading, while a small portion is scored online. </a:t>
            </a:r>
          </a:p>
          <a:p>
            <a:pPr marL="285750" indent="-285750">
              <a:spcAft>
                <a:spcPts val="600"/>
              </a:spcAft>
              <a:buClr>
                <a:schemeClr val="accent3"/>
              </a:buClr>
              <a:buFont typeface="Arial" panose="020B0604020202020204" pitchFamily="34" charset="0"/>
              <a:buChar char="•"/>
            </a:pPr>
            <a:r>
              <a:rPr lang="en-US">
                <a:latin typeface="Arial" panose="020B0604020202020204" pitchFamily="34" charset="0"/>
                <a:cs typeface="Arial" panose="020B0604020202020204" pitchFamily="34" charset="0"/>
              </a:rPr>
              <a:t>Approximately half of the AP readers are college faculty. </a:t>
            </a:r>
          </a:p>
          <a:p>
            <a:pPr marL="285750" indent="-285750">
              <a:spcAft>
                <a:spcPts val="1800"/>
              </a:spcAft>
              <a:buClr>
                <a:schemeClr val="accent3"/>
              </a:buClr>
              <a:buFont typeface="Arial" panose="020B0604020202020204" pitchFamily="34" charset="0"/>
              <a:buChar char="•"/>
            </a:pPr>
            <a:r>
              <a:rPr lang="en-US">
                <a:latin typeface="Arial" panose="020B0604020202020204" pitchFamily="34" charset="0"/>
                <a:cs typeface="Arial" panose="020B0604020202020204" pitchFamily="34" charset="0"/>
              </a:rPr>
              <a:t>The chief reader for each exam develops scoring rubrics for free-response questions, oversees day-to-day scoring activities, and selects AP readers and Reading leadership. The chief reader is always a college or university faculty member.</a:t>
            </a:r>
          </a:p>
          <a:p>
            <a:pPr>
              <a:spcAft>
                <a:spcPts val="1800"/>
              </a:spcAft>
            </a:pPr>
            <a:r>
              <a:rPr lang="en-US">
                <a:latin typeface="Arial" panose="020B0604020202020204" pitchFamily="34" charset="0"/>
                <a:cs typeface="Arial" panose="020B0604020202020204" pitchFamily="34" charset="0"/>
              </a:rPr>
              <a:t>Readers undergo rigorous training to ensure that they have a thorough understanding of the scoring rubrics. Their work is monitored throughout the Reading for fairness and consistency.</a:t>
            </a:r>
          </a:p>
          <a:p>
            <a:pPr>
              <a:spcAft>
                <a:spcPts val="1800"/>
              </a:spcAft>
            </a:pPr>
            <a:endParaRPr lang="en-US">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0B16017-FA8B-5B5B-0545-79BBCBD1C626}"/>
              </a:ext>
            </a:extLst>
          </p:cNvPr>
          <p:cNvPicPr>
            <a:picLocks noChangeAspect="1"/>
          </p:cNvPicPr>
          <p:nvPr/>
        </p:nvPicPr>
        <p:blipFill>
          <a:blip r:embed="rId4"/>
          <a:stretch>
            <a:fillRect/>
          </a:stretch>
        </p:blipFill>
        <p:spPr>
          <a:xfrm>
            <a:off x="6029646" y="2000348"/>
            <a:ext cx="640080" cy="640080"/>
          </a:xfrm>
          <a:prstGeom prst="rect">
            <a:avLst/>
          </a:prstGeom>
        </p:spPr>
      </p:pic>
      <p:pic>
        <p:nvPicPr>
          <p:cNvPr id="13" name="Picture 12">
            <a:extLst>
              <a:ext uri="{FF2B5EF4-FFF2-40B4-BE49-F238E27FC236}">
                <a16:creationId xmlns:a16="http://schemas.microsoft.com/office/drawing/2014/main" id="{3AD0FBDA-7821-03F8-8A05-2FA169575216}"/>
              </a:ext>
            </a:extLst>
          </p:cNvPr>
          <p:cNvPicPr>
            <a:picLocks noChangeAspect="1"/>
          </p:cNvPicPr>
          <p:nvPr/>
        </p:nvPicPr>
        <p:blipFill>
          <a:blip r:embed="rId5"/>
          <a:stretch>
            <a:fillRect/>
          </a:stretch>
        </p:blipFill>
        <p:spPr>
          <a:xfrm>
            <a:off x="6029646" y="4908703"/>
            <a:ext cx="640080" cy="640080"/>
          </a:xfrm>
          <a:prstGeom prst="rect">
            <a:avLst/>
          </a:prstGeom>
        </p:spPr>
      </p:pic>
    </p:spTree>
    <p:extLst>
      <p:ext uri="{BB962C8B-B14F-4D97-AF65-F5344CB8AC3E}">
        <p14:creationId xmlns:p14="http://schemas.microsoft.com/office/powerpoint/2010/main" val="855942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21141-5CB5-4140-A567-CA7D5BA54AE8}"/>
              </a:ext>
            </a:extLst>
          </p:cNvPr>
          <p:cNvSpPr/>
          <p:nvPr/>
        </p:nvSpPr>
        <p:spPr>
          <a:xfrm>
            <a:off x="0" y="0"/>
            <a:ext cx="12841288"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6" name="Text Placeholder 2">
            <a:extLst>
              <a:ext uri="{FF2B5EF4-FFF2-40B4-BE49-F238E27FC236}">
                <a16:creationId xmlns:a16="http://schemas.microsoft.com/office/drawing/2014/main" id="{D444EE72-2FD9-BD4E-8D66-8DA8234DAB64}"/>
              </a:ext>
            </a:extLst>
          </p:cNvPr>
          <p:cNvSpPr txBox="1">
            <a:spLocks/>
          </p:cNvSpPr>
          <p:nvPr/>
        </p:nvSpPr>
        <p:spPr>
          <a:xfrm>
            <a:off x="1485327" y="2598014"/>
            <a:ext cx="8783137" cy="732184"/>
          </a:xfrm>
          <a:prstGeom prst="rect">
            <a:avLst/>
          </a:prstGeom>
        </p:spPr>
        <p:txBody>
          <a:bodyPr lIns="0" tIns="0" rIns="0" bIns="0" numCol="1" anchor="t">
            <a:noAutofit/>
          </a:bodyPr>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spcBef>
                <a:spcPts val="0"/>
              </a:spcBef>
              <a:buNone/>
            </a:pPr>
            <a:r>
              <a:rPr lang="en-US" sz="4800" b="1">
                <a:solidFill>
                  <a:schemeClr val="tx2"/>
                </a:solidFill>
                <a:latin typeface="Arial"/>
                <a:cs typeface="Arial"/>
              </a:rPr>
              <a:t>Engaging Students</a:t>
            </a:r>
            <a:endParaRPr lang="en-US" sz="4800" b="1">
              <a:solidFill>
                <a:schemeClr val="tx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D5458D9-C8D8-DF40-9265-7C97362E586D}"/>
              </a:ext>
            </a:extLst>
          </p:cNvPr>
          <p:cNvCxnSpPr>
            <a:cxnSpLocks/>
          </p:cNvCxnSpPr>
          <p:nvPr/>
        </p:nvCxnSpPr>
        <p:spPr>
          <a:xfrm>
            <a:off x="1485327" y="2428252"/>
            <a:ext cx="5563594" cy="0"/>
          </a:xfrm>
          <a:prstGeom prst="line">
            <a:avLst/>
          </a:prstGeom>
          <a:ln w="152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3FCC9EB-D97F-72DE-B030-638819A2284E}"/>
              </a:ext>
            </a:extLst>
          </p:cNvPr>
          <p:cNvSpPr/>
          <p:nvPr/>
        </p:nvSpPr>
        <p:spPr>
          <a:xfrm>
            <a:off x="1485327" y="4743446"/>
            <a:ext cx="9748730" cy="907941"/>
          </a:xfrm>
          <a:prstGeom prst="rect">
            <a:avLst/>
          </a:prstGeom>
        </p:spPr>
        <p:txBody>
          <a:bodyPr wrap="square" lIns="0" tIns="0" rIns="0" bIns="0">
            <a:spAutoFit/>
          </a:bodyPr>
          <a:lstStyle/>
          <a:p>
            <a:pPr>
              <a:spcAft>
                <a:spcPts val="600"/>
              </a:spcAft>
            </a:pPr>
            <a:r>
              <a:rPr lang="en-US">
                <a:solidFill>
                  <a:schemeClr val="tx2"/>
                </a:solidFill>
                <a:latin typeface="Arial" panose="020B0604020202020204" pitchFamily="34" charset="0"/>
                <a:cs typeface="Arial" panose="020B0604020202020204" pitchFamily="34" charset="0"/>
              </a:rPr>
              <a:t>“The AP credits I received allowed me to skip straight to higher-level, more demanding courses in my major.”</a:t>
            </a:r>
          </a:p>
          <a:p>
            <a:pPr>
              <a:spcAft>
                <a:spcPts val="600"/>
              </a:spcAft>
            </a:pPr>
            <a:r>
              <a:rPr lang="en-US">
                <a:solidFill>
                  <a:schemeClr val="tx2"/>
                </a:solidFill>
                <a:latin typeface="Arial" panose="020B0604020202020204" pitchFamily="34" charset="0"/>
                <a:cs typeface="Arial" panose="020B0604020202020204" pitchFamily="34" charset="0"/>
              </a:rPr>
              <a:t>— Tyler V., University of Washington</a:t>
            </a:r>
          </a:p>
        </p:txBody>
      </p:sp>
      <p:sp>
        <p:nvSpPr>
          <p:cNvPr id="9" name="TextBox 8">
            <a:extLst>
              <a:ext uri="{FF2B5EF4-FFF2-40B4-BE49-F238E27FC236}">
                <a16:creationId xmlns:a16="http://schemas.microsoft.com/office/drawing/2014/main" id="{58871FFE-44D8-FF10-372F-E13A5E71B42B}"/>
              </a:ext>
            </a:extLst>
          </p:cNvPr>
          <p:cNvSpPr txBox="1"/>
          <p:nvPr/>
        </p:nvSpPr>
        <p:spPr>
          <a:xfrm>
            <a:off x="1485327" y="1953581"/>
            <a:ext cx="5563594" cy="307777"/>
          </a:xfrm>
          <a:prstGeom prst="rect">
            <a:avLst/>
          </a:prstGeom>
          <a:noFill/>
          <a:ln>
            <a:noFill/>
          </a:ln>
        </p:spPr>
        <p:txBody>
          <a:bodyPr wrap="square" lIns="0" tIns="0" rIns="0" bIns="0" rtlCol="0">
            <a:spAutoFit/>
          </a:bodyPr>
          <a:lstStyle/>
          <a:p>
            <a:r>
              <a:rPr lang="en-US" sz="2000" b="1">
                <a:solidFill>
                  <a:schemeClr val="tx2"/>
                </a:solidFill>
                <a:latin typeface="Arial" panose="020B0604020202020204" pitchFamily="34" charset="0"/>
                <a:cs typeface="Arial" panose="020B0604020202020204" pitchFamily="34" charset="0"/>
              </a:rPr>
              <a:t>Section 02</a:t>
            </a:r>
          </a:p>
        </p:txBody>
      </p:sp>
    </p:spTree>
    <p:extLst>
      <p:ext uri="{BB962C8B-B14F-4D97-AF65-F5344CB8AC3E}">
        <p14:creationId xmlns:p14="http://schemas.microsoft.com/office/powerpoint/2010/main" val="924627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C3A9A-DDD6-6F42-9889-E15115E7C7DC}"/>
              </a:ext>
            </a:extLst>
          </p:cNvPr>
          <p:cNvSpPr>
            <a:spLocks noGrp="1"/>
          </p:cNvSpPr>
          <p:nvPr>
            <p:ph type="title"/>
          </p:nvPr>
        </p:nvSpPr>
        <p:spPr/>
        <p:txBody>
          <a:bodyPr/>
          <a:lstStyle/>
          <a:p>
            <a:r>
              <a:rPr lang="en-US"/>
              <a:t>Why should I take AP?</a:t>
            </a:r>
            <a:endParaRPr lang="en-US" sz="3602"/>
          </a:p>
        </p:txBody>
      </p:sp>
      <p:sp>
        <p:nvSpPr>
          <p:cNvPr id="6" name="Subtitle 5">
            <a:extLst>
              <a:ext uri="{FF2B5EF4-FFF2-40B4-BE49-F238E27FC236}">
                <a16:creationId xmlns:a16="http://schemas.microsoft.com/office/drawing/2014/main" id="{1A99CB9C-E193-0FF8-931C-8990982A38CF}"/>
              </a:ext>
            </a:extLst>
          </p:cNvPr>
          <p:cNvSpPr>
            <a:spLocks noGrp="1"/>
          </p:cNvSpPr>
          <p:nvPr>
            <p:ph type="subTitle" idx="1"/>
          </p:nvPr>
        </p:nvSpPr>
        <p:spPr/>
        <p:txBody>
          <a:bodyPr/>
          <a:lstStyle/>
          <a:p>
            <a:r>
              <a:rPr lang="en-US"/>
              <a:t>Let your students know:</a:t>
            </a:r>
          </a:p>
        </p:txBody>
      </p:sp>
      <p:sp>
        <p:nvSpPr>
          <p:cNvPr id="11" name="Rectangle 10">
            <a:extLst>
              <a:ext uri="{FF2B5EF4-FFF2-40B4-BE49-F238E27FC236}">
                <a16:creationId xmlns:a16="http://schemas.microsoft.com/office/drawing/2014/main" id="{54AB0C4A-830A-35BD-4E1D-4053A4F53DF1}"/>
              </a:ext>
            </a:extLst>
          </p:cNvPr>
          <p:cNvSpPr/>
          <p:nvPr/>
        </p:nvSpPr>
        <p:spPr>
          <a:xfrm>
            <a:off x="375528" y="2235201"/>
            <a:ext cx="5874808" cy="4043602"/>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7917" tIns="37917" rIns="37917" bIns="37917" rtlCol="0" anchor="ctr">
            <a:normAutofit/>
          </a:bodyPr>
          <a:lstStyle/>
          <a:p>
            <a:pPr algn="ctr"/>
            <a:endParaRPr lang="en-US" sz="2106" b="1">
              <a:solidFill>
                <a:schemeClr val="tx2"/>
              </a:solidFill>
              <a:latin typeface="+mj-lt"/>
            </a:endParaRPr>
          </a:p>
        </p:txBody>
      </p:sp>
      <p:pic>
        <p:nvPicPr>
          <p:cNvPr id="12" name="Picture 11">
            <a:extLst>
              <a:ext uri="{FF2B5EF4-FFF2-40B4-BE49-F238E27FC236}">
                <a16:creationId xmlns:a16="http://schemas.microsoft.com/office/drawing/2014/main" id="{EF461086-A60F-D4E4-3DC6-411ACFE1234E}"/>
              </a:ext>
            </a:extLst>
          </p:cNvPr>
          <p:cNvPicPr>
            <a:picLocks noChangeAspect="1"/>
          </p:cNvPicPr>
          <p:nvPr/>
        </p:nvPicPr>
        <p:blipFill>
          <a:blip r:embed="rId3"/>
          <a:stretch>
            <a:fillRect/>
          </a:stretch>
        </p:blipFill>
        <p:spPr>
          <a:xfrm>
            <a:off x="2711005" y="1707996"/>
            <a:ext cx="1203854" cy="1203854"/>
          </a:xfrm>
          <a:prstGeom prst="rect">
            <a:avLst/>
          </a:prstGeom>
        </p:spPr>
      </p:pic>
      <p:sp>
        <p:nvSpPr>
          <p:cNvPr id="13" name="Rectangle 12">
            <a:extLst>
              <a:ext uri="{FF2B5EF4-FFF2-40B4-BE49-F238E27FC236}">
                <a16:creationId xmlns:a16="http://schemas.microsoft.com/office/drawing/2014/main" id="{3383FD9E-33E1-FF06-D972-A53925270366}"/>
              </a:ext>
            </a:extLst>
          </p:cNvPr>
          <p:cNvSpPr/>
          <p:nvPr/>
        </p:nvSpPr>
        <p:spPr>
          <a:xfrm>
            <a:off x="6570633" y="2235201"/>
            <a:ext cx="5874808" cy="4043602"/>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7917" tIns="37917" rIns="37917" bIns="37917" rtlCol="0" anchor="ctr">
            <a:normAutofit/>
          </a:bodyPr>
          <a:lstStyle/>
          <a:p>
            <a:pPr algn="ctr"/>
            <a:endParaRPr lang="en-US" sz="2106" b="1">
              <a:solidFill>
                <a:schemeClr val="tx2"/>
              </a:solidFill>
              <a:latin typeface="+mj-lt"/>
            </a:endParaRPr>
          </a:p>
        </p:txBody>
      </p:sp>
      <p:pic>
        <p:nvPicPr>
          <p:cNvPr id="14" name="Picture 13">
            <a:extLst>
              <a:ext uri="{FF2B5EF4-FFF2-40B4-BE49-F238E27FC236}">
                <a16:creationId xmlns:a16="http://schemas.microsoft.com/office/drawing/2014/main" id="{92D7E950-BEFD-036B-7CE6-6FE64DD6B7DF}"/>
              </a:ext>
            </a:extLst>
          </p:cNvPr>
          <p:cNvPicPr>
            <a:picLocks noChangeAspect="1"/>
          </p:cNvPicPr>
          <p:nvPr/>
        </p:nvPicPr>
        <p:blipFill>
          <a:blip r:embed="rId4"/>
          <a:stretch>
            <a:fillRect/>
          </a:stretch>
        </p:blipFill>
        <p:spPr>
          <a:xfrm>
            <a:off x="8906110" y="1633274"/>
            <a:ext cx="1203854" cy="1203854"/>
          </a:xfrm>
          <a:prstGeom prst="rect">
            <a:avLst/>
          </a:prstGeom>
        </p:spPr>
      </p:pic>
      <p:sp>
        <p:nvSpPr>
          <p:cNvPr id="15" name="Text Placeholder 2">
            <a:extLst>
              <a:ext uri="{FF2B5EF4-FFF2-40B4-BE49-F238E27FC236}">
                <a16:creationId xmlns:a16="http://schemas.microsoft.com/office/drawing/2014/main" id="{DC34263D-5D6C-4082-182C-77B9ECC484D7}"/>
              </a:ext>
            </a:extLst>
          </p:cNvPr>
          <p:cNvSpPr txBox="1">
            <a:spLocks/>
          </p:cNvSpPr>
          <p:nvPr/>
        </p:nvSpPr>
        <p:spPr>
          <a:xfrm>
            <a:off x="808915" y="3199349"/>
            <a:ext cx="5008033" cy="2638079"/>
          </a:xfrm>
          <a:prstGeom prst="rect">
            <a:avLst/>
          </a:prstGeom>
        </p:spPr>
        <p:txBody>
          <a:bodyPr vert="horz" lIns="0" tIns="0" rIns="0" bIns="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00"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00"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00"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Clr>
                <a:schemeClr val="accent3"/>
              </a:buClr>
              <a:buSzPct val="80000"/>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buNone/>
            </a:pPr>
            <a:r>
              <a:rPr lang="en-US" sz="1900" b="1">
                <a:latin typeface="Arial"/>
                <a:cs typeface="Arial"/>
              </a:rPr>
              <a:t>AP builds students’ skills and confidence.</a:t>
            </a:r>
          </a:p>
          <a:p>
            <a:pPr marL="257175" indent="-257175"/>
            <a:r>
              <a:rPr lang="en-US" sz="1900">
                <a:latin typeface="Arial"/>
                <a:cs typeface="Arial"/>
              </a:rPr>
              <a:t>AP students learn essential time management and study skills needed for college and career success.</a:t>
            </a:r>
          </a:p>
          <a:p>
            <a:pPr marL="257175" indent="-257175"/>
            <a:r>
              <a:rPr lang="en-US" sz="1900">
                <a:latin typeface="Arial"/>
                <a:cs typeface="Arial"/>
              </a:rPr>
              <a:t>They dig deeper into subjects that interest them and learn to tap their creativity and their problem-solving skills to address course challenges.</a:t>
            </a:r>
          </a:p>
        </p:txBody>
      </p:sp>
      <p:sp>
        <p:nvSpPr>
          <p:cNvPr id="16" name="Text Placeholder 2">
            <a:extLst>
              <a:ext uri="{FF2B5EF4-FFF2-40B4-BE49-F238E27FC236}">
                <a16:creationId xmlns:a16="http://schemas.microsoft.com/office/drawing/2014/main" id="{28D06628-9233-C43A-D619-B2464378B998}"/>
              </a:ext>
            </a:extLst>
          </p:cNvPr>
          <p:cNvSpPr txBox="1">
            <a:spLocks/>
          </p:cNvSpPr>
          <p:nvPr/>
        </p:nvSpPr>
        <p:spPr>
          <a:xfrm>
            <a:off x="7004021" y="3199349"/>
            <a:ext cx="5008033" cy="2638079"/>
          </a:xfrm>
          <a:prstGeom prst="rect">
            <a:avLst/>
          </a:prstGeom>
        </p:spPr>
        <p:txBody>
          <a:bodyPr vert="horz" lIns="0" tIns="0" rIns="0" bIns="0" rtlCol="0" anchor="t" anchorCtr="0">
            <a:noAutofit/>
          </a:bodyPr>
          <a:lstStyle>
            <a:lvl1pPr marL="257727" marR="0" indent="-257727" algn="l" defTabSz="931433"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7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45596" marR="0" indent="-113038" algn="l" defTabSz="931433" rtl="0" eaLnBrk="1" fontAlgn="base" latinLnBrk="0" hangingPunct="1">
              <a:lnSpc>
                <a:spcPct val="100000"/>
              </a:lnSpc>
              <a:spcBef>
                <a:spcPct val="20000"/>
              </a:spcBef>
              <a:spcAft>
                <a:spcPct val="0"/>
              </a:spcAft>
              <a:buClr>
                <a:schemeClr val="accent3"/>
              </a:buClr>
              <a:buSzPct val="80000"/>
              <a:buFont typeface="Verdana"/>
              <a:buChar char="-"/>
              <a:tabLst/>
              <a:defRPr lang="en-CA" altLang="zh-CN" sz="1500" kern="1200" baseline="0" noProof="1">
                <a:solidFill>
                  <a:schemeClr val="tx1"/>
                </a:solidFill>
                <a:latin typeface="Arial" panose="020B0604020202020204" pitchFamily="34" charset="0"/>
                <a:ea typeface="+mn-ea"/>
                <a:cs typeface="Arial" panose="020B0604020202020204" pitchFamily="34" charset="0"/>
              </a:defRPr>
            </a:lvl2pPr>
            <a:lvl3pPr marL="999256" marR="0" indent="-272799" algn="l" defTabSz="931433"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500" kern="1200" noProof="1">
                <a:solidFill>
                  <a:schemeClr val="tx1"/>
                </a:solidFill>
                <a:latin typeface="Arial" panose="020B0604020202020204" pitchFamily="34" charset="0"/>
                <a:ea typeface="+mn-ea"/>
                <a:cs typeface="Arial" panose="020B0604020202020204" pitchFamily="34" charset="0"/>
              </a:defRPr>
            </a:lvl3pPr>
            <a:lvl4pPr marL="1380329" marR="0" indent="-199670" algn="l" defTabSz="931678"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500" kern="1200">
                <a:solidFill>
                  <a:schemeClr val="tx1"/>
                </a:solidFill>
                <a:latin typeface="Arial" panose="020B0604020202020204" pitchFamily="34" charset="0"/>
                <a:ea typeface="+mn-ea"/>
                <a:cs typeface="Arial" panose="020B0604020202020204" pitchFamily="34" charset="0"/>
              </a:defRPr>
            </a:lvl4pPr>
            <a:lvl5pPr marL="2096277" indent="-232920" algn="l" defTabSz="931678" rtl="0" eaLnBrk="1" latinLnBrk="0" hangingPunct="1">
              <a:spcBef>
                <a:spcPct val="20000"/>
              </a:spcBef>
              <a:buClr>
                <a:schemeClr val="accent3"/>
              </a:buClr>
              <a:buSzPct val="80000"/>
              <a:buFont typeface="Arial"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256211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6pPr>
            <a:lvl7pPr marL="3027956"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7pPr>
            <a:lvl8pPr marL="3493795"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8pPr>
            <a:lvl9pPr marL="3959634" indent="-232920" algn="l" defTabSz="931678" rtl="0" eaLnBrk="1" latinLnBrk="0" hangingPunct="1">
              <a:spcBef>
                <a:spcPct val="20000"/>
              </a:spcBef>
              <a:buFont typeface="Arial" pitchFamily="34" charset="0"/>
              <a:buChar char="•"/>
              <a:defRPr sz="1994" kern="1200">
                <a:solidFill>
                  <a:schemeClr val="tx1"/>
                </a:solidFill>
                <a:latin typeface="+mn-lt"/>
                <a:ea typeface="+mn-ea"/>
                <a:cs typeface="+mn-cs"/>
              </a:defRPr>
            </a:lvl9pPr>
          </a:lstStyle>
          <a:p>
            <a:pPr marL="0" indent="0">
              <a:buNone/>
            </a:pPr>
            <a:r>
              <a:rPr lang="en-US" sz="1900" b="1">
                <a:latin typeface="Arial"/>
                <a:cs typeface="Arial"/>
              </a:rPr>
              <a:t>AP helps students get into college.</a:t>
            </a:r>
          </a:p>
          <a:p>
            <a:pPr marL="257175" indent="-257175"/>
            <a:r>
              <a:rPr lang="en-US" sz="1900">
                <a:latin typeface="Arial"/>
                <a:cs typeface="Arial"/>
              </a:rPr>
              <a:t>Students who take AP courses send a signal to colleges that they’re serious about their education and they’re willing to challenge themselves with rigorous coursework.</a:t>
            </a:r>
            <a:endParaRPr lang="en-US" sz="1900" baseline="30000">
              <a:latin typeface="Arial"/>
              <a:cs typeface="Arial"/>
            </a:endParaRPr>
          </a:p>
          <a:p>
            <a:pPr marL="257175" indent="-257175"/>
            <a:r>
              <a:rPr lang="en-US" sz="1900">
                <a:latin typeface="Arial"/>
                <a:cs typeface="Arial"/>
              </a:rPr>
              <a:t>85% of selective colleges and universities report that a student’s AP experience favorably impacts admissions decisions.</a:t>
            </a:r>
            <a:endParaRPr lang="en-US" sz="1900" baseline="30000"/>
          </a:p>
        </p:txBody>
      </p:sp>
    </p:spTree>
    <p:extLst>
      <p:ext uri="{BB962C8B-B14F-4D97-AF65-F5344CB8AC3E}">
        <p14:creationId xmlns:p14="http://schemas.microsoft.com/office/powerpoint/2010/main" val="1248829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62A5B4E-0FB7-8CE7-376C-BE5C5D0272B1}"/>
              </a:ext>
            </a:extLst>
          </p:cNvPr>
          <p:cNvGrpSpPr/>
          <p:nvPr/>
        </p:nvGrpSpPr>
        <p:grpSpPr>
          <a:xfrm>
            <a:off x="6798299" y="1929874"/>
            <a:ext cx="5176699" cy="3106019"/>
            <a:chOff x="6798299" y="1699286"/>
            <a:chExt cx="5176699" cy="3106019"/>
          </a:xfrm>
        </p:grpSpPr>
        <p:pic>
          <p:nvPicPr>
            <p:cNvPr id="9" name="Picture 8" descr="Graphical user interface, application, email&#10;&#10;Description automatically generated">
              <a:extLst>
                <a:ext uri="{FF2B5EF4-FFF2-40B4-BE49-F238E27FC236}">
                  <a16:creationId xmlns:a16="http://schemas.microsoft.com/office/drawing/2014/main" id="{A53EFF0F-BF2B-C83E-5DE8-E31C7E82B384}"/>
                </a:ext>
              </a:extLst>
            </p:cNvPr>
            <p:cNvPicPr>
              <a:picLocks noChangeAspect="1"/>
            </p:cNvPicPr>
            <p:nvPr/>
          </p:nvPicPr>
          <p:blipFill>
            <a:blip r:embed="rId2"/>
            <a:stretch>
              <a:fillRect/>
            </a:stretch>
          </p:blipFill>
          <p:spPr>
            <a:xfrm>
              <a:off x="7710087" y="2118254"/>
              <a:ext cx="3348438" cy="2260196"/>
            </a:xfrm>
            <a:prstGeom prst="rect">
              <a:avLst/>
            </a:prstGeom>
          </p:spPr>
        </p:pic>
        <p:pic>
          <p:nvPicPr>
            <p:cNvPr id="7" name="Picture 6" descr="A picture containing text, monitor, indoor, sitting&#10;&#10;Description automatically generated">
              <a:extLst>
                <a:ext uri="{FF2B5EF4-FFF2-40B4-BE49-F238E27FC236}">
                  <a16:creationId xmlns:a16="http://schemas.microsoft.com/office/drawing/2014/main" id="{65DEA44E-BFA8-00C5-183E-FBD9A377AB15}"/>
                </a:ext>
              </a:extLst>
            </p:cNvPr>
            <p:cNvPicPr>
              <a:picLocks noChangeAspect="1"/>
            </p:cNvPicPr>
            <p:nvPr/>
          </p:nvPicPr>
          <p:blipFill>
            <a:blip r:embed="rId3"/>
            <a:stretch>
              <a:fillRect/>
            </a:stretch>
          </p:blipFill>
          <p:spPr>
            <a:xfrm>
              <a:off x="6798299" y="1699286"/>
              <a:ext cx="5176699" cy="3106019"/>
            </a:xfrm>
            <a:prstGeom prst="rect">
              <a:avLst/>
            </a:prstGeom>
          </p:spPr>
        </p:pic>
      </p:grpSp>
      <p:sp>
        <p:nvSpPr>
          <p:cNvPr id="2" name="Title 1">
            <a:extLst>
              <a:ext uri="{FF2B5EF4-FFF2-40B4-BE49-F238E27FC236}">
                <a16:creationId xmlns:a16="http://schemas.microsoft.com/office/drawing/2014/main" id="{70D51B92-6DB4-5239-3472-B2F554298E3D}"/>
              </a:ext>
            </a:extLst>
          </p:cNvPr>
          <p:cNvSpPr>
            <a:spLocks noGrp="1"/>
          </p:cNvSpPr>
          <p:nvPr>
            <p:ph type="title"/>
          </p:nvPr>
        </p:nvSpPr>
        <p:spPr/>
        <p:txBody>
          <a:bodyPr/>
          <a:lstStyle/>
          <a:p>
            <a:r>
              <a:rPr lang="en-US"/>
              <a:t>A Head Start in High School</a:t>
            </a:r>
          </a:p>
        </p:txBody>
      </p:sp>
      <p:sp>
        <p:nvSpPr>
          <p:cNvPr id="3" name="Content Placeholder 2">
            <a:extLst>
              <a:ext uri="{FF2B5EF4-FFF2-40B4-BE49-F238E27FC236}">
                <a16:creationId xmlns:a16="http://schemas.microsoft.com/office/drawing/2014/main" id="{7DFCA24A-805C-F87F-32F7-31B2689C38C4}"/>
              </a:ext>
            </a:extLst>
          </p:cNvPr>
          <p:cNvSpPr>
            <a:spLocks noGrp="1"/>
          </p:cNvSpPr>
          <p:nvPr>
            <p:ph type="body" sz="quarter" idx="10"/>
          </p:nvPr>
        </p:nvSpPr>
        <p:spPr>
          <a:xfrm>
            <a:off x="375443" y="1929874"/>
            <a:ext cx="5667548" cy="4643437"/>
          </a:xfrm>
        </p:spPr>
        <p:txBody>
          <a:bodyPr>
            <a:normAutofit/>
          </a:bodyPr>
          <a:lstStyle/>
          <a:p>
            <a:pPr marL="271145" indent="-271145"/>
            <a:r>
              <a:rPr lang="en-US" b="1">
                <a:latin typeface="Arial"/>
                <a:cs typeface="Arial"/>
              </a:rPr>
              <a:t>Discover Their Passion</a:t>
            </a:r>
            <a:endParaRPr lang="en-US">
              <a:latin typeface="Arial"/>
              <a:cs typeface="Arial"/>
            </a:endParaRPr>
          </a:p>
          <a:p>
            <a:pPr lvl="1" indent="-118745"/>
            <a:r>
              <a:rPr lang="en-US">
                <a:latin typeface="Arial"/>
                <a:cs typeface="Arial"/>
              </a:rPr>
              <a:t>Studying a subject in depth could give your students new insights and even put them on the path to a career.</a:t>
            </a:r>
          </a:p>
          <a:p>
            <a:pPr lvl="1" indent="-118745"/>
            <a:endParaRPr lang="en-US"/>
          </a:p>
          <a:p>
            <a:pPr marL="271145" indent="-271145"/>
            <a:r>
              <a:rPr lang="en-US" b="1">
                <a:latin typeface="Arial"/>
                <a:cs typeface="Arial"/>
              </a:rPr>
              <a:t>Boost Their GPA</a:t>
            </a:r>
          </a:p>
          <a:p>
            <a:pPr lvl="1" indent="-118745"/>
            <a:r>
              <a:rPr lang="en-US">
                <a:latin typeface="Arial"/>
                <a:cs typeface="Arial"/>
              </a:rPr>
              <a:t>Taking an AP course and exam can boost your students’ GPA. Check with your school for more information.</a:t>
            </a:r>
            <a:endParaRPr lang="en-US"/>
          </a:p>
          <a:p>
            <a:pPr lvl="1" indent="-118745"/>
            <a:endParaRPr lang="en-US"/>
          </a:p>
          <a:p>
            <a:pPr marL="271145" indent="-271145"/>
            <a:r>
              <a:rPr lang="en-US" b="1">
                <a:latin typeface="Arial"/>
                <a:cs typeface="Arial"/>
              </a:rPr>
              <a:t>Determine a Path to Their Future</a:t>
            </a:r>
          </a:p>
          <a:p>
            <a:pPr lvl="1" indent="-118745"/>
            <a:r>
              <a:rPr lang="en-US">
                <a:latin typeface="Arial"/>
                <a:cs typeface="Arial"/>
              </a:rPr>
              <a:t>Use our tool to see which AP courses can help your students on the path to specific careers or college majors.</a:t>
            </a:r>
          </a:p>
          <a:p>
            <a:pPr marL="0" indent="0">
              <a:buNone/>
            </a:pPr>
            <a:endParaRPr lang="en-US"/>
          </a:p>
        </p:txBody>
      </p:sp>
      <p:sp>
        <p:nvSpPr>
          <p:cNvPr id="4" name="Subtitle 3">
            <a:extLst>
              <a:ext uri="{FF2B5EF4-FFF2-40B4-BE49-F238E27FC236}">
                <a16:creationId xmlns:a16="http://schemas.microsoft.com/office/drawing/2014/main" id="{94F83A45-95E1-6566-2029-C9C5CBB696EC}"/>
              </a:ext>
            </a:extLst>
          </p:cNvPr>
          <p:cNvSpPr>
            <a:spLocks noGrp="1"/>
          </p:cNvSpPr>
          <p:nvPr>
            <p:ph type="subTitle" idx="1"/>
          </p:nvPr>
        </p:nvSpPr>
        <p:spPr/>
        <p:txBody>
          <a:bodyPr/>
          <a:lstStyle/>
          <a:p>
            <a:r>
              <a:rPr lang="en-US"/>
              <a:t>AP also helps your students</a:t>
            </a:r>
          </a:p>
        </p:txBody>
      </p:sp>
      <p:sp>
        <p:nvSpPr>
          <p:cNvPr id="5" name="Content Placeholder 2">
            <a:extLst>
              <a:ext uri="{FF2B5EF4-FFF2-40B4-BE49-F238E27FC236}">
                <a16:creationId xmlns:a16="http://schemas.microsoft.com/office/drawing/2014/main" id="{DE9230A5-CD96-745B-DDED-0B5BC2ECC21F}"/>
              </a:ext>
            </a:extLst>
          </p:cNvPr>
          <p:cNvSpPr txBox="1">
            <a:spLocks/>
          </p:cNvSpPr>
          <p:nvPr/>
        </p:nvSpPr>
        <p:spPr>
          <a:xfrm>
            <a:off x="6552874" y="4940855"/>
            <a:ext cx="5667548" cy="1028011"/>
          </a:xfrm>
          <a:prstGeom prst="rect">
            <a:avLst/>
          </a:prstGeom>
        </p:spPr>
        <p:txBody>
          <a:bodyPr vert="horz" lIns="0" tIns="0" rIns="0" bIns="0" rtlCol="0" anchor="t" anchorCtr="0">
            <a:normAutofit/>
          </a:bodyPr>
          <a:lstStyle>
            <a:lvl1pPr marL="271463" marR="0" indent="-271463" algn="l" defTabSz="981075"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74675" marR="0" indent="-119063" algn="l" defTabSz="981075" rtl="0" eaLnBrk="1" fontAlgn="base" latinLnBrk="0" hangingPunct="1">
              <a:lnSpc>
                <a:spcPct val="100000"/>
              </a:lnSpc>
              <a:spcBef>
                <a:spcPct val="20000"/>
              </a:spcBef>
              <a:spcAft>
                <a:spcPct val="0"/>
              </a:spcAft>
              <a:buClr>
                <a:schemeClr val="accent3"/>
              </a:buClr>
              <a:buSzPct val="80000"/>
              <a:buFont typeface="Verdana"/>
              <a:buChar char="-"/>
              <a:tabLst/>
              <a:defRPr lang="en-CA" altLang="zh-CN" sz="1600" kern="1200" baseline="0" noProof="1">
                <a:solidFill>
                  <a:schemeClr val="tx1"/>
                </a:solidFill>
                <a:latin typeface="Arial" panose="020B0604020202020204" pitchFamily="34" charset="0"/>
                <a:ea typeface="+mn-ea"/>
                <a:cs typeface="Arial" panose="020B0604020202020204" pitchFamily="34" charset="0"/>
              </a:defRPr>
            </a:lvl2pPr>
            <a:lvl3pPr marL="1052513" marR="0" indent="-287338" algn="l" defTabSz="981075"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600" kern="1200" noProof="1">
                <a:solidFill>
                  <a:schemeClr val="tx1"/>
                </a:solidFill>
                <a:latin typeface="Arial" panose="020B0604020202020204" pitchFamily="34" charset="0"/>
                <a:ea typeface="+mn-ea"/>
                <a:cs typeface="Arial" panose="020B0604020202020204" pitchFamily="34" charset="0"/>
              </a:defRPr>
            </a:lvl3pPr>
            <a:lvl4pPr marL="1453896" marR="0" indent="-210312" algn="l" defTabSz="981334"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600" kern="1200">
                <a:solidFill>
                  <a:schemeClr val="tx1"/>
                </a:solidFill>
                <a:latin typeface="Arial" panose="020B0604020202020204" pitchFamily="34" charset="0"/>
                <a:ea typeface="+mn-ea"/>
                <a:cs typeface="Arial" panose="020B0604020202020204" pitchFamily="34" charset="0"/>
              </a:defRPr>
            </a:lvl4pPr>
            <a:lvl5pPr marL="2208002" indent="-245334" algn="l" defTabSz="981334" rtl="0" eaLnBrk="1" latinLnBrk="0" hangingPunct="1">
              <a:spcBef>
                <a:spcPct val="20000"/>
              </a:spcBef>
              <a:buClr>
                <a:schemeClr val="accent3"/>
              </a:buClr>
              <a:buSzPct val="80000"/>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lvl="1" indent="-118745"/>
            <a:endParaRPr lang="en-US">
              <a:latin typeface="Arial"/>
              <a:cs typeface="Arial"/>
            </a:endParaRPr>
          </a:p>
          <a:p>
            <a:pPr marL="0" indent="0" algn="ctr">
              <a:buNone/>
            </a:pPr>
            <a:r>
              <a:rPr lang="en-US">
                <a:latin typeface="Arial"/>
                <a:cs typeface="Arial"/>
                <a:hlinkClick r:id="rId4">
                  <a:extLst>
                    <a:ext uri="{A12FA001-AC4F-418D-AE19-62706E023703}">
                      <ahyp:hlinkClr xmlns:ahyp="http://schemas.microsoft.com/office/drawing/2018/hyperlinkcolor" val="tx"/>
                    </a:ext>
                  </a:extLst>
                </a:hlinkClick>
              </a:rPr>
              <a:t>Explore careers and majors</a:t>
            </a:r>
            <a:endParaRPr lang="en-US"/>
          </a:p>
          <a:p>
            <a:pPr lvl="1" indent="-118745"/>
            <a:endParaRPr lang="en-US"/>
          </a:p>
          <a:p>
            <a:pPr marL="271145" indent="-271145"/>
            <a:endParaRPr lang="en-US"/>
          </a:p>
        </p:txBody>
      </p:sp>
    </p:spTree>
    <p:extLst>
      <p:ext uri="{BB962C8B-B14F-4D97-AF65-F5344CB8AC3E}">
        <p14:creationId xmlns:p14="http://schemas.microsoft.com/office/powerpoint/2010/main" val="4170916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21141-5CB5-4140-A567-CA7D5BA54AE8}"/>
              </a:ext>
            </a:extLst>
          </p:cNvPr>
          <p:cNvSpPr/>
          <p:nvPr/>
        </p:nvSpPr>
        <p:spPr>
          <a:xfrm>
            <a:off x="0" y="0"/>
            <a:ext cx="12841288"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6" name="Text Placeholder 2">
            <a:extLst>
              <a:ext uri="{FF2B5EF4-FFF2-40B4-BE49-F238E27FC236}">
                <a16:creationId xmlns:a16="http://schemas.microsoft.com/office/drawing/2014/main" id="{D444EE72-2FD9-BD4E-8D66-8DA8234DAB64}"/>
              </a:ext>
            </a:extLst>
          </p:cNvPr>
          <p:cNvSpPr txBox="1">
            <a:spLocks/>
          </p:cNvSpPr>
          <p:nvPr/>
        </p:nvSpPr>
        <p:spPr>
          <a:xfrm>
            <a:off x="1485327" y="2598014"/>
            <a:ext cx="8783137" cy="732184"/>
          </a:xfrm>
          <a:prstGeom prst="rect">
            <a:avLst/>
          </a:prstGeom>
        </p:spPr>
        <p:txBody>
          <a:bodyPr lIns="0" tIns="0" rIns="0" bIns="0" numCol="1" anchor="t">
            <a:noAutofit/>
          </a:bodyPr>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spcBef>
                <a:spcPts val="0"/>
              </a:spcBef>
              <a:buNone/>
            </a:pPr>
            <a:r>
              <a:rPr lang="en-US" sz="4800" b="1">
                <a:solidFill>
                  <a:schemeClr val="accent2"/>
                </a:solidFill>
                <a:latin typeface="Arial"/>
                <a:cs typeface="Arial"/>
              </a:rPr>
              <a:t>Engaging Teachers</a:t>
            </a:r>
            <a:endParaRPr lang="en-US" sz="4800" b="1">
              <a:solidFill>
                <a:schemeClr val="accent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D5458D9-C8D8-DF40-9265-7C97362E586D}"/>
              </a:ext>
            </a:extLst>
          </p:cNvPr>
          <p:cNvCxnSpPr>
            <a:cxnSpLocks/>
          </p:cNvCxnSpPr>
          <p:nvPr/>
        </p:nvCxnSpPr>
        <p:spPr>
          <a:xfrm>
            <a:off x="1485327" y="2428252"/>
            <a:ext cx="5563594" cy="0"/>
          </a:xfrm>
          <a:prstGeom prst="line">
            <a:avLst/>
          </a:prstGeom>
          <a:ln w="152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3FCC9EB-D97F-72DE-B030-638819A2284E}"/>
              </a:ext>
            </a:extLst>
          </p:cNvPr>
          <p:cNvSpPr/>
          <p:nvPr/>
        </p:nvSpPr>
        <p:spPr>
          <a:xfrm>
            <a:off x="1485327" y="4743446"/>
            <a:ext cx="8529529" cy="1107996"/>
          </a:xfrm>
          <a:prstGeom prst="rect">
            <a:avLst/>
          </a:prstGeom>
        </p:spPr>
        <p:txBody>
          <a:bodyPr wrap="square" lIns="0" tIns="0" rIns="0" bIns="0">
            <a:spAutoFit/>
          </a:bodyPr>
          <a:lstStyle/>
          <a:p>
            <a:r>
              <a:rPr lang="en-US" b="1">
                <a:solidFill>
                  <a:schemeClr val="accent2"/>
                </a:solidFill>
                <a:latin typeface="Arial" panose="020B0604020202020204" pitchFamily="34" charset="0"/>
                <a:cs typeface="Arial" panose="020B0604020202020204" pitchFamily="34" charset="0"/>
              </a:rPr>
              <a:t>A Head Start in High School</a:t>
            </a:r>
          </a:p>
          <a:p>
            <a:r>
              <a:rPr lang="en-US">
                <a:solidFill>
                  <a:schemeClr val="accent2"/>
                </a:solidFill>
                <a:latin typeface="Arial" panose="020B0604020202020204" pitchFamily="34" charset="0"/>
                <a:cs typeface="Arial" panose="020B0604020202020204" pitchFamily="34" charset="0"/>
              </a:rPr>
              <a:t>Research consistently shows that AP students are better prepared for college </a:t>
            </a:r>
            <a:br>
              <a:rPr lang="en-US">
                <a:solidFill>
                  <a:schemeClr val="accent2"/>
                </a:solidFill>
                <a:latin typeface="Arial" panose="020B0604020202020204" pitchFamily="34" charset="0"/>
                <a:cs typeface="Arial" panose="020B0604020202020204" pitchFamily="34" charset="0"/>
              </a:rPr>
            </a:br>
            <a:r>
              <a:rPr lang="en-US">
                <a:solidFill>
                  <a:schemeClr val="accent2"/>
                </a:solidFill>
                <a:latin typeface="Arial" panose="020B0604020202020204" pitchFamily="34" charset="0"/>
                <a:cs typeface="Arial" panose="020B0604020202020204" pitchFamily="34" charset="0"/>
              </a:rPr>
              <a:t>than students who don’t take AP, regardless of their exam score. They’re more likely to enroll and stay in college, do well in their classes, and graduate in four years. </a:t>
            </a:r>
          </a:p>
        </p:txBody>
      </p:sp>
      <p:sp>
        <p:nvSpPr>
          <p:cNvPr id="9" name="TextBox 8">
            <a:extLst>
              <a:ext uri="{FF2B5EF4-FFF2-40B4-BE49-F238E27FC236}">
                <a16:creationId xmlns:a16="http://schemas.microsoft.com/office/drawing/2014/main" id="{58871FFE-44D8-FF10-372F-E13A5E71B42B}"/>
              </a:ext>
            </a:extLst>
          </p:cNvPr>
          <p:cNvSpPr txBox="1"/>
          <p:nvPr/>
        </p:nvSpPr>
        <p:spPr>
          <a:xfrm>
            <a:off x="1485327" y="1953581"/>
            <a:ext cx="5563594" cy="307777"/>
          </a:xfrm>
          <a:prstGeom prst="rect">
            <a:avLst/>
          </a:prstGeom>
          <a:noFill/>
          <a:ln>
            <a:noFill/>
          </a:ln>
        </p:spPr>
        <p:txBody>
          <a:bodyPr wrap="square" lIns="0" tIns="0" rIns="0" bIns="0" rtlCol="0">
            <a:spAutoFit/>
          </a:bodyPr>
          <a:lstStyle/>
          <a:p>
            <a:r>
              <a:rPr lang="en-US" sz="2000" b="1">
                <a:solidFill>
                  <a:schemeClr val="accent2"/>
                </a:solidFill>
                <a:latin typeface="Arial" panose="020B0604020202020204" pitchFamily="34" charset="0"/>
                <a:cs typeface="Arial" panose="020B0604020202020204" pitchFamily="34" charset="0"/>
              </a:rPr>
              <a:t>Section 03</a:t>
            </a:r>
          </a:p>
        </p:txBody>
      </p:sp>
    </p:spTree>
    <p:extLst>
      <p:ext uri="{BB962C8B-B14F-4D97-AF65-F5344CB8AC3E}">
        <p14:creationId xmlns:p14="http://schemas.microsoft.com/office/powerpoint/2010/main" val="666270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A33C-35F8-03D2-1BDA-4D910211C6F3}"/>
              </a:ext>
            </a:extLst>
          </p:cNvPr>
          <p:cNvSpPr>
            <a:spLocks noGrp="1"/>
          </p:cNvSpPr>
          <p:nvPr>
            <p:ph type="title"/>
          </p:nvPr>
        </p:nvSpPr>
        <p:spPr/>
        <p:txBody>
          <a:bodyPr/>
          <a:lstStyle/>
          <a:p>
            <a:r>
              <a:rPr lang="en-US"/>
              <a:t>Does AP really help all my students?</a:t>
            </a:r>
          </a:p>
        </p:txBody>
      </p:sp>
      <p:sp>
        <p:nvSpPr>
          <p:cNvPr id="4" name="Subtitle 3">
            <a:extLst>
              <a:ext uri="{FF2B5EF4-FFF2-40B4-BE49-F238E27FC236}">
                <a16:creationId xmlns:a16="http://schemas.microsoft.com/office/drawing/2014/main" id="{F4E823F9-E5DB-1B90-D916-6E9D6305E7DA}"/>
              </a:ext>
            </a:extLst>
          </p:cNvPr>
          <p:cNvSpPr>
            <a:spLocks noGrp="1"/>
          </p:cNvSpPr>
          <p:nvPr>
            <p:ph type="subTitle" idx="1"/>
          </p:nvPr>
        </p:nvSpPr>
        <p:spPr/>
        <p:txBody>
          <a:bodyPr/>
          <a:lstStyle/>
          <a:p>
            <a:r>
              <a:rPr lang="en-US"/>
              <a:t>Succeed in college.</a:t>
            </a:r>
          </a:p>
        </p:txBody>
      </p:sp>
      <p:sp>
        <p:nvSpPr>
          <p:cNvPr id="5" name="Rectangle 4">
            <a:extLst>
              <a:ext uri="{FF2B5EF4-FFF2-40B4-BE49-F238E27FC236}">
                <a16:creationId xmlns:a16="http://schemas.microsoft.com/office/drawing/2014/main" id="{FF1ACDE1-4A71-F07C-F216-129418EFD81D}"/>
              </a:ext>
            </a:extLst>
          </p:cNvPr>
          <p:cNvSpPr/>
          <p:nvPr/>
        </p:nvSpPr>
        <p:spPr>
          <a:xfrm>
            <a:off x="375442" y="2570134"/>
            <a:ext cx="3749039" cy="323476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2880" tIns="1005840" rIns="182880" bIns="182880" rtlCol="0" anchor="t">
            <a:normAutofit/>
          </a:bodyPr>
          <a:lstStyle/>
          <a:p>
            <a:r>
              <a:rPr lang="en-US">
                <a:solidFill>
                  <a:schemeClr val="tx1"/>
                </a:solidFill>
                <a:latin typeface="Arial" panose="020B0604020202020204" pitchFamily="34" charset="0"/>
                <a:cs typeface="Arial" panose="020B0604020202020204" pitchFamily="34" charset="0"/>
              </a:rPr>
              <a:t>Research shows that students who receive a score of 2 on their AP Exams are ready for college work.</a:t>
            </a:r>
            <a:r>
              <a:rPr lang="en-US" baseline="3000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[3]</a:t>
            </a:r>
            <a:endParaRPr lang="en-US">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2433CE8-9133-3706-1E59-53093190ED0B}"/>
              </a:ext>
            </a:extLst>
          </p:cNvPr>
          <p:cNvSpPr/>
          <p:nvPr/>
        </p:nvSpPr>
        <p:spPr>
          <a:xfrm>
            <a:off x="4535964" y="2570134"/>
            <a:ext cx="3749039" cy="323476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2880" tIns="1005840" rIns="182880" bIns="182880" rtlCol="0" anchor="t">
            <a:normAutofit/>
          </a:bodyPr>
          <a:lstStyle/>
          <a:p>
            <a:r>
              <a:rPr lang="en-US">
                <a:solidFill>
                  <a:schemeClr val="tx1"/>
                </a:solidFill>
                <a:latin typeface="Arial" panose="020B0604020202020204" pitchFamily="34" charset="0"/>
                <a:cs typeface="Arial" panose="020B0604020202020204" pitchFamily="34" charset="0"/>
              </a:rPr>
              <a:t>Research shows that students who receive a score of 3 or higher on AP Exams typically experience greater academic success in college and have higher graduation rates than their non-AP peers.</a:t>
            </a:r>
            <a:r>
              <a:rPr lang="en-US" baseline="3000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[4]</a:t>
            </a:r>
            <a:endParaRPr lang="en-US">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F4F4364-6F11-2DFD-0A4F-F55CDB7F2EFF}"/>
              </a:ext>
            </a:extLst>
          </p:cNvPr>
          <p:cNvSpPr/>
          <p:nvPr/>
        </p:nvSpPr>
        <p:spPr>
          <a:xfrm>
            <a:off x="8696485" y="2570134"/>
            <a:ext cx="3749039" cy="323476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2880" tIns="1005840" rIns="182880" bIns="182880" rtlCol="0" anchor="t">
            <a:normAutofit/>
          </a:bodyPr>
          <a:lstStyle/>
          <a:p>
            <a:r>
              <a:rPr lang="en-US">
                <a:solidFill>
                  <a:schemeClr val="tx1"/>
                </a:solidFill>
                <a:latin typeface="Arial" panose="020B0604020202020204" pitchFamily="34" charset="0"/>
                <a:cs typeface="Arial" panose="020B0604020202020204" pitchFamily="34" charset="0"/>
              </a:rPr>
              <a:t>3 out of 4 AP students enrolled </a:t>
            </a:r>
            <a:br>
              <a:rPr lang="en-US">
                <a:solidFill>
                  <a:schemeClr val="tx1"/>
                </a:solidFill>
                <a:latin typeface="Arial" panose="020B0604020202020204" pitchFamily="34" charset="0"/>
                <a:cs typeface="Arial" panose="020B0604020202020204" pitchFamily="34" charset="0"/>
              </a:rPr>
            </a:br>
            <a:r>
              <a:rPr lang="en-US">
                <a:solidFill>
                  <a:schemeClr val="tx1"/>
                </a:solidFill>
                <a:latin typeface="Arial" panose="020B0604020202020204" pitchFamily="34" charset="0"/>
                <a:cs typeface="Arial" panose="020B0604020202020204" pitchFamily="34" charset="0"/>
              </a:rPr>
              <a:t>in a 4-year college start school with some AP credit.</a:t>
            </a:r>
            <a:r>
              <a:rPr lang="en-US" baseline="3000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[5]</a:t>
            </a:r>
            <a:endParaRPr lang="en-US">
              <a:solidFill>
                <a:schemeClr val="tx1"/>
              </a:solidFill>
              <a:latin typeface="Arial" panose="020B0604020202020204" pitchFamily="34" charset="0"/>
              <a:cs typeface="Arial" panose="020B0604020202020204" pitchFamily="34" charset="0"/>
            </a:endParaRPr>
          </a:p>
          <a:p>
            <a:endParaRPr lang="en-US">
              <a:solidFill>
                <a:schemeClr val="tx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563940A2-E1B8-3613-DC1A-27BDBDE74E6F}"/>
              </a:ext>
            </a:extLst>
          </p:cNvPr>
          <p:cNvPicPr>
            <a:picLocks noChangeAspect="1"/>
          </p:cNvPicPr>
          <p:nvPr/>
        </p:nvPicPr>
        <p:blipFill>
          <a:blip r:embed="rId5"/>
          <a:stretch>
            <a:fillRect/>
          </a:stretch>
        </p:blipFill>
        <p:spPr>
          <a:xfrm>
            <a:off x="5838983" y="1998634"/>
            <a:ext cx="1143000" cy="1143000"/>
          </a:xfrm>
          <a:prstGeom prst="rect">
            <a:avLst/>
          </a:prstGeom>
        </p:spPr>
      </p:pic>
      <p:pic>
        <p:nvPicPr>
          <p:cNvPr id="10" name="Picture 9">
            <a:extLst>
              <a:ext uri="{FF2B5EF4-FFF2-40B4-BE49-F238E27FC236}">
                <a16:creationId xmlns:a16="http://schemas.microsoft.com/office/drawing/2014/main" id="{B306C7E3-2197-CAC9-962C-8D54CDD26740}"/>
              </a:ext>
            </a:extLst>
          </p:cNvPr>
          <p:cNvPicPr>
            <a:picLocks noChangeAspect="1"/>
          </p:cNvPicPr>
          <p:nvPr/>
        </p:nvPicPr>
        <p:blipFill>
          <a:blip r:embed="rId6"/>
          <a:stretch>
            <a:fillRect/>
          </a:stretch>
        </p:blipFill>
        <p:spPr>
          <a:xfrm>
            <a:off x="9999504" y="1998634"/>
            <a:ext cx="1143000" cy="1143000"/>
          </a:xfrm>
          <a:prstGeom prst="rect">
            <a:avLst/>
          </a:prstGeom>
        </p:spPr>
      </p:pic>
      <p:pic>
        <p:nvPicPr>
          <p:cNvPr id="3" name="Picture 2">
            <a:extLst>
              <a:ext uri="{FF2B5EF4-FFF2-40B4-BE49-F238E27FC236}">
                <a16:creationId xmlns:a16="http://schemas.microsoft.com/office/drawing/2014/main" id="{110E5DBC-D8F6-ACAA-A77A-5D32A9A0DE7A}"/>
              </a:ext>
            </a:extLst>
          </p:cNvPr>
          <p:cNvPicPr>
            <a:picLocks noChangeAspect="1"/>
          </p:cNvPicPr>
          <p:nvPr/>
        </p:nvPicPr>
        <p:blipFill>
          <a:blip r:embed="rId7"/>
          <a:stretch>
            <a:fillRect/>
          </a:stretch>
        </p:blipFill>
        <p:spPr>
          <a:xfrm>
            <a:off x="1678461" y="1998634"/>
            <a:ext cx="1143000" cy="1143000"/>
          </a:xfrm>
          <a:prstGeom prst="rect">
            <a:avLst/>
          </a:prstGeom>
        </p:spPr>
      </p:pic>
    </p:spTree>
    <p:extLst>
      <p:ext uri="{BB962C8B-B14F-4D97-AF65-F5344CB8AC3E}">
        <p14:creationId xmlns:p14="http://schemas.microsoft.com/office/powerpoint/2010/main" val="3788560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4A1A2-7AD7-9938-FC45-AB74A23C74A1}"/>
              </a:ext>
            </a:extLst>
          </p:cNvPr>
          <p:cNvSpPr>
            <a:spLocks noGrp="1"/>
          </p:cNvSpPr>
          <p:nvPr>
            <p:ph type="title"/>
          </p:nvPr>
        </p:nvSpPr>
        <p:spPr/>
        <p:txBody>
          <a:bodyPr/>
          <a:lstStyle/>
          <a:p>
            <a:r>
              <a:rPr lang="en-US"/>
              <a:t>What supports do my teachers have?</a:t>
            </a:r>
          </a:p>
        </p:txBody>
      </p:sp>
      <p:sp>
        <p:nvSpPr>
          <p:cNvPr id="3" name="Content Placeholder 2">
            <a:extLst>
              <a:ext uri="{FF2B5EF4-FFF2-40B4-BE49-F238E27FC236}">
                <a16:creationId xmlns:a16="http://schemas.microsoft.com/office/drawing/2014/main" id="{AE88DBEB-CD0E-5E54-CEBE-F401E0CA18E9}"/>
              </a:ext>
            </a:extLst>
          </p:cNvPr>
          <p:cNvSpPr>
            <a:spLocks noGrp="1"/>
          </p:cNvSpPr>
          <p:nvPr>
            <p:ph type="body" sz="quarter" idx="10"/>
          </p:nvPr>
        </p:nvSpPr>
        <p:spPr>
          <a:xfrm>
            <a:off x="376238" y="1769604"/>
            <a:ext cx="5611094" cy="4643437"/>
          </a:xfrm>
        </p:spPr>
        <p:txBody>
          <a:bodyPr/>
          <a:lstStyle/>
          <a:p>
            <a:r>
              <a:rPr lang="en-US"/>
              <a:t>Getting started with AP has never been easier.</a:t>
            </a:r>
          </a:p>
          <a:p>
            <a:r>
              <a:rPr lang="en-US"/>
              <a:t>In addition to myriad professional learning opportunities, teachers have direct classroom support at their fingertips through </a:t>
            </a:r>
            <a:r>
              <a:rPr lang="en-US">
                <a:hlinkClick r:id="rId2"/>
              </a:rPr>
              <a:t>AP Classroom.</a:t>
            </a:r>
            <a:endParaRPr lang="en-US"/>
          </a:p>
          <a:p>
            <a:r>
              <a:rPr lang="en-US"/>
              <a:t>AP Classroom includes:</a:t>
            </a:r>
          </a:p>
          <a:p>
            <a:pPr lvl="1"/>
            <a:r>
              <a:rPr lang="en-US"/>
              <a:t>Unit Guides</a:t>
            </a:r>
          </a:p>
          <a:p>
            <a:pPr lvl="1"/>
            <a:r>
              <a:rPr lang="en-US"/>
              <a:t>Videos</a:t>
            </a:r>
          </a:p>
          <a:p>
            <a:pPr lvl="1"/>
            <a:r>
              <a:rPr lang="en-US"/>
              <a:t>Progress Checks</a:t>
            </a:r>
          </a:p>
          <a:p>
            <a:pPr lvl="1"/>
            <a:r>
              <a:rPr lang="en-US"/>
              <a:t>Question Banks</a:t>
            </a:r>
          </a:p>
          <a:p>
            <a:pPr lvl="1"/>
            <a:r>
              <a:rPr lang="en-US"/>
              <a:t>Reports</a:t>
            </a:r>
          </a:p>
        </p:txBody>
      </p:sp>
      <p:pic>
        <p:nvPicPr>
          <p:cNvPr id="5" name="Picture 4" descr="A picture containing person, cellphone, phone&#10;&#10;Description automatically generated">
            <a:extLst>
              <a:ext uri="{FF2B5EF4-FFF2-40B4-BE49-F238E27FC236}">
                <a16:creationId xmlns:a16="http://schemas.microsoft.com/office/drawing/2014/main" id="{A0255981-2D69-3A86-4388-20EBD19F0070}"/>
              </a:ext>
            </a:extLst>
          </p:cNvPr>
          <p:cNvPicPr>
            <a:picLocks noChangeAspect="1"/>
          </p:cNvPicPr>
          <p:nvPr/>
        </p:nvPicPr>
        <p:blipFill>
          <a:blip r:embed="rId3"/>
          <a:stretch>
            <a:fillRect/>
          </a:stretch>
        </p:blipFill>
        <p:spPr>
          <a:xfrm>
            <a:off x="6146358" y="1833213"/>
            <a:ext cx="6299167" cy="4199445"/>
          </a:xfrm>
          <a:prstGeom prst="rect">
            <a:avLst/>
          </a:prstGeom>
        </p:spPr>
      </p:pic>
    </p:spTree>
    <p:extLst>
      <p:ext uri="{BB962C8B-B14F-4D97-AF65-F5344CB8AC3E}">
        <p14:creationId xmlns:p14="http://schemas.microsoft.com/office/powerpoint/2010/main" val="170107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6994AD7-3834-423C-AA5E-33F4F3EF73C6}"/>
              </a:ext>
            </a:extLst>
          </p:cNvPr>
          <p:cNvGraphicFramePr>
            <a:graphicFrameLocks noChangeAspect="1"/>
          </p:cNvGraphicFramePr>
          <p:nvPr>
            <p:custDataLst>
              <p:tags r:id="rId1"/>
            </p:custDataLst>
          </p:nvPr>
        </p:nvGraphicFramePr>
        <p:xfrm>
          <a:off x="1761" y="1672"/>
          <a:ext cx="1673" cy="1673"/>
        </p:xfrm>
        <a:graphic>
          <a:graphicData uri="http://schemas.openxmlformats.org/presentationml/2006/ole">
            <mc:AlternateContent xmlns:mc="http://schemas.openxmlformats.org/markup-compatibility/2006">
              <mc:Choice xmlns:v="urn:schemas-microsoft-com:vml" Requires="v">
                <p:oleObj name="think-cell Slide" r:id="rId4" imgW="301" imgH="298" progId="TCLayout.ActiveDocument.1">
                  <p:embed/>
                </p:oleObj>
              </mc:Choice>
              <mc:Fallback>
                <p:oleObj name="think-cell Slide" r:id="rId4" imgW="301" imgH="298" progId="TCLayout.ActiveDocument.1">
                  <p:embed/>
                  <p:pic>
                    <p:nvPicPr>
                      <p:cNvPr id="2" name="Object 1" hidden="1">
                        <a:extLst>
                          <a:ext uri="{FF2B5EF4-FFF2-40B4-BE49-F238E27FC236}">
                            <a16:creationId xmlns:a16="http://schemas.microsoft.com/office/drawing/2014/main" id="{46994AD7-3834-423C-AA5E-33F4F3EF73C6}"/>
                          </a:ext>
                        </a:extLst>
                      </p:cNvPr>
                      <p:cNvPicPr/>
                      <p:nvPr/>
                    </p:nvPicPr>
                    <p:blipFill>
                      <a:blip r:embed="rId5"/>
                      <a:stretch>
                        <a:fillRect/>
                      </a:stretch>
                    </p:blipFill>
                    <p:spPr>
                      <a:xfrm>
                        <a:off x="1761" y="1672"/>
                        <a:ext cx="1673" cy="1673"/>
                      </a:xfrm>
                      <a:prstGeom prst="rect">
                        <a:avLst/>
                      </a:prstGeom>
                    </p:spPr>
                  </p:pic>
                </p:oleObj>
              </mc:Fallback>
            </mc:AlternateContent>
          </a:graphicData>
        </a:graphic>
      </p:graphicFrame>
      <p:sp>
        <p:nvSpPr>
          <p:cNvPr id="30" name="Rectangle 29">
            <a:extLst>
              <a:ext uri="{FF2B5EF4-FFF2-40B4-BE49-F238E27FC236}">
                <a16:creationId xmlns:a16="http://schemas.microsoft.com/office/drawing/2014/main" id="{C0E96056-AE46-447D-B05E-4544B7D1E159}"/>
              </a:ext>
            </a:extLst>
          </p:cNvPr>
          <p:cNvSpPr/>
          <p:nvPr/>
        </p:nvSpPr>
        <p:spPr>
          <a:xfrm>
            <a:off x="375528" y="1682778"/>
            <a:ext cx="12069912" cy="3665438"/>
          </a:xfrm>
          <a:prstGeom prst="rect">
            <a:avLst/>
          </a:prstGeom>
          <a:solidFill>
            <a:schemeClr val="accent4">
              <a:lumMod val="20000"/>
              <a:lumOff val="80000"/>
            </a:schemeClr>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lIns="37917" tIns="37917" rIns="37917" bIns="37917" rtlCol="0" anchor="ctr">
            <a:normAutofit/>
          </a:bodyPr>
          <a:lstStyle/>
          <a:p>
            <a:pPr algn="ctr"/>
            <a:endParaRPr lang="en-US" sz="2949" b="1">
              <a:solidFill>
                <a:schemeClr val="tx2"/>
              </a:solidFill>
              <a:latin typeface="+mj-lt"/>
            </a:endParaRPr>
          </a:p>
        </p:txBody>
      </p:sp>
      <p:sp>
        <p:nvSpPr>
          <p:cNvPr id="31" name="TextBox 30">
            <a:extLst>
              <a:ext uri="{FF2B5EF4-FFF2-40B4-BE49-F238E27FC236}">
                <a16:creationId xmlns:a16="http://schemas.microsoft.com/office/drawing/2014/main" id="{48293B8C-EDC3-4593-BFF3-1C210EF6E137}"/>
              </a:ext>
            </a:extLst>
          </p:cNvPr>
          <p:cNvSpPr txBox="1"/>
          <p:nvPr/>
        </p:nvSpPr>
        <p:spPr>
          <a:xfrm>
            <a:off x="375444" y="6031869"/>
            <a:ext cx="9540301" cy="400638"/>
          </a:xfrm>
          <a:prstGeom prst="rect">
            <a:avLst/>
          </a:prstGeom>
          <a:noFill/>
        </p:spPr>
        <p:txBody>
          <a:bodyPr wrap="square" lIns="37917" tIns="37917" rIns="37917" bIns="37917" rtlCol="0">
            <a:spAutoFit/>
          </a:bodyPr>
          <a:lstStyle/>
          <a:p>
            <a:r>
              <a:rPr lang="en-US" sz="1053">
                <a:solidFill>
                  <a:schemeClr val="bg1">
                    <a:lumMod val="10000"/>
                  </a:schemeClr>
                </a:solidFill>
                <a:latin typeface="Arial" panose="020B0604020202020204" pitchFamily="34" charset="0"/>
                <a:cs typeface="Arial" panose="020B0604020202020204" pitchFamily="34" charset="0"/>
              </a:rPr>
              <a:t>*</a:t>
            </a:r>
            <a:r>
              <a:rPr lang="en-US" sz="1053">
                <a:latin typeface="Arial" panose="020B0604020202020204" pitchFamily="34" charset="0"/>
                <a:cs typeface="Arial" panose="020B0604020202020204" pitchFamily="34" charset="0"/>
              </a:rPr>
              <a:t>AP Daily videos are always visible and available to all students, including students in Exam Only sections, regardless of whether teachers have assigned them.  </a:t>
            </a:r>
            <a:br>
              <a:rPr lang="en-US" sz="1053">
                <a:latin typeface="Arial" panose="020B0604020202020204" pitchFamily="34" charset="0"/>
                <a:cs typeface="Arial" panose="020B0604020202020204" pitchFamily="34" charset="0"/>
              </a:rPr>
            </a:br>
            <a:r>
              <a:rPr lang="en-US" sz="1053">
                <a:latin typeface="Arial" panose="020B0604020202020204" pitchFamily="34" charset="0"/>
                <a:cs typeface="Arial" panose="020B0604020202020204" pitchFamily="34" charset="0"/>
              </a:rPr>
              <a:t>Topic Questions, Progress Checks, and Question Bank assessments are only visible to students if a teacher assigns them. </a:t>
            </a:r>
          </a:p>
        </p:txBody>
      </p:sp>
      <p:sp>
        <p:nvSpPr>
          <p:cNvPr id="35" name="TextBox 34">
            <a:extLst>
              <a:ext uri="{FF2B5EF4-FFF2-40B4-BE49-F238E27FC236}">
                <a16:creationId xmlns:a16="http://schemas.microsoft.com/office/drawing/2014/main" id="{6F297E88-08EF-45D0-92B9-B8EF25EE93DD}"/>
              </a:ext>
            </a:extLst>
          </p:cNvPr>
          <p:cNvSpPr txBox="1"/>
          <p:nvPr/>
        </p:nvSpPr>
        <p:spPr>
          <a:xfrm>
            <a:off x="375445" y="5490719"/>
            <a:ext cx="12069912" cy="368321"/>
          </a:xfrm>
          <a:prstGeom prst="rect">
            <a:avLst/>
          </a:prstGeom>
          <a:noFill/>
        </p:spPr>
        <p:txBody>
          <a:bodyPr wrap="square" lIns="37917" tIns="37917" rIns="37917" bIns="37917" rtlCol="0">
            <a:spAutoFit/>
          </a:bodyPr>
          <a:lstStyle/>
          <a:p>
            <a:pPr algn="ctr"/>
            <a:r>
              <a:rPr lang="en-US" sz="1896" b="1">
                <a:latin typeface="Arial" panose="020B0604020202020204" pitchFamily="34" charset="0"/>
                <a:cs typeface="Arial" panose="020B0604020202020204" pitchFamily="34" charset="0"/>
              </a:rPr>
              <a:t>AP teachers access AP Classroom by signing in at </a:t>
            </a:r>
            <a:r>
              <a:rPr lang="en-US" sz="1896" b="1">
                <a:solidFill>
                  <a:schemeClr val="accent3"/>
                </a:solidFill>
                <a:latin typeface="Arial" panose="020B0604020202020204" pitchFamily="34" charset="0"/>
                <a:cs typeface="Arial" panose="020B0604020202020204" pitchFamily="34" charset="0"/>
              </a:rPr>
              <a:t>myap.collegeboard.org</a:t>
            </a:r>
            <a:r>
              <a:rPr lang="en-US" sz="1896" b="1">
                <a:latin typeface="Arial" panose="020B0604020202020204" pitchFamily="34" charset="0"/>
                <a:cs typeface="Arial" panose="020B0604020202020204" pitchFamily="34" charset="0"/>
              </a:rPr>
              <a:t>.</a:t>
            </a:r>
          </a:p>
        </p:txBody>
      </p:sp>
      <p:sp>
        <p:nvSpPr>
          <p:cNvPr id="6" name="Title 5">
            <a:extLst>
              <a:ext uri="{FF2B5EF4-FFF2-40B4-BE49-F238E27FC236}">
                <a16:creationId xmlns:a16="http://schemas.microsoft.com/office/drawing/2014/main" id="{B398B1FC-95A6-424E-8B4C-D9545E36E3AA}"/>
              </a:ext>
            </a:extLst>
          </p:cNvPr>
          <p:cNvSpPr>
            <a:spLocks noGrp="1"/>
          </p:cNvSpPr>
          <p:nvPr>
            <p:ph type="title"/>
          </p:nvPr>
        </p:nvSpPr>
        <p:spPr/>
        <p:txBody>
          <a:bodyPr/>
          <a:lstStyle/>
          <a:p>
            <a:r>
              <a:rPr lang="en-US">
                <a:latin typeface="Arial" panose="020B0604020202020204" pitchFamily="34" charset="0"/>
                <a:cs typeface="Arial" panose="020B0604020202020204" pitchFamily="34" charset="0"/>
              </a:rPr>
              <a:t>Encourage AP teachers to Use AP Classroom!</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
        <p:nvSpPr>
          <p:cNvPr id="32" name="Subtitle 3">
            <a:extLst>
              <a:ext uri="{FF2B5EF4-FFF2-40B4-BE49-F238E27FC236}">
                <a16:creationId xmlns:a16="http://schemas.microsoft.com/office/drawing/2014/main" id="{30FB4EB0-797C-DEDC-53EA-806E6EFB02F1}"/>
              </a:ext>
            </a:extLst>
          </p:cNvPr>
          <p:cNvSpPr txBox="1">
            <a:spLocks/>
          </p:cNvSpPr>
          <p:nvPr/>
        </p:nvSpPr>
        <p:spPr>
          <a:xfrm>
            <a:off x="375444" y="1136158"/>
            <a:ext cx="6858000" cy="563128"/>
          </a:xfrm>
          <a:prstGeom prst="rect">
            <a:avLst/>
          </a:prstGeom>
        </p:spPr>
        <p:txBody>
          <a:bodyPr vert="horz" lIns="0" tIns="45720" rIns="0" bIns="45720" rtlCol="0" anchor="t" anchorCtr="0">
            <a:noAutofit/>
          </a:bodyPr>
          <a:lstStyle>
            <a:lvl1pPr marL="0" marR="0" indent="0" algn="l" defTabSz="981075" rtl="0" eaLnBrk="1" fontAlgn="base" latinLnBrk="0" hangingPunct="1">
              <a:lnSpc>
                <a:spcPct val="100000"/>
              </a:lnSpc>
              <a:spcBef>
                <a:spcPct val="40000"/>
              </a:spcBef>
              <a:spcAft>
                <a:spcPct val="0"/>
              </a:spcAft>
              <a:buClr>
                <a:schemeClr val="accent3"/>
              </a:buClr>
              <a:buSzPts val="2400"/>
              <a:buFont typeface="Verdana" pitchFamily="34" charset="0"/>
              <a:buNone/>
              <a:tabLst/>
              <a:defRPr kumimoji="0" lang="en-US" altLang="zh-CN" sz="1800" b="1" i="0" u="none" strike="noStrike" kern="1200" cap="none" spc="0" normalizeH="0" baseline="0" noProof="1">
                <a:ln>
                  <a:noFill/>
                </a:ln>
                <a:solidFill>
                  <a:schemeClr val="accent3"/>
                </a:solidFill>
                <a:effectLst/>
                <a:uLnTx/>
                <a:uFillTx/>
                <a:latin typeface="+mn-lt"/>
                <a:ea typeface="+mn-ea"/>
                <a:cs typeface="+mn-cs"/>
              </a:defRPr>
            </a:lvl1pPr>
            <a:lvl2pPr marL="490622" marR="0" indent="0" algn="ctr" defTabSz="981075" rtl="0" eaLnBrk="1" fontAlgn="base" latinLnBrk="0" hangingPunct="1">
              <a:lnSpc>
                <a:spcPct val="100000"/>
              </a:lnSpc>
              <a:spcBef>
                <a:spcPct val="20000"/>
              </a:spcBef>
              <a:spcAft>
                <a:spcPct val="0"/>
              </a:spcAft>
              <a:buClr>
                <a:schemeClr val="accent3"/>
              </a:buClr>
              <a:buSzPts val="2200"/>
              <a:buFont typeface="Verdana"/>
              <a:buNone/>
              <a:tabLst/>
              <a:defRPr lang="en-CA" altLang="zh-CN" sz="1600" kern="1200" baseline="0" noProof="1">
                <a:solidFill>
                  <a:schemeClr val="tx1">
                    <a:tint val="75000"/>
                  </a:schemeClr>
                </a:solidFill>
                <a:latin typeface="+mn-lt"/>
                <a:ea typeface="+mn-ea"/>
                <a:cs typeface="+mn-cs"/>
              </a:defRPr>
            </a:lvl2pPr>
            <a:lvl3pPr marL="981243" marR="0" indent="0" algn="ctr" defTabSz="981075" rtl="0" eaLnBrk="1" fontAlgn="base" latinLnBrk="0" hangingPunct="1">
              <a:lnSpc>
                <a:spcPct val="100000"/>
              </a:lnSpc>
              <a:spcBef>
                <a:spcPct val="20000"/>
              </a:spcBef>
              <a:spcAft>
                <a:spcPct val="0"/>
              </a:spcAft>
              <a:buClr>
                <a:schemeClr val="accent3"/>
              </a:buClr>
              <a:buSzPts val="2200"/>
              <a:buFont typeface="Marlett" pitchFamily="2" charset="2"/>
              <a:buNone/>
              <a:tabLst/>
              <a:defRPr lang="zh-CN" altLang="en-US" sz="1600" kern="1200" noProof="1">
                <a:solidFill>
                  <a:schemeClr val="tx1">
                    <a:tint val="75000"/>
                  </a:schemeClr>
                </a:solidFill>
                <a:latin typeface="+mn-lt"/>
                <a:ea typeface="+mn-ea"/>
                <a:cs typeface="+mn-cs"/>
              </a:defRPr>
            </a:lvl3pPr>
            <a:lvl4pPr marL="1471866" marR="0" indent="0" algn="ctr" defTabSz="981334" rtl="0" eaLnBrk="1" fontAlgn="auto" latinLnBrk="0" hangingPunct="1">
              <a:lnSpc>
                <a:spcPct val="100000"/>
              </a:lnSpc>
              <a:spcBef>
                <a:spcPct val="20000"/>
              </a:spcBef>
              <a:spcAft>
                <a:spcPts val="0"/>
              </a:spcAft>
              <a:buClr>
                <a:schemeClr val="accent3"/>
              </a:buClr>
              <a:buSzTx/>
              <a:buFont typeface="Verdana" pitchFamily="34" charset="0"/>
              <a:buNone/>
              <a:tabLst/>
              <a:defRPr lang="en-CA" altLang="zh-CN" sz="1600" kern="1200">
                <a:solidFill>
                  <a:schemeClr val="tx1">
                    <a:tint val="75000"/>
                  </a:schemeClr>
                </a:solidFill>
                <a:latin typeface="+mn-lt"/>
                <a:ea typeface="+mn-ea"/>
                <a:cs typeface="+mn-cs"/>
              </a:defRPr>
            </a:lvl4pPr>
            <a:lvl5pPr marL="1962488" indent="0" algn="ctr" defTabSz="981334" rtl="0" eaLnBrk="1" latinLnBrk="0" hangingPunct="1">
              <a:spcBef>
                <a:spcPct val="20000"/>
              </a:spcBef>
              <a:buFont typeface="Arial" pitchFamily="34" charset="0"/>
              <a:buNone/>
              <a:defRPr sz="2400" kern="1200">
                <a:solidFill>
                  <a:schemeClr val="tx1">
                    <a:tint val="75000"/>
                  </a:schemeClr>
                </a:solidFill>
                <a:latin typeface="Verdana" pitchFamily="34" charset="0"/>
                <a:ea typeface="+mn-ea"/>
                <a:cs typeface="+mn-cs"/>
              </a:defRPr>
            </a:lvl5pPr>
            <a:lvl6pPr marL="2453109" indent="0" algn="ctr" defTabSz="98133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6pPr>
            <a:lvl7pPr marL="2943731" indent="0" algn="ctr" defTabSz="98133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7pPr>
            <a:lvl8pPr marL="3434354" indent="0" algn="ctr" defTabSz="98133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8pPr>
            <a:lvl9pPr marL="3924975" indent="0" algn="ctr" defTabSz="981334"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9pPr>
          </a:lstStyle>
          <a:p>
            <a:r>
              <a:rPr lang="en-US">
                <a:latin typeface="Arial" panose="020B0604020202020204" pitchFamily="34" charset="0"/>
                <a:cs typeface="Arial" panose="020B0604020202020204" pitchFamily="34" charset="0"/>
              </a:rPr>
              <a:t>Key Features</a:t>
            </a:r>
          </a:p>
        </p:txBody>
      </p:sp>
      <p:grpSp>
        <p:nvGrpSpPr>
          <p:cNvPr id="33" name="Group 32">
            <a:extLst>
              <a:ext uri="{FF2B5EF4-FFF2-40B4-BE49-F238E27FC236}">
                <a16:creationId xmlns:a16="http://schemas.microsoft.com/office/drawing/2014/main" id="{384DAFD6-C05B-CE98-E7C2-B9505FFA2BE5}"/>
              </a:ext>
            </a:extLst>
          </p:cNvPr>
          <p:cNvGrpSpPr/>
          <p:nvPr/>
        </p:nvGrpSpPr>
        <p:grpSpPr>
          <a:xfrm>
            <a:off x="583679" y="4282729"/>
            <a:ext cx="11826192" cy="852911"/>
            <a:chOff x="488679" y="4508354"/>
            <a:chExt cx="11826192" cy="852911"/>
          </a:xfrm>
        </p:grpSpPr>
        <p:sp>
          <p:nvSpPr>
            <p:cNvPr id="23" name="TextBox 22">
              <a:extLst>
                <a:ext uri="{FF2B5EF4-FFF2-40B4-BE49-F238E27FC236}">
                  <a16:creationId xmlns:a16="http://schemas.microsoft.com/office/drawing/2014/main" id="{41F4FCD1-1E62-4BC1-A226-24FDAC31325F}"/>
                </a:ext>
              </a:extLst>
            </p:cNvPr>
            <p:cNvSpPr txBox="1"/>
            <p:nvPr/>
          </p:nvSpPr>
          <p:spPr>
            <a:xfrm>
              <a:off x="1316903" y="4532852"/>
              <a:ext cx="5004153" cy="815238"/>
            </a:xfrm>
            <a:prstGeom prst="rect">
              <a:avLst/>
            </a:prstGeom>
            <a:noFill/>
          </p:spPr>
          <p:txBody>
            <a:bodyPr wrap="square" lIns="37917" tIns="37917" rIns="37917" bIns="37917" rtlCol="0">
              <a:spAutoFit/>
            </a:bodyPr>
            <a:lstStyle/>
            <a:p>
              <a:r>
                <a:rPr lang="en-US" sz="1600" b="1">
                  <a:latin typeface="Arial" panose="020B0604020202020204" pitchFamily="34" charset="0"/>
                  <a:cs typeface="Arial" panose="020B0604020202020204" pitchFamily="34" charset="0"/>
                </a:rPr>
                <a:t>Topic Questions </a:t>
              </a:r>
              <a:r>
                <a:rPr lang="en-US" sz="1600">
                  <a:latin typeface="Arial" panose="020B0604020202020204" pitchFamily="34" charset="0"/>
                  <a:cs typeface="Arial" panose="020B0604020202020204" pitchFamily="34" charset="0"/>
                </a:rPr>
                <a:t>are formative questions that teachers can use to check student understanding of content and skills as each topic is taught.</a:t>
              </a:r>
            </a:p>
          </p:txBody>
        </p:sp>
        <p:sp>
          <p:nvSpPr>
            <p:cNvPr id="29" name="TextBox 28">
              <a:extLst>
                <a:ext uri="{FF2B5EF4-FFF2-40B4-BE49-F238E27FC236}">
                  <a16:creationId xmlns:a16="http://schemas.microsoft.com/office/drawing/2014/main" id="{AED9B8AD-7FF7-45A8-801D-00025BABFE14}"/>
                </a:ext>
              </a:extLst>
            </p:cNvPr>
            <p:cNvSpPr txBox="1"/>
            <p:nvPr/>
          </p:nvSpPr>
          <p:spPr>
            <a:xfrm>
              <a:off x="7284387" y="4546027"/>
              <a:ext cx="5030484" cy="815238"/>
            </a:xfrm>
            <a:prstGeom prst="rect">
              <a:avLst/>
            </a:prstGeom>
            <a:noFill/>
          </p:spPr>
          <p:txBody>
            <a:bodyPr wrap="square" lIns="37917" tIns="37917" rIns="37917" bIns="37917" rtlCol="0">
              <a:spAutoFit/>
            </a:bodyPr>
            <a:lstStyle/>
            <a:p>
              <a:r>
                <a:rPr lang="en-US" sz="1600">
                  <a:latin typeface="Arial" panose="020B0604020202020204" pitchFamily="34" charset="0"/>
                  <a:cs typeface="Arial" panose="020B0604020202020204" pitchFamily="34" charset="0"/>
                </a:rPr>
                <a:t>The </a:t>
              </a:r>
              <a:r>
                <a:rPr lang="en-US" sz="1600" b="1">
                  <a:latin typeface="Arial" panose="020B0604020202020204" pitchFamily="34" charset="0"/>
                  <a:cs typeface="Arial" panose="020B0604020202020204" pitchFamily="34" charset="0"/>
                </a:rPr>
                <a:t>Question Bank </a:t>
              </a:r>
              <a:r>
                <a:rPr lang="en-US" sz="1600">
                  <a:latin typeface="Arial" panose="020B0604020202020204" pitchFamily="34" charset="0"/>
                  <a:cs typeface="Arial" panose="020B0604020202020204" pitchFamily="34" charset="0"/>
                </a:rPr>
                <a:t>is a searchable database of real AP questions that teachers can use to create customized practice, online or on paper.</a:t>
              </a:r>
            </a:p>
          </p:txBody>
        </p:sp>
        <p:pic>
          <p:nvPicPr>
            <p:cNvPr id="11" name="Picture 10">
              <a:extLst>
                <a:ext uri="{FF2B5EF4-FFF2-40B4-BE49-F238E27FC236}">
                  <a16:creationId xmlns:a16="http://schemas.microsoft.com/office/drawing/2014/main" id="{59A6B760-B0F8-B92E-2848-4203D4F48684}"/>
                </a:ext>
              </a:extLst>
            </p:cNvPr>
            <p:cNvPicPr>
              <a:picLocks noChangeAspect="1"/>
            </p:cNvPicPr>
            <p:nvPr/>
          </p:nvPicPr>
          <p:blipFill>
            <a:blip r:embed="rId6"/>
            <a:stretch>
              <a:fillRect/>
            </a:stretch>
          </p:blipFill>
          <p:spPr>
            <a:xfrm>
              <a:off x="488679" y="4508354"/>
              <a:ext cx="731520" cy="741971"/>
            </a:xfrm>
            <a:prstGeom prst="rect">
              <a:avLst/>
            </a:prstGeom>
          </p:spPr>
        </p:pic>
        <p:pic>
          <p:nvPicPr>
            <p:cNvPr id="12" name="Picture 11">
              <a:extLst>
                <a:ext uri="{FF2B5EF4-FFF2-40B4-BE49-F238E27FC236}">
                  <a16:creationId xmlns:a16="http://schemas.microsoft.com/office/drawing/2014/main" id="{8924E6DA-DDFD-BB3E-EDEA-972B769A9B7F}"/>
                </a:ext>
              </a:extLst>
            </p:cNvPr>
            <p:cNvPicPr>
              <a:picLocks noChangeAspect="1"/>
            </p:cNvPicPr>
            <p:nvPr/>
          </p:nvPicPr>
          <p:blipFill>
            <a:blip r:embed="rId7"/>
            <a:stretch>
              <a:fillRect/>
            </a:stretch>
          </p:blipFill>
          <p:spPr>
            <a:xfrm>
              <a:off x="6407904" y="4513579"/>
              <a:ext cx="731520" cy="731520"/>
            </a:xfrm>
            <a:prstGeom prst="rect">
              <a:avLst/>
            </a:prstGeom>
          </p:spPr>
        </p:pic>
      </p:grpSp>
      <p:grpSp>
        <p:nvGrpSpPr>
          <p:cNvPr id="17" name="Group 16">
            <a:extLst>
              <a:ext uri="{FF2B5EF4-FFF2-40B4-BE49-F238E27FC236}">
                <a16:creationId xmlns:a16="http://schemas.microsoft.com/office/drawing/2014/main" id="{FD417B21-2C07-15D8-B257-896A2569AD34}"/>
              </a:ext>
            </a:extLst>
          </p:cNvPr>
          <p:cNvGrpSpPr/>
          <p:nvPr/>
        </p:nvGrpSpPr>
        <p:grpSpPr>
          <a:xfrm>
            <a:off x="583679" y="3036900"/>
            <a:ext cx="11837028" cy="815238"/>
            <a:chOff x="488679" y="3306458"/>
            <a:chExt cx="11837028" cy="815238"/>
          </a:xfrm>
        </p:grpSpPr>
        <p:sp>
          <p:nvSpPr>
            <p:cNvPr id="21" name="TextBox 20">
              <a:extLst>
                <a:ext uri="{FF2B5EF4-FFF2-40B4-BE49-F238E27FC236}">
                  <a16:creationId xmlns:a16="http://schemas.microsoft.com/office/drawing/2014/main" id="{916AF408-AF14-426E-9489-9424623BB574}"/>
                </a:ext>
              </a:extLst>
            </p:cNvPr>
            <p:cNvSpPr txBox="1"/>
            <p:nvPr/>
          </p:nvSpPr>
          <p:spPr>
            <a:xfrm>
              <a:off x="1302859" y="3306458"/>
              <a:ext cx="4971627" cy="815238"/>
            </a:xfrm>
            <a:prstGeom prst="rect">
              <a:avLst/>
            </a:prstGeom>
            <a:noFill/>
          </p:spPr>
          <p:txBody>
            <a:bodyPr wrap="square" lIns="37917" tIns="37917" rIns="37917" bIns="37917" rtlCol="0">
              <a:spAutoFit/>
            </a:bodyPr>
            <a:lstStyle/>
            <a:p>
              <a:r>
                <a:rPr lang="en-US" sz="1600" b="1">
                  <a:latin typeface="Arial" panose="020B0604020202020204" pitchFamily="34" charset="0"/>
                  <a:cs typeface="Arial" panose="020B0604020202020204" pitchFamily="34" charset="0"/>
                </a:rPr>
                <a:t>AP Daily </a:t>
              </a:r>
              <a:r>
                <a:rPr lang="en-US" sz="1600">
                  <a:latin typeface="Arial" panose="020B0604020202020204" pitchFamily="34" charset="0"/>
                  <a:cs typeface="Arial" panose="020B0604020202020204" pitchFamily="34" charset="0"/>
                </a:rPr>
                <a:t>is a series of on-demand, short videos that teachers can assign to students</a:t>
              </a:r>
              <a:r>
                <a:rPr lang="en-US" sz="1600">
                  <a:solidFill>
                    <a:schemeClr val="bg1">
                      <a:lumMod val="10000"/>
                    </a:schemeClr>
                  </a:solidFill>
                  <a:latin typeface="Arial" panose="020B0604020202020204" pitchFamily="34" charset="0"/>
                  <a:cs typeface="Arial" panose="020B0604020202020204" pitchFamily="34" charset="0"/>
                </a:rPr>
                <a:t>*</a:t>
              </a:r>
              <a:r>
                <a:rPr lang="en-US" sz="1600">
                  <a:latin typeface="Arial" panose="020B0604020202020204" pitchFamily="34" charset="0"/>
                  <a:cs typeface="Arial" panose="020B0604020202020204" pitchFamily="34" charset="0"/>
                </a:rPr>
                <a:t>, saving direct class time to focus on areas where students need help.</a:t>
              </a:r>
            </a:p>
          </p:txBody>
        </p:sp>
        <p:sp>
          <p:nvSpPr>
            <p:cNvPr id="27" name="TextBox 26">
              <a:extLst>
                <a:ext uri="{FF2B5EF4-FFF2-40B4-BE49-F238E27FC236}">
                  <a16:creationId xmlns:a16="http://schemas.microsoft.com/office/drawing/2014/main" id="{B76813ED-CAF6-4085-B181-3BA8DD6D198E}"/>
                </a:ext>
              </a:extLst>
            </p:cNvPr>
            <p:cNvSpPr txBox="1"/>
            <p:nvPr/>
          </p:nvSpPr>
          <p:spPr>
            <a:xfrm>
              <a:off x="7295223" y="3306458"/>
              <a:ext cx="5030484" cy="815238"/>
            </a:xfrm>
            <a:prstGeom prst="rect">
              <a:avLst/>
            </a:prstGeom>
            <a:noFill/>
          </p:spPr>
          <p:txBody>
            <a:bodyPr wrap="square" lIns="37917" tIns="37917" rIns="37917" bIns="37917" rtlCol="0">
              <a:spAutoFit/>
            </a:bodyPr>
            <a:lstStyle/>
            <a:p>
              <a:r>
                <a:rPr lang="en-US" sz="1600">
                  <a:latin typeface="Arial" panose="020B0604020202020204" pitchFamily="34" charset="0"/>
                  <a:cs typeface="Arial" panose="020B0604020202020204" pitchFamily="34" charset="0"/>
                </a:rPr>
                <a:t>The </a:t>
              </a:r>
              <a:r>
                <a:rPr lang="en-US" sz="1600" b="1">
                  <a:latin typeface="Arial" panose="020B0604020202020204" pitchFamily="34" charset="0"/>
                  <a:cs typeface="Arial" panose="020B0604020202020204" pitchFamily="34" charset="0"/>
                </a:rPr>
                <a:t>My Reports </a:t>
              </a:r>
              <a:r>
                <a:rPr lang="en-US" sz="1600">
                  <a:latin typeface="Arial" panose="020B0604020202020204" pitchFamily="34" charset="0"/>
                  <a:cs typeface="Arial" panose="020B0604020202020204" pitchFamily="34" charset="0"/>
                </a:rPr>
                <a:t>section can help teachers recognize student achievement and prioritize areas for extra support by pinpointing strengths and weaknesses.</a:t>
              </a:r>
            </a:p>
          </p:txBody>
        </p:sp>
        <p:pic>
          <p:nvPicPr>
            <p:cNvPr id="9" name="Picture 8">
              <a:extLst>
                <a:ext uri="{FF2B5EF4-FFF2-40B4-BE49-F238E27FC236}">
                  <a16:creationId xmlns:a16="http://schemas.microsoft.com/office/drawing/2014/main" id="{2E1C7473-E345-95BF-663F-82EF545D8940}"/>
                </a:ext>
              </a:extLst>
            </p:cNvPr>
            <p:cNvPicPr>
              <a:picLocks noChangeAspect="1"/>
            </p:cNvPicPr>
            <p:nvPr/>
          </p:nvPicPr>
          <p:blipFill>
            <a:blip r:embed="rId8"/>
            <a:stretch>
              <a:fillRect/>
            </a:stretch>
          </p:blipFill>
          <p:spPr>
            <a:xfrm>
              <a:off x="488679" y="3374373"/>
              <a:ext cx="731520" cy="731520"/>
            </a:xfrm>
            <a:prstGeom prst="rect">
              <a:avLst/>
            </a:prstGeom>
          </p:spPr>
        </p:pic>
        <p:pic>
          <p:nvPicPr>
            <p:cNvPr id="13" name="Picture 12">
              <a:extLst>
                <a:ext uri="{FF2B5EF4-FFF2-40B4-BE49-F238E27FC236}">
                  <a16:creationId xmlns:a16="http://schemas.microsoft.com/office/drawing/2014/main" id="{AEA9AECD-14DD-2361-3031-B4626B8E1D82}"/>
                </a:ext>
              </a:extLst>
            </p:cNvPr>
            <p:cNvPicPr>
              <a:picLocks noChangeAspect="1"/>
            </p:cNvPicPr>
            <p:nvPr/>
          </p:nvPicPr>
          <p:blipFill>
            <a:blip r:embed="rId9"/>
            <a:stretch>
              <a:fillRect/>
            </a:stretch>
          </p:blipFill>
          <p:spPr>
            <a:xfrm>
              <a:off x="6344584" y="3374373"/>
              <a:ext cx="872599" cy="731520"/>
            </a:xfrm>
            <a:prstGeom prst="rect">
              <a:avLst/>
            </a:prstGeom>
          </p:spPr>
        </p:pic>
      </p:grpSp>
      <p:grpSp>
        <p:nvGrpSpPr>
          <p:cNvPr id="15" name="Group 14">
            <a:extLst>
              <a:ext uri="{FF2B5EF4-FFF2-40B4-BE49-F238E27FC236}">
                <a16:creationId xmlns:a16="http://schemas.microsoft.com/office/drawing/2014/main" id="{9952E811-0A05-8490-5BEB-452A1762CF93}"/>
              </a:ext>
            </a:extLst>
          </p:cNvPr>
          <p:cNvGrpSpPr/>
          <p:nvPr/>
        </p:nvGrpSpPr>
        <p:grpSpPr>
          <a:xfrm>
            <a:off x="557553" y="1866708"/>
            <a:ext cx="11863154" cy="815238"/>
            <a:chOff x="462553" y="2175458"/>
            <a:chExt cx="11863154" cy="815238"/>
          </a:xfrm>
        </p:grpSpPr>
        <p:sp>
          <p:nvSpPr>
            <p:cNvPr id="25" name="TextBox 24">
              <a:extLst>
                <a:ext uri="{FF2B5EF4-FFF2-40B4-BE49-F238E27FC236}">
                  <a16:creationId xmlns:a16="http://schemas.microsoft.com/office/drawing/2014/main" id="{A035FE3F-A49D-44AE-A489-10EB36AF5AC9}"/>
                </a:ext>
              </a:extLst>
            </p:cNvPr>
            <p:cNvSpPr txBox="1"/>
            <p:nvPr/>
          </p:nvSpPr>
          <p:spPr>
            <a:xfrm>
              <a:off x="7321554" y="2175458"/>
              <a:ext cx="5004153" cy="815238"/>
            </a:xfrm>
            <a:prstGeom prst="rect">
              <a:avLst/>
            </a:prstGeom>
            <a:noFill/>
          </p:spPr>
          <p:txBody>
            <a:bodyPr wrap="square" lIns="37917" tIns="37917" rIns="37917" bIns="37917" rtlCol="0">
              <a:spAutoFit/>
            </a:bodyPr>
            <a:lstStyle/>
            <a:p>
              <a:r>
                <a:rPr lang="en-US" sz="1600" b="1">
                  <a:latin typeface="Arial" panose="020B0604020202020204" pitchFamily="34" charset="0"/>
                  <a:cs typeface="Arial" panose="020B0604020202020204" pitchFamily="34" charset="0"/>
                </a:rPr>
                <a:t>Progress Checks </a:t>
              </a:r>
              <a:r>
                <a:rPr lang="en-US" sz="1600">
                  <a:latin typeface="Arial" panose="020B0604020202020204" pitchFamily="34" charset="0"/>
                  <a:cs typeface="Arial" panose="020B0604020202020204" pitchFamily="34" charset="0"/>
                </a:rPr>
                <a:t>assess student understanding of topics and skill within a unit through multiple-choice and free-response questions.</a:t>
              </a:r>
            </a:p>
          </p:txBody>
        </p:sp>
        <p:sp>
          <p:nvSpPr>
            <p:cNvPr id="19" name="TextBox 18">
              <a:extLst>
                <a:ext uri="{FF2B5EF4-FFF2-40B4-BE49-F238E27FC236}">
                  <a16:creationId xmlns:a16="http://schemas.microsoft.com/office/drawing/2014/main" id="{F0979A95-CCFD-4A88-A672-B6E49955E984}"/>
                </a:ext>
              </a:extLst>
            </p:cNvPr>
            <p:cNvSpPr txBox="1"/>
            <p:nvPr/>
          </p:nvSpPr>
          <p:spPr>
            <a:xfrm>
              <a:off x="1298668" y="2175458"/>
              <a:ext cx="5004153" cy="815238"/>
            </a:xfrm>
            <a:prstGeom prst="rect">
              <a:avLst/>
            </a:prstGeom>
            <a:noFill/>
          </p:spPr>
          <p:txBody>
            <a:bodyPr wrap="square" lIns="37917" tIns="37917" rIns="37917" bIns="37917" rtlCol="0">
              <a:spAutoFit/>
            </a:bodyPr>
            <a:lstStyle/>
            <a:p>
              <a:r>
                <a:rPr lang="en-US" sz="1600" b="1">
                  <a:latin typeface="Arial" panose="020B0604020202020204" pitchFamily="34" charset="0"/>
                  <a:cs typeface="Arial" panose="020B0604020202020204" pitchFamily="34" charset="0"/>
                </a:rPr>
                <a:t>Unit Guides </a:t>
              </a:r>
              <a:r>
                <a:rPr lang="en-US" sz="1600">
                  <a:latin typeface="Arial" panose="020B0604020202020204" pitchFamily="34" charset="0"/>
                  <a:cs typeface="Arial" panose="020B0604020202020204" pitchFamily="34" charset="0"/>
                </a:rPr>
                <a:t>provide an outline of the exact content and skills covered on the exam and include Topic Pages, which describe the content for each topic.</a:t>
              </a:r>
            </a:p>
          </p:txBody>
        </p:sp>
        <p:pic>
          <p:nvPicPr>
            <p:cNvPr id="8" name="Picture 7">
              <a:extLst>
                <a:ext uri="{FF2B5EF4-FFF2-40B4-BE49-F238E27FC236}">
                  <a16:creationId xmlns:a16="http://schemas.microsoft.com/office/drawing/2014/main" id="{10093AB2-20DD-80AF-1E87-C213ABF53356}"/>
                </a:ext>
              </a:extLst>
            </p:cNvPr>
            <p:cNvPicPr>
              <a:picLocks noChangeAspect="1"/>
            </p:cNvPicPr>
            <p:nvPr/>
          </p:nvPicPr>
          <p:blipFill>
            <a:blip r:embed="rId10"/>
            <a:stretch>
              <a:fillRect/>
            </a:stretch>
          </p:blipFill>
          <p:spPr>
            <a:xfrm>
              <a:off x="462553" y="2211387"/>
              <a:ext cx="783772" cy="731520"/>
            </a:xfrm>
            <a:prstGeom prst="rect">
              <a:avLst/>
            </a:prstGeom>
          </p:spPr>
        </p:pic>
        <p:pic>
          <p:nvPicPr>
            <p:cNvPr id="14" name="Picture 13">
              <a:extLst>
                <a:ext uri="{FF2B5EF4-FFF2-40B4-BE49-F238E27FC236}">
                  <a16:creationId xmlns:a16="http://schemas.microsoft.com/office/drawing/2014/main" id="{4096A3B2-A453-31A0-F371-136A9258036A}"/>
                </a:ext>
              </a:extLst>
            </p:cNvPr>
            <p:cNvPicPr>
              <a:picLocks noChangeAspect="1"/>
            </p:cNvPicPr>
            <p:nvPr/>
          </p:nvPicPr>
          <p:blipFill>
            <a:blip r:embed="rId11"/>
            <a:stretch>
              <a:fillRect/>
            </a:stretch>
          </p:blipFill>
          <p:spPr>
            <a:xfrm>
              <a:off x="6407904" y="2211387"/>
              <a:ext cx="731520" cy="731520"/>
            </a:xfrm>
            <a:prstGeom prst="rect">
              <a:avLst/>
            </a:prstGeom>
          </p:spPr>
        </p:pic>
      </p:grpSp>
    </p:spTree>
    <p:extLst>
      <p:ext uri="{BB962C8B-B14F-4D97-AF65-F5344CB8AC3E}">
        <p14:creationId xmlns:p14="http://schemas.microsoft.com/office/powerpoint/2010/main" val="3265584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21141-5CB5-4140-A567-CA7D5BA54AE8}"/>
              </a:ext>
            </a:extLst>
          </p:cNvPr>
          <p:cNvSpPr/>
          <p:nvPr/>
        </p:nvSpPr>
        <p:spPr>
          <a:xfrm>
            <a:off x="0" y="0"/>
            <a:ext cx="12841288"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6" name="Text Placeholder 2">
            <a:extLst>
              <a:ext uri="{FF2B5EF4-FFF2-40B4-BE49-F238E27FC236}">
                <a16:creationId xmlns:a16="http://schemas.microsoft.com/office/drawing/2014/main" id="{D444EE72-2FD9-BD4E-8D66-8DA8234DAB64}"/>
              </a:ext>
            </a:extLst>
          </p:cNvPr>
          <p:cNvSpPr txBox="1">
            <a:spLocks/>
          </p:cNvSpPr>
          <p:nvPr/>
        </p:nvSpPr>
        <p:spPr>
          <a:xfrm>
            <a:off x="1485327" y="2598014"/>
            <a:ext cx="8783137" cy="732184"/>
          </a:xfrm>
          <a:prstGeom prst="rect">
            <a:avLst/>
          </a:prstGeom>
        </p:spPr>
        <p:txBody>
          <a:bodyPr lIns="0" tIns="0" rIns="0" bIns="0" numCol="1" anchor="t">
            <a:noAutofit/>
          </a:bodyPr>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spcBef>
                <a:spcPts val="0"/>
              </a:spcBef>
              <a:buNone/>
            </a:pPr>
            <a:r>
              <a:rPr lang="en-US" sz="4800" b="1">
                <a:solidFill>
                  <a:schemeClr val="tx2"/>
                </a:solidFill>
                <a:latin typeface="Arial"/>
                <a:cs typeface="Arial"/>
              </a:rPr>
              <a:t>Engaging Families</a:t>
            </a:r>
            <a:endParaRPr lang="en-US" sz="4800" b="1">
              <a:solidFill>
                <a:schemeClr val="tx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D5458D9-C8D8-DF40-9265-7C97362E586D}"/>
              </a:ext>
            </a:extLst>
          </p:cNvPr>
          <p:cNvCxnSpPr>
            <a:cxnSpLocks/>
          </p:cNvCxnSpPr>
          <p:nvPr/>
        </p:nvCxnSpPr>
        <p:spPr>
          <a:xfrm>
            <a:off x="1485327" y="2428252"/>
            <a:ext cx="5406680" cy="0"/>
          </a:xfrm>
          <a:prstGeom prst="line">
            <a:avLst/>
          </a:prstGeom>
          <a:ln w="152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3FCC9EB-D97F-72DE-B030-638819A2284E}"/>
              </a:ext>
            </a:extLst>
          </p:cNvPr>
          <p:cNvSpPr/>
          <p:nvPr/>
        </p:nvSpPr>
        <p:spPr>
          <a:xfrm>
            <a:off x="1485328" y="4743446"/>
            <a:ext cx="8895290" cy="553998"/>
          </a:xfrm>
          <a:prstGeom prst="rect">
            <a:avLst/>
          </a:prstGeom>
        </p:spPr>
        <p:txBody>
          <a:bodyPr wrap="square" lIns="0" tIns="0" rIns="0" bIns="0">
            <a:spAutoFit/>
          </a:bodyPr>
          <a:lstStyle/>
          <a:p>
            <a:r>
              <a:rPr lang="en-US">
                <a:solidFill>
                  <a:schemeClr val="tx2"/>
                </a:solidFill>
                <a:latin typeface="Arial" panose="020B0604020202020204" pitchFamily="34" charset="0"/>
                <a:cs typeface="Arial" panose="020B0604020202020204" pitchFamily="34" charset="0"/>
              </a:rPr>
              <a:t>Half of the students entering four-year colleges are now starting college with some credit from AP. Ensure your student is set up for success with AP courses and exams.</a:t>
            </a:r>
          </a:p>
        </p:txBody>
      </p:sp>
      <p:sp>
        <p:nvSpPr>
          <p:cNvPr id="9" name="TextBox 8">
            <a:extLst>
              <a:ext uri="{FF2B5EF4-FFF2-40B4-BE49-F238E27FC236}">
                <a16:creationId xmlns:a16="http://schemas.microsoft.com/office/drawing/2014/main" id="{58871FFE-44D8-FF10-372F-E13A5E71B42B}"/>
              </a:ext>
            </a:extLst>
          </p:cNvPr>
          <p:cNvSpPr txBox="1"/>
          <p:nvPr/>
        </p:nvSpPr>
        <p:spPr>
          <a:xfrm>
            <a:off x="1485327" y="1953581"/>
            <a:ext cx="5563594" cy="307777"/>
          </a:xfrm>
          <a:prstGeom prst="rect">
            <a:avLst/>
          </a:prstGeom>
          <a:noFill/>
          <a:ln>
            <a:noFill/>
          </a:ln>
        </p:spPr>
        <p:txBody>
          <a:bodyPr wrap="square" lIns="0" tIns="0" rIns="0" bIns="0" rtlCol="0">
            <a:spAutoFit/>
          </a:bodyPr>
          <a:lstStyle/>
          <a:p>
            <a:r>
              <a:rPr lang="en-US" sz="2000" b="1">
                <a:solidFill>
                  <a:schemeClr val="tx2"/>
                </a:solidFill>
                <a:latin typeface="Arial" panose="020B0604020202020204" pitchFamily="34" charset="0"/>
                <a:cs typeface="Arial" panose="020B0604020202020204" pitchFamily="34" charset="0"/>
              </a:rPr>
              <a:t>Section 04</a:t>
            </a:r>
          </a:p>
        </p:txBody>
      </p:sp>
    </p:spTree>
    <p:extLst>
      <p:ext uri="{BB962C8B-B14F-4D97-AF65-F5344CB8AC3E}">
        <p14:creationId xmlns:p14="http://schemas.microsoft.com/office/powerpoint/2010/main" val="203899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ED815-E437-D946-2F68-39B70FCA0AD4}"/>
              </a:ext>
            </a:extLst>
          </p:cNvPr>
          <p:cNvSpPr>
            <a:spLocks noGrp="1"/>
          </p:cNvSpPr>
          <p:nvPr>
            <p:ph type="title"/>
          </p:nvPr>
        </p:nvSpPr>
        <p:spPr/>
        <p:txBody>
          <a:bodyPr/>
          <a:lstStyle/>
          <a:p>
            <a:r>
              <a:rPr lang="en-US"/>
              <a:t>Does AP really save me money?</a:t>
            </a:r>
          </a:p>
        </p:txBody>
      </p:sp>
      <p:sp>
        <p:nvSpPr>
          <p:cNvPr id="3" name="Content Placeholder 2">
            <a:extLst>
              <a:ext uri="{FF2B5EF4-FFF2-40B4-BE49-F238E27FC236}">
                <a16:creationId xmlns:a16="http://schemas.microsoft.com/office/drawing/2014/main" id="{3FF905A3-ECCC-1DB7-A9E0-E1C82E674051}"/>
              </a:ext>
            </a:extLst>
          </p:cNvPr>
          <p:cNvSpPr>
            <a:spLocks noGrp="1"/>
          </p:cNvSpPr>
          <p:nvPr>
            <p:ph type="body" sz="quarter" idx="10"/>
          </p:nvPr>
        </p:nvSpPr>
        <p:spPr>
          <a:xfrm>
            <a:off x="376238" y="1833214"/>
            <a:ext cx="6308026" cy="4643437"/>
          </a:xfrm>
        </p:spPr>
        <p:txBody>
          <a:bodyPr/>
          <a:lstStyle/>
          <a:p>
            <a:pPr marL="0" indent="0">
              <a:buNone/>
            </a:pPr>
            <a:r>
              <a:rPr lang="en-US" b="1"/>
              <a:t>Save time and money in college.</a:t>
            </a:r>
          </a:p>
          <a:p>
            <a:r>
              <a:rPr lang="en-US"/>
              <a:t>Research shows that students who take AP courses and exams are much more likely than their peers to complete a college degree on time</a:t>
            </a:r>
            <a:r>
              <a:rPr lang="en-US" baseline="30000">
                <a:hlinkClick r:id="rId2"/>
              </a:rPr>
              <a:t>[6]</a:t>
            </a:r>
            <a:r>
              <a:rPr lang="en-US"/>
              <a:t>—which means they avoid paying for, for example, a fifth year of tuition.</a:t>
            </a:r>
          </a:p>
          <a:p>
            <a:r>
              <a:rPr lang="en-US"/>
              <a:t>Most colleges and universities nationwide offer college credit, advanced placement, or both for qualifying AP Exam scores. This can mean:</a:t>
            </a:r>
          </a:p>
          <a:p>
            <a:pPr lvl="1"/>
            <a:r>
              <a:rPr lang="en-US"/>
              <a:t>Fulfilling graduation requirements early</a:t>
            </a:r>
          </a:p>
          <a:p>
            <a:pPr lvl="1"/>
            <a:r>
              <a:rPr lang="en-US"/>
              <a:t>Being able to skip introductory courses or required general-education courses</a:t>
            </a:r>
          </a:p>
          <a:p>
            <a:endParaRPr lang="en-US"/>
          </a:p>
        </p:txBody>
      </p:sp>
      <p:pic>
        <p:nvPicPr>
          <p:cNvPr id="5" name="Picture 4" descr="A picture containing grass, outdoor, person, tree&#10;&#10;Description automatically generated">
            <a:extLst>
              <a:ext uri="{FF2B5EF4-FFF2-40B4-BE49-F238E27FC236}">
                <a16:creationId xmlns:a16="http://schemas.microsoft.com/office/drawing/2014/main" id="{325156AB-BBF4-228E-37FC-04BA160CD74A}"/>
              </a:ext>
            </a:extLst>
          </p:cNvPr>
          <p:cNvPicPr>
            <a:picLocks noChangeAspect="1"/>
          </p:cNvPicPr>
          <p:nvPr/>
        </p:nvPicPr>
        <p:blipFill rotWithShape="1">
          <a:blip r:embed="rId3"/>
          <a:srcRect l="10986"/>
          <a:stretch/>
        </p:blipFill>
        <p:spPr>
          <a:xfrm>
            <a:off x="7062545" y="1933798"/>
            <a:ext cx="5382980" cy="4018946"/>
          </a:xfrm>
          <a:prstGeom prst="rect">
            <a:avLst/>
          </a:prstGeom>
        </p:spPr>
      </p:pic>
    </p:spTree>
    <p:extLst>
      <p:ext uri="{BB962C8B-B14F-4D97-AF65-F5344CB8AC3E}">
        <p14:creationId xmlns:p14="http://schemas.microsoft.com/office/powerpoint/2010/main" val="2171722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a:t>Table of Contents</a:t>
            </a:r>
          </a:p>
        </p:txBody>
      </p:sp>
      <p:sp>
        <p:nvSpPr>
          <p:cNvPr id="3" name="Rectangle 2"/>
          <p:cNvSpPr/>
          <p:nvPr/>
        </p:nvSpPr>
        <p:spPr>
          <a:xfrm>
            <a:off x="6378439" y="1282328"/>
            <a:ext cx="5985723" cy="523213"/>
          </a:xfrm>
          <a:prstGeom prst="rect">
            <a:avLst/>
          </a:prstGeom>
        </p:spPr>
        <p:txBody>
          <a:bodyPr wrap="square" lIns="0">
            <a:normAutofit lnSpcReduction="10000"/>
          </a:bodyPr>
          <a:lstStyle/>
          <a:p>
            <a:r>
              <a:rPr lang="en-US" sz="2949">
                <a:latin typeface="Arial" panose="020B0604020202020204" pitchFamily="34" charset="0"/>
                <a:cs typeface="Arial" panose="020B0604020202020204" pitchFamily="34" charset="0"/>
              </a:rPr>
              <a:t>Overview</a:t>
            </a:r>
            <a:endParaRPr lang="en-US" sz="2799">
              <a:latin typeface="Arial" panose="020B0604020202020204" pitchFamily="34" charset="0"/>
              <a:cs typeface="Arial" panose="020B0604020202020204" pitchFamily="34" charset="0"/>
            </a:endParaRPr>
          </a:p>
        </p:txBody>
      </p:sp>
      <p:sp>
        <p:nvSpPr>
          <p:cNvPr id="5" name="Rectangle 4"/>
          <p:cNvSpPr/>
          <p:nvPr/>
        </p:nvSpPr>
        <p:spPr>
          <a:xfrm>
            <a:off x="5698136" y="1282141"/>
            <a:ext cx="637612" cy="523092"/>
          </a:xfrm>
          <a:prstGeom prst="rect">
            <a:avLst/>
          </a:prstGeom>
        </p:spPr>
        <p:txBody>
          <a:bodyPr wrap="square" lIns="0">
            <a:spAutoFit/>
          </a:bodyPr>
          <a:lstStyle/>
          <a:p>
            <a:r>
              <a:rPr lang="en-US" sz="2799" b="1">
                <a:solidFill>
                  <a:schemeClr val="accent3"/>
                </a:solidFill>
                <a:latin typeface="+mj-lt"/>
              </a:rPr>
              <a:t>01</a:t>
            </a:r>
          </a:p>
        </p:txBody>
      </p:sp>
      <p:sp>
        <p:nvSpPr>
          <p:cNvPr id="6" name="Rectangle 5"/>
          <p:cNvSpPr/>
          <p:nvPr/>
        </p:nvSpPr>
        <p:spPr>
          <a:xfrm>
            <a:off x="6378439" y="1948739"/>
            <a:ext cx="5985723" cy="523213"/>
          </a:xfrm>
          <a:prstGeom prst="rect">
            <a:avLst/>
          </a:prstGeom>
        </p:spPr>
        <p:txBody>
          <a:bodyPr wrap="square" lIns="0">
            <a:normAutofit lnSpcReduction="10000"/>
          </a:bodyPr>
          <a:lstStyle/>
          <a:p>
            <a:r>
              <a:rPr lang="en-US" sz="2949">
                <a:latin typeface="Arial" panose="020B0604020202020204" pitchFamily="34" charset="0"/>
                <a:cs typeface="Arial" panose="020B0604020202020204" pitchFamily="34" charset="0"/>
              </a:rPr>
              <a:t>Engaging Students</a:t>
            </a:r>
            <a:endParaRPr lang="en-US" sz="2799">
              <a:latin typeface="Arial" panose="020B0604020202020204" pitchFamily="34" charset="0"/>
              <a:cs typeface="Arial" panose="020B0604020202020204" pitchFamily="34" charset="0"/>
            </a:endParaRPr>
          </a:p>
        </p:txBody>
      </p:sp>
      <p:sp>
        <p:nvSpPr>
          <p:cNvPr id="7" name="Rectangle 6"/>
          <p:cNvSpPr/>
          <p:nvPr/>
        </p:nvSpPr>
        <p:spPr>
          <a:xfrm>
            <a:off x="5698136" y="1948551"/>
            <a:ext cx="637612" cy="523092"/>
          </a:xfrm>
          <a:prstGeom prst="rect">
            <a:avLst/>
          </a:prstGeom>
        </p:spPr>
        <p:txBody>
          <a:bodyPr wrap="square" lIns="0">
            <a:spAutoFit/>
          </a:bodyPr>
          <a:lstStyle/>
          <a:p>
            <a:r>
              <a:rPr lang="en-US" sz="2799" b="1">
                <a:solidFill>
                  <a:schemeClr val="accent3"/>
                </a:solidFill>
                <a:latin typeface="+mj-lt"/>
              </a:rPr>
              <a:t>02</a:t>
            </a:r>
          </a:p>
        </p:txBody>
      </p:sp>
      <p:sp>
        <p:nvSpPr>
          <p:cNvPr id="8" name="Rectangle 7"/>
          <p:cNvSpPr/>
          <p:nvPr/>
        </p:nvSpPr>
        <p:spPr>
          <a:xfrm>
            <a:off x="6378439" y="2615148"/>
            <a:ext cx="5985723" cy="523213"/>
          </a:xfrm>
          <a:prstGeom prst="rect">
            <a:avLst/>
          </a:prstGeom>
        </p:spPr>
        <p:txBody>
          <a:bodyPr wrap="square" lIns="0">
            <a:normAutofit lnSpcReduction="10000"/>
          </a:bodyPr>
          <a:lstStyle/>
          <a:p>
            <a:r>
              <a:rPr lang="en-US" sz="2949">
                <a:latin typeface="Arial" panose="020B0604020202020204" pitchFamily="34" charset="0"/>
                <a:cs typeface="Arial" panose="020B0604020202020204" pitchFamily="34" charset="0"/>
              </a:rPr>
              <a:t>Engaging Teachers</a:t>
            </a:r>
            <a:endParaRPr lang="en-US" sz="2799">
              <a:latin typeface="Arial" panose="020B0604020202020204" pitchFamily="34" charset="0"/>
              <a:cs typeface="Arial" panose="020B0604020202020204" pitchFamily="34" charset="0"/>
            </a:endParaRPr>
          </a:p>
        </p:txBody>
      </p:sp>
      <p:sp>
        <p:nvSpPr>
          <p:cNvPr id="9" name="Rectangle 8"/>
          <p:cNvSpPr/>
          <p:nvPr/>
        </p:nvSpPr>
        <p:spPr>
          <a:xfrm>
            <a:off x="5698136" y="2614961"/>
            <a:ext cx="637612" cy="523092"/>
          </a:xfrm>
          <a:prstGeom prst="rect">
            <a:avLst/>
          </a:prstGeom>
        </p:spPr>
        <p:txBody>
          <a:bodyPr wrap="square" lIns="0">
            <a:spAutoFit/>
          </a:bodyPr>
          <a:lstStyle/>
          <a:p>
            <a:r>
              <a:rPr lang="en-US" sz="2799" b="1">
                <a:solidFill>
                  <a:schemeClr val="accent3"/>
                </a:solidFill>
                <a:latin typeface="+mj-lt"/>
              </a:rPr>
              <a:t>03</a:t>
            </a:r>
          </a:p>
        </p:txBody>
      </p:sp>
      <p:sp>
        <p:nvSpPr>
          <p:cNvPr id="10" name="Rectangle 9"/>
          <p:cNvSpPr/>
          <p:nvPr/>
        </p:nvSpPr>
        <p:spPr>
          <a:xfrm>
            <a:off x="6378439" y="3281558"/>
            <a:ext cx="5985723" cy="523213"/>
          </a:xfrm>
          <a:prstGeom prst="rect">
            <a:avLst/>
          </a:prstGeom>
        </p:spPr>
        <p:txBody>
          <a:bodyPr wrap="square" lIns="0">
            <a:normAutofit lnSpcReduction="10000"/>
          </a:bodyPr>
          <a:lstStyle/>
          <a:p>
            <a:r>
              <a:rPr lang="en-US" sz="2949">
                <a:latin typeface="Arial" panose="020B0604020202020204" pitchFamily="34" charset="0"/>
                <a:cs typeface="Arial" panose="020B0604020202020204" pitchFamily="34" charset="0"/>
              </a:rPr>
              <a:t>Engaging Families</a:t>
            </a:r>
          </a:p>
        </p:txBody>
      </p:sp>
      <p:sp>
        <p:nvSpPr>
          <p:cNvPr id="11" name="Rectangle 10"/>
          <p:cNvSpPr/>
          <p:nvPr/>
        </p:nvSpPr>
        <p:spPr>
          <a:xfrm>
            <a:off x="5698136" y="3281371"/>
            <a:ext cx="637612" cy="523092"/>
          </a:xfrm>
          <a:prstGeom prst="rect">
            <a:avLst/>
          </a:prstGeom>
        </p:spPr>
        <p:txBody>
          <a:bodyPr wrap="square" lIns="0">
            <a:spAutoFit/>
          </a:bodyPr>
          <a:lstStyle/>
          <a:p>
            <a:r>
              <a:rPr lang="en-US" sz="2799" b="1">
                <a:solidFill>
                  <a:schemeClr val="accent3"/>
                </a:solidFill>
                <a:latin typeface="+mj-lt"/>
              </a:rPr>
              <a:t>04</a:t>
            </a:r>
          </a:p>
        </p:txBody>
      </p:sp>
      <p:sp>
        <p:nvSpPr>
          <p:cNvPr id="12" name="Rectangle 11"/>
          <p:cNvSpPr/>
          <p:nvPr/>
        </p:nvSpPr>
        <p:spPr>
          <a:xfrm>
            <a:off x="6378439" y="3947595"/>
            <a:ext cx="5985723" cy="523213"/>
          </a:xfrm>
          <a:prstGeom prst="rect">
            <a:avLst/>
          </a:prstGeom>
        </p:spPr>
        <p:txBody>
          <a:bodyPr wrap="square" lIns="0">
            <a:normAutofit lnSpcReduction="10000"/>
          </a:bodyPr>
          <a:lstStyle/>
          <a:p>
            <a:r>
              <a:rPr lang="en-US" sz="2949">
                <a:latin typeface="Arial" panose="020B0604020202020204" pitchFamily="34" charset="0"/>
                <a:cs typeface="Arial" panose="020B0604020202020204" pitchFamily="34" charset="0"/>
              </a:rPr>
              <a:t>Getting Started with AP</a:t>
            </a:r>
            <a:endParaRPr lang="en-US" sz="2799">
              <a:latin typeface="Arial" panose="020B0604020202020204" pitchFamily="34" charset="0"/>
              <a:cs typeface="Arial" panose="020B0604020202020204" pitchFamily="34" charset="0"/>
            </a:endParaRPr>
          </a:p>
        </p:txBody>
      </p:sp>
      <p:sp>
        <p:nvSpPr>
          <p:cNvPr id="13" name="Rectangle 12"/>
          <p:cNvSpPr/>
          <p:nvPr/>
        </p:nvSpPr>
        <p:spPr>
          <a:xfrm>
            <a:off x="5698136" y="3947407"/>
            <a:ext cx="637612" cy="523092"/>
          </a:xfrm>
          <a:prstGeom prst="rect">
            <a:avLst/>
          </a:prstGeom>
        </p:spPr>
        <p:txBody>
          <a:bodyPr wrap="square" lIns="0">
            <a:spAutoFit/>
          </a:bodyPr>
          <a:lstStyle/>
          <a:p>
            <a:r>
              <a:rPr lang="en-US" sz="2799" b="1">
                <a:solidFill>
                  <a:schemeClr val="accent3"/>
                </a:solidFill>
                <a:latin typeface="+mj-lt"/>
              </a:rPr>
              <a:t>05</a:t>
            </a:r>
          </a:p>
        </p:txBody>
      </p:sp>
      <p:sp>
        <p:nvSpPr>
          <p:cNvPr id="14" name="Rectangle 13"/>
          <p:cNvSpPr/>
          <p:nvPr/>
        </p:nvSpPr>
        <p:spPr>
          <a:xfrm>
            <a:off x="6378439" y="4614004"/>
            <a:ext cx="5985723" cy="523213"/>
          </a:xfrm>
          <a:prstGeom prst="rect">
            <a:avLst/>
          </a:prstGeom>
        </p:spPr>
        <p:txBody>
          <a:bodyPr wrap="square" lIns="0">
            <a:normAutofit lnSpcReduction="10000"/>
          </a:bodyPr>
          <a:lstStyle/>
          <a:p>
            <a:r>
              <a:rPr lang="en-US" sz="2949">
                <a:latin typeface="Arial" panose="020B0604020202020204" pitchFamily="34" charset="0"/>
                <a:cs typeface="Arial" panose="020B0604020202020204" pitchFamily="34" charset="0"/>
              </a:rPr>
              <a:t>Equity and Access</a:t>
            </a:r>
            <a:endParaRPr lang="en-US" sz="2799">
              <a:latin typeface="Arial" panose="020B0604020202020204" pitchFamily="34" charset="0"/>
              <a:cs typeface="Arial" panose="020B0604020202020204" pitchFamily="34" charset="0"/>
            </a:endParaRPr>
          </a:p>
        </p:txBody>
      </p:sp>
      <p:sp>
        <p:nvSpPr>
          <p:cNvPr id="15" name="Rectangle 14"/>
          <p:cNvSpPr/>
          <p:nvPr/>
        </p:nvSpPr>
        <p:spPr>
          <a:xfrm>
            <a:off x="5698136" y="4613817"/>
            <a:ext cx="637612" cy="523092"/>
          </a:xfrm>
          <a:prstGeom prst="rect">
            <a:avLst/>
          </a:prstGeom>
        </p:spPr>
        <p:txBody>
          <a:bodyPr wrap="square" lIns="0">
            <a:spAutoFit/>
          </a:bodyPr>
          <a:lstStyle/>
          <a:p>
            <a:r>
              <a:rPr lang="en-US" sz="2799" b="1">
                <a:solidFill>
                  <a:schemeClr val="accent3"/>
                </a:solidFill>
                <a:latin typeface="+mj-lt"/>
              </a:rPr>
              <a:t>06</a:t>
            </a:r>
          </a:p>
        </p:txBody>
      </p:sp>
      <p:sp>
        <p:nvSpPr>
          <p:cNvPr id="4" name="BainBulletsConfiguration" hidden="1"/>
          <p:cNvSpPr txBox="1"/>
          <p:nvPr/>
        </p:nvSpPr>
        <p:spPr>
          <a:xfrm>
            <a:off x="12789" y="12749"/>
            <a:ext cx="8889877" cy="89721"/>
          </a:xfrm>
          <a:prstGeom prst="rect">
            <a:avLst/>
          </a:prstGeom>
          <a:noFill/>
        </p:spPr>
        <p:txBody>
          <a:bodyPr vert="horz" wrap="square" lIns="36000" tIns="36000" rIns="36000" bIns="36000" rtlCol="0">
            <a:spAutoFit/>
          </a:bodyPr>
          <a:lstStyle/>
          <a:p>
            <a:endParaRPr lang="en-US" sz="105">
              <a:solidFill>
                <a:srgbClr val="FFFFFF"/>
              </a:solidFill>
            </a:endParaRPr>
          </a:p>
        </p:txBody>
      </p:sp>
      <p:sp>
        <p:nvSpPr>
          <p:cNvPr id="18" name="Rectangle 17">
            <a:extLst>
              <a:ext uri="{FF2B5EF4-FFF2-40B4-BE49-F238E27FC236}">
                <a16:creationId xmlns:a16="http://schemas.microsoft.com/office/drawing/2014/main" id="{04AC8FF1-5476-82F4-FF8E-39D8EEF2E870}"/>
              </a:ext>
            </a:extLst>
          </p:cNvPr>
          <p:cNvSpPr/>
          <p:nvPr/>
        </p:nvSpPr>
        <p:spPr>
          <a:xfrm>
            <a:off x="6378439" y="5275765"/>
            <a:ext cx="5985723" cy="762767"/>
          </a:xfrm>
          <a:prstGeom prst="rect">
            <a:avLst/>
          </a:prstGeom>
        </p:spPr>
        <p:txBody>
          <a:bodyPr wrap="square" lIns="0">
            <a:noAutofit/>
          </a:bodyPr>
          <a:lstStyle/>
          <a:p>
            <a:r>
              <a:rPr lang="en-US" sz="2949">
                <a:latin typeface="Arial" panose="020B0604020202020204" pitchFamily="34" charset="0"/>
                <a:cs typeface="Arial" panose="020B0604020202020204" pitchFamily="34" charset="0"/>
              </a:rPr>
              <a:t>Next Steps</a:t>
            </a:r>
          </a:p>
        </p:txBody>
      </p:sp>
      <p:sp>
        <p:nvSpPr>
          <p:cNvPr id="20" name="Rectangle 19">
            <a:extLst>
              <a:ext uri="{FF2B5EF4-FFF2-40B4-BE49-F238E27FC236}">
                <a16:creationId xmlns:a16="http://schemas.microsoft.com/office/drawing/2014/main" id="{31127256-BE48-91D4-1A54-71C88E08B4D7}"/>
              </a:ext>
            </a:extLst>
          </p:cNvPr>
          <p:cNvSpPr/>
          <p:nvPr/>
        </p:nvSpPr>
        <p:spPr>
          <a:xfrm>
            <a:off x="5698136" y="5250669"/>
            <a:ext cx="637612" cy="523092"/>
          </a:xfrm>
          <a:prstGeom prst="rect">
            <a:avLst/>
          </a:prstGeom>
        </p:spPr>
        <p:txBody>
          <a:bodyPr wrap="square" lIns="0">
            <a:spAutoFit/>
          </a:bodyPr>
          <a:lstStyle/>
          <a:p>
            <a:r>
              <a:rPr lang="en-US" sz="2799" b="1">
                <a:solidFill>
                  <a:schemeClr val="accent3"/>
                </a:solidFill>
                <a:latin typeface="+mj-lt"/>
              </a:rPr>
              <a:t>07</a:t>
            </a:r>
          </a:p>
        </p:txBody>
      </p:sp>
    </p:spTree>
    <p:extLst>
      <p:ext uri="{BB962C8B-B14F-4D97-AF65-F5344CB8AC3E}">
        <p14:creationId xmlns:p14="http://schemas.microsoft.com/office/powerpoint/2010/main" val="2860840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21141-5CB5-4140-A567-CA7D5BA54AE8}"/>
              </a:ext>
            </a:extLst>
          </p:cNvPr>
          <p:cNvSpPr/>
          <p:nvPr/>
        </p:nvSpPr>
        <p:spPr>
          <a:xfrm>
            <a:off x="0" y="0"/>
            <a:ext cx="12841288"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6" name="Text Placeholder 2">
            <a:extLst>
              <a:ext uri="{FF2B5EF4-FFF2-40B4-BE49-F238E27FC236}">
                <a16:creationId xmlns:a16="http://schemas.microsoft.com/office/drawing/2014/main" id="{D444EE72-2FD9-BD4E-8D66-8DA8234DAB64}"/>
              </a:ext>
            </a:extLst>
          </p:cNvPr>
          <p:cNvSpPr txBox="1">
            <a:spLocks/>
          </p:cNvSpPr>
          <p:nvPr/>
        </p:nvSpPr>
        <p:spPr>
          <a:xfrm>
            <a:off x="1485327" y="2598014"/>
            <a:ext cx="8783137" cy="732184"/>
          </a:xfrm>
          <a:prstGeom prst="rect">
            <a:avLst/>
          </a:prstGeom>
        </p:spPr>
        <p:txBody>
          <a:bodyPr lIns="0" tIns="0" rIns="0" bIns="0" numCol="1" anchor="t">
            <a:noAutofit/>
          </a:bodyPr>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spcBef>
                <a:spcPts val="0"/>
              </a:spcBef>
              <a:buNone/>
            </a:pPr>
            <a:r>
              <a:rPr lang="en-US" sz="4800" b="1">
                <a:solidFill>
                  <a:schemeClr val="tx2"/>
                </a:solidFill>
                <a:latin typeface="Arial"/>
                <a:cs typeface="Arial"/>
              </a:rPr>
              <a:t>Getting Started with AP</a:t>
            </a:r>
            <a:endParaRPr lang="en-US" sz="4800" b="1">
              <a:solidFill>
                <a:schemeClr val="tx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D5458D9-C8D8-DF40-9265-7C97362E586D}"/>
              </a:ext>
            </a:extLst>
          </p:cNvPr>
          <p:cNvCxnSpPr>
            <a:cxnSpLocks/>
          </p:cNvCxnSpPr>
          <p:nvPr/>
        </p:nvCxnSpPr>
        <p:spPr>
          <a:xfrm>
            <a:off x="1485327" y="2428252"/>
            <a:ext cx="6778649" cy="0"/>
          </a:xfrm>
          <a:prstGeom prst="line">
            <a:avLst/>
          </a:prstGeom>
          <a:ln w="152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3FCC9EB-D97F-72DE-B030-638819A2284E}"/>
              </a:ext>
            </a:extLst>
          </p:cNvPr>
          <p:cNvSpPr/>
          <p:nvPr/>
        </p:nvSpPr>
        <p:spPr>
          <a:xfrm>
            <a:off x="1485327" y="4743446"/>
            <a:ext cx="9598683" cy="246221"/>
          </a:xfrm>
          <a:prstGeom prst="rect">
            <a:avLst/>
          </a:prstGeom>
        </p:spPr>
        <p:txBody>
          <a:bodyPr wrap="square" lIns="0" tIns="0" rIns="0" bIns="0">
            <a:spAutoFit/>
          </a:bodyPr>
          <a:lstStyle/>
          <a:p>
            <a:r>
              <a:rPr lang="en-US" sz="1600">
                <a:solidFill>
                  <a:schemeClr val="tx2"/>
                </a:solidFill>
                <a:latin typeface="Arial" panose="020B0604020202020204" pitchFamily="34" charset="0"/>
                <a:cs typeface="Arial" panose="020B0604020202020204" pitchFamily="34" charset="0"/>
              </a:rPr>
              <a:t>For District Leaders </a:t>
            </a:r>
          </a:p>
        </p:txBody>
      </p:sp>
      <p:sp>
        <p:nvSpPr>
          <p:cNvPr id="9" name="TextBox 8">
            <a:extLst>
              <a:ext uri="{FF2B5EF4-FFF2-40B4-BE49-F238E27FC236}">
                <a16:creationId xmlns:a16="http://schemas.microsoft.com/office/drawing/2014/main" id="{58871FFE-44D8-FF10-372F-E13A5E71B42B}"/>
              </a:ext>
            </a:extLst>
          </p:cNvPr>
          <p:cNvSpPr txBox="1"/>
          <p:nvPr/>
        </p:nvSpPr>
        <p:spPr>
          <a:xfrm>
            <a:off x="1485327" y="1953581"/>
            <a:ext cx="5563594" cy="307777"/>
          </a:xfrm>
          <a:prstGeom prst="rect">
            <a:avLst/>
          </a:prstGeom>
          <a:noFill/>
          <a:ln>
            <a:noFill/>
          </a:ln>
        </p:spPr>
        <p:txBody>
          <a:bodyPr wrap="square" lIns="0" tIns="0" rIns="0" bIns="0" rtlCol="0">
            <a:spAutoFit/>
          </a:bodyPr>
          <a:lstStyle/>
          <a:p>
            <a:r>
              <a:rPr lang="en-US" sz="2000" b="1">
                <a:solidFill>
                  <a:schemeClr val="tx2"/>
                </a:solidFill>
                <a:latin typeface="Arial" panose="020B0604020202020204" pitchFamily="34" charset="0"/>
                <a:cs typeface="Arial" panose="020B0604020202020204" pitchFamily="34" charset="0"/>
              </a:rPr>
              <a:t>Section 05</a:t>
            </a:r>
          </a:p>
        </p:txBody>
      </p:sp>
    </p:spTree>
    <p:extLst>
      <p:ext uri="{BB962C8B-B14F-4D97-AF65-F5344CB8AC3E}">
        <p14:creationId xmlns:p14="http://schemas.microsoft.com/office/powerpoint/2010/main" val="910256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CC0777-9B0B-194A-71B9-AB706687B450}"/>
              </a:ext>
            </a:extLst>
          </p:cNvPr>
          <p:cNvPicPr>
            <a:picLocks noChangeAspect="1"/>
          </p:cNvPicPr>
          <p:nvPr/>
        </p:nvPicPr>
        <p:blipFill rotWithShape="1">
          <a:blip r:embed="rId3"/>
          <a:srcRect l="12882" t="8087" r="15527" b="11738"/>
          <a:stretch/>
        </p:blipFill>
        <p:spPr>
          <a:xfrm>
            <a:off x="7082068" y="1933798"/>
            <a:ext cx="5382980" cy="4018946"/>
          </a:xfrm>
          <a:prstGeom prst="rect">
            <a:avLst/>
          </a:prstGeom>
        </p:spPr>
      </p:pic>
      <p:sp>
        <p:nvSpPr>
          <p:cNvPr id="2" name="Title 1">
            <a:extLst>
              <a:ext uri="{FF2B5EF4-FFF2-40B4-BE49-F238E27FC236}">
                <a16:creationId xmlns:a16="http://schemas.microsoft.com/office/drawing/2014/main" id="{53FA0612-AEB6-3C9E-8AA9-9C7A6AA15C60}"/>
              </a:ext>
            </a:extLst>
          </p:cNvPr>
          <p:cNvSpPr>
            <a:spLocks noGrp="1"/>
          </p:cNvSpPr>
          <p:nvPr>
            <p:ph type="title"/>
          </p:nvPr>
        </p:nvSpPr>
        <p:spPr/>
        <p:txBody>
          <a:bodyPr/>
          <a:lstStyle/>
          <a:p>
            <a:r>
              <a:rPr lang="en-US"/>
              <a:t>Where do I start?</a:t>
            </a:r>
          </a:p>
        </p:txBody>
      </p:sp>
      <p:sp>
        <p:nvSpPr>
          <p:cNvPr id="3" name="Content Placeholder 2">
            <a:extLst>
              <a:ext uri="{FF2B5EF4-FFF2-40B4-BE49-F238E27FC236}">
                <a16:creationId xmlns:a16="http://schemas.microsoft.com/office/drawing/2014/main" id="{32C0B61A-FB11-421A-5E46-986F763FF3F6}"/>
              </a:ext>
            </a:extLst>
          </p:cNvPr>
          <p:cNvSpPr>
            <a:spLocks noGrp="1"/>
          </p:cNvSpPr>
          <p:nvPr>
            <p:ph type="body" sz="quarter" idx="10"/>
          </p:nvPr>
        </p:nvSpPr>
        <p:spPr>
          <a:xfrm>
            <a:off x="376240" y="1528414"/>
            <a:ext cx="6231390" cy="4643437"/>
          </a:xfrm>
        </p:spPr>
        <p:txBody>
          <a:bodyPr>
            <a:normAutofit/>
          </a:bodyPr>
          <a:lstStyle/>
          <a:p>
            <a:pPr marL="0" indent="0">
              <a:buNone/>
            </a:pPr>
            <a:r>
              <a:rPr lang="en-US" sz="2400" b="1">
                <a:solidFill>
                  <a:schemeClr val="accent3"/>
                </a:solidFill>
              </a:rPr>
              <a:t>AP Potential</a:t>
            </a:r>
            <a:r>
              <a:rPr lang="en-US" sz="2400" b="1">
                <a:solidFill>
                  <a:schemeClr val="accent3"/>
                </a:solidFill>
                <a:latin typeface="Roboto" panose="02000000000000000000" pitchFamily="2" charset="0"/>
                <a:ea typeface="Roboto" panose="02000000000000000000" pitchFamily="2" charset="0"/>
              </a:rPr>
              <a:t>™</a:t>
            </a:r>
            <a:endParaRPr lang="en-US" sz="2400" b="1">
              <a:solidFill>
                <a:schemeClr val="accent3"/>
              </a:solidFill>
            </a:endParaRPr>
          </a:p>
          <a:p>
            <a:pPr marL="0" indent="0">
              <a:buNone/>
            </a:pPr>
            <a:r>
              <a:rPr lang="en-US"/>
              <a:t>If your schools give the SAT</a:t>
            </a:r>
            <a:r>
              <a:rPr lang="en-US" baseline="30000"/>
              <a:t>®</a:t>
            </a:r>
            <a:r>
              <a:rPr lang="en-US"/>
              <a:t> Suite of assessments, you can use this free, research-based tool right now.</a:t>
            </a:r>
          </a:p>
          <a:p>
            <a:pPr marL="438150" indent="-285750"/>
            <a:r>
              <a:rPr lang="en-US"/>
              <a:t>AP Potential supports access to AP for all academically prepared students</a:t>
            </a:r>
          </a:p>
          <a:p>
            <a:pPr marL="438150" indent="-285750"/>
            <a:r>
              <a:rPr lang="en-US"/>
              <a:t>Develop a robust AP program by identifying whether your school should expand its course offerings and/or increase the number of sections of AP courses already offered</a:t>
            </a:r>
          </a:p>
          <a:p>
            <a:pPr marL="438150" indent="-285750"/>
            <a:r>
              <a:rPr lang="en-US"/>
              <a:t>Reduce time to recruit new AP students</a:t>
            </a:r>
          </a:p>
          <a:p>
            <a:pPr marL="438150" indent="-285750"/>
            <a:r>
              <a:rPr lang="en-US"/>
              <a:t>Meet college and career readiness accountability measures</a:t>
            </a:r>
          </a:p>
          <a:p>
            <a:pPr marL="464061" indent="-285750"/>
            <a:r>
              <a:rPr lang="en-US">
                <a:hlinkClick r:id="rId4"/>
              </a:rPr>
              <a:t>Learn More Here</a:t>
            </a:r>
            <a:endParaRPr lang="en-US"/>
          </a:p>
          <a:p>
            <a:pPr marL="455612" lvl="1" indent="0">
              <a:buNone/>
            </a:pPr>
            <a:endParaRPr lang="en-US"/>
          </a:p>
        </p:txBody>
      </p:sp>
    </p:spTree>
    <p:extLst>
      <p:ext uri="{BB962C8B-B14F-4D97-AF65-F5344CB8AC3E}">
        <p14:creationId xmlns:p14="http://schemas.microsoft.com/office/powerpoint/2010/main" val="149050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792F-B29E-2CE2-40B4-4636B5A74B04}"/>
              </a:ext>
            </a:extLst>
          </p:cNvPr>
          <p:cNvSpPr>
            <a:spLocks noGrp="1"/>
          </p:cNvSpPr>
          <p:nvPr>
            <p:ph type="title"/>
          </p:nvPr>
        </p:nvSpPr>
        <p:spPr/>
        <p:txBody>
          <a:bodyPr/>
          <a:lstStyle/>
          <a:p>
            <a:r>
              <a:rPr lang="en-US"/>
              <a:t>What You’ll Get with AP Potential</a:t>
            </a:r>
            <a:r>
              <a:rPr lang="en-US">
                <a:latin typeface="Roboto" panose="02000000000000000000" pitchFamily="2" charset="0"/>
                <a:ea typeface="Roboto" panose="02000000000000000000" pitchFamily="2" charset="0"/>
              </a:rPr>
              <a:t>™</a:t>
            </a:r>
            <a:br>
              <a:rPr lang="en-US"/>
            </a:br>
            <a:endParaRPr lang="en-US"/>
          </a:p>
        </p:txBody>
      </p:sp>
      <p:sp>
        <p:nvSpPr>
          <p:cNvPr id="6" name="Rectangle 5">
            <a:extLst>
              <a:ext uri="{FF2B5EF4-FFF2-40B4-BE49-F238E27FC236}">
                <a16:creationId xmlns:a16="http://schemas.microsoft.com/office/drawing/2014/main" id="{134B9239-5B1B-5382-9B3F-73FE2477EA50}"/>
              </a:ext>
            </a:extLst>
          </p:cNvPr>
          <p:cNvSpPr/>
          <p:nvPr/>
        </p:nvSpPr>
        <p:spPr>
          <a:xfrm>
            <a:off x="375442" y="1517528"/>
            <a:ext cx="3749039" cy="4730871"/>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ormAutofit/>
          </a:bodyPr>
          <a:lstStyle/>
          <a:p>
            <a:r>
              <a:rPr lang="en-US" b="1">
                <a:solidFill>
                  <a:srgbClr val="006298"/>
                </a:solidFill>
                <a:latin typeface="Arial" panose="020B0604020202020204" pitchFamily="34" charset="0"/>
                <a:cs typeface="Arial" panose="020B0604020202020204" pitchFamily="34" charset="0"/>
              </a:rPr>
              <a:t>Rosters</a:t>
            </a:r>
            <a:r>
              <a:rPr lang="en-US" b="1">
                <a:solidFill>
                  <a:schemeClr val="tx1"/>
                </a:solidFill>
                <a:latin typeface="Arial" panose="020B0604020202020204" pitchFamily="34" charset="0"/>
                <a:cs typeface="Arial" panose="020B0604020202020204" pitchFamily="34" charset="0"/>
              </a:rPr>
              <a:t> </a:t>
            </a:r>
            <a:r>
              <a:rPr lang="en-US">
                <a:solidFill>
                  <a:schemeClr val="tx1"/>
                </a:solidFill>
                <a:latin typeface="Arial" panose="020B0604020202020204" pitchFamily="34" charset="0"/>
                <a:cs typeface="Arial" panose="020B0604020202020204" pitchFamily="34" charset="0"/>
              </a:rPr>
              <a:t>that show all students in the selected grade(s) who have the potential to succeed in</a:t>
            </a:r>
            <a:br>
              <a:rPr lang="en-US">
                <a:solidFill>
                  <a:schemeClr val="tx1"/>
                </a:solidFill>
                <a:latin typeface="Arial" panose="020B0604020202020204" pitchFamily="34" charset="0"/>
                <a:cs typeface="Arial" panose="020B0604020202020204" pitchFamily="34" charset="0"/>
              </a:rPr>
            </a:br>
            <a:r>
              <a:rPr lang="en-US">
                <a:solidFill>
                  <a:schemeClr val="tx1"/>
                </a:solidFill>
                <a:latin typeface="Arial" panose="020B0604020202020204" pitchFamily="34" charset="0"/>
                <a:cs typeface="Arial" panose="020B0604020202020204" pitchFamily="34" charset="0"/>
              </a:rPr>
              <a:t>AP courses. District-level users can generate a single roster for all schools in their district.</a:t>
            </a:r>
            <a:endParaRPr lang="en-US">
              <a:solidFill>
                <a:schemeClr val="tx1"/>
              </a:solidFill>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FF228E2-7B28-C74F-9D32-6D7CF9C10794}"/>
              </a:ext>
            </a:extLst>
          </p:cNvPr>
          <p:cNvSpPr/>
          <p:nvPr/>
        </p:nvSpPr>
        <p:spPr>
          <a:xfrm>
            <a:off x="4535964" y="1517528"/>
            <a:ext cx="3749039" cy="4730871"/>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ormAutofit/>
          </a:bodyPr>
          <a:lstStyle/>
          <a:p>
            <a:r>
              <a:rPr lang="en-US" b="1">
                <a:solidFill>
                  <a:srgbClr val="006298"/>
                </a:solidFill>
                <a:latin typeface="Arial" panose="020B0604020202020204" pitchFamily="34" charset="0"/>
                <a:cs typeface="Arial" panose="020B0604020202020204" pitchFamily="34" charset="0"/>
              </a:rPr>
              <a:t>Customized letters </a:t>
            </a:r>
            <a:r>
              <a:rPr lang="en-US">
                <a:solidFill>
                  <a:schemeClr val="tx1"/>
                </a:solidFill>
                <a:latin typeface="Arial" panose="020B0604020202020204" pitchFamily="34" charset="0"/>
                <a:cs typeface="Arial" panose="020B0604020202020204" pitchFamily="34" charset="0"/>
              </a:rPr>
              <a:t>that you can send to parents/guardians to inform them of their child’s AP potential.</a:t>
            </a:r>
            <a:endParaRPr lang="en-US">
              <a:solidFill>
                <a:schemeClr val="tx1"/>
              </a:solidFill>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0A5967D1-A94F-D404-97D4-DDE1BF6212CE}"/>
              </a:ext>
            </a:extLst>
          </p:cNvPr>
          <p:cNvSpPr/>
          <p:nvPr/>
        </p:nvSpPr>
        <p:spPr>
          <a:xfrm>
            <a:off x="8696485" y="1517528"/>
            <a:ext cx="3749039" cy="4730871"/>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ormAutofit/>
          </a:bodyPr>
          <a:lstStyle/>
          <a:p>
            <a:r>
              <a:rPr lang="en-US" b="1">
                <a:solidFill>
                  <a:srgbClr val="006298"/>
                </a:solidFill>
                <a:latin typeface="Arial" panose="020B0604020202020204" pitchFamily="34" charset="0"/>
                <a:cs typeface="Arial" panose="020B0604020202020204" pitchFamily="34" charset="0"/>
              </a:rPr>
              <a:t>The ability to sort your rosters </a:t>
            </a:r>
            <a:r>
              <a:rPr lang="en-US">
                <a:solidFill>
                  <a:schemeClr val="tx1"/>
                </a:solidFill>
                <a:latin typeface="Arial" panose="020B0604020202020204" pitchFamily="34" charset="0"/>
                <a:cs typeface="Arial" panose="020B0604020202020204" pitchFamily="34" charset="0"/>
              </a:rPr>
              <a:t>by such characteristics as race/ ethnicity or gender to support school, district, or state-level equity and access goals. </a:t>
            </a:r>
          </a:p>
        </p:txBody>
      </p:sp>
      <p:pic>
        <p:nvPicPr>
          <p:cNvPr id="9" name="Picture 8" descr="Graphical user interface&#10;&#10;Description automatically generated with medium confidence">
            <a:extLst>
              <a:ext uri="{FF2B5EF4-FFF2-40B4-BE49-F238E27FC236}">
                <a16:creationId xmlns:a16="http://schemas.microsoft.com/office/drawing/2014/main" id="{00F525EC-9C14-368D-3C9E-73D566D4D0B4}"/>
              </a:ext>
            </a:extLst>
          </p:cNvPr>
          <p:cNvPicPr>
            <a:picLocks noChangeAspect="1"/>
          </p:cNvPicPr>
          <p:nvPr/>
        </p:nvPicPr>
        <p:blipFill>
          <a:blip r:embed="rId3"/>
          <a:stretch>
            <a:fillRect/>
          </a:stretch>
        </p:blipFill>
        <p:spPr>
          <a:xfrm>
            <a:off x="5176043" y="3611562"/>
            <a:ext cx="2468880" cy="2468880"/>
          </a:xfrm>
          <a:prstGeom prst="rect">
            <a:avLst/>
          </a:prstGeom>
        </p:spPr>
      </p:pic>
      <p:pic>
        <p:nvPicPr>
          <p:cNvPr id="11" name="Picture 10" descr="Table&#10;&#10;Description automatically generated">
            <a:extLst>
              <a:ext uri="{FF2B5EF4-FFF2-40B4-BE49-F238E27FC236}">
                <a16:creationId xmlns:a16="http://schemas.microsoft.com/office/drawing/2014/main" id="{774AC00A-CF48-8147-2C33-439590CE8816}"/>
              </a:ext>
            </a:extLst>
          </p:cNvPr>
          <p:cNvPicPr>
            <a:picLocks noChangeAspect="1"/>
          </p:cNvPicPr>
          <p:nvPr/>
        </p:nvPicPr>
        <p:blipFill>
          <a:blip r:embed="rId4"/>
          <a:stretch>
            <a:fillRect/>
          </a:stretch>
        </p:blipFill>
        <p:spPr>
          <a:xfrm>
            <a:off x="1015521" y="3611562"/>
            <a:ext cx="2468880" cy="2468880"/>
          </a:xfrm>
          <a:prstGeom prst="rect">
            <a:avLst/>
          </a:prstGeom>
        </p:spPr>
      </p:pic>
      <p:pic>
        <p:nvPicPr>
          <p:cNvPr id="15" name="Picture 14">
            <a:extLst>
              <a:ext uri="{FF2B5EF4-FFF2-40B4-BE49-F238E27FC236}">
                <a16:creationId xmlns:a16="http://schemas.microsoft.com/office/drawing/2014/main" id="{31CF40BB-7C67-8EB9-3785-5EDD02D70526}"/>
              </a:ext>
            </a:extLst>
          </p:cNvPr>
          <p:cNvPicPr>
            <a:picLocks noChangeAspect="1"/>
          </p:cNvPicPr>
          <p:nvPr/>
        </p:nvPicPr>
        <p:blipFill>
          <a:blip r:embed="rId5"/>
          <a:stretch>
            <a:fillRect/>
          </a:stretch>
        </p:blipFill>
        <p:spPr>
          <a:xfrm>
            <a:off x="9318171" y="3515519"/>
            <a:ext cx="2303349" cy="2303349"/>
          </a:xfrm>
          <a:prstGeom prst="rect">
            <a:avLst/>
          </a:prstGeom>
        </p:spPr>
      </p:pic>
      <p:sp>
        <p:nvSpPr>
          <p:cNvPr id="18" name="Right Arrow 17">
            <a:extLst>
              <a:ext uri="{FF2B5EF4-FFF2-40B4-BE49-F238E27FC236}">
                <a16:creationId xmlns:a16="http://schemas.microsoft.com/office/drawing/2014/main" id="{6C8DB5BB-AAAE-E73E-803B-ED9B180F2C6A}"/>
              </a:ext>
            </a:extLst>
          </p:cNvPr>
          <p:cNvSpPr/>
          <p:nvPr/>
        </p:nvSpPr>
        <p:spPr>
          <a:xfrm rot="5400000">
            <a:off x="10983685" y="3477418"/>
            <a:ext cx="315686" cy="326572"/>
          </a:xfrm>
          <a:prstGeom prst="rightArrow">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32500" lnSpcReduction="20000"/>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4590915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4D4B-4650-754C-55DA-F151F53BF1BB}"/>
              </a:ext>
            </a:extLst>
          </p:cNvPr>
          <p:cNvSpPr>
            <a:spLocks noGrp="1"/>
          </p:cNvSpPr>
          <p:nvPr>
            <p:ph type="title"/>
          </p:nvPr>
        </p:nvSpPr>
        <p:spPr/>
        <p:txBody>
          <a:bodyPr/>
          <a:lstStyle/>
          <a:p>
            <a:r>
              <a:rPr lang="en-US"/>
              <a:t>What else can I use?</a:t>
            </a:r>
          </a:p>
        </p:txBody>
      </p:sp>
      <p:sp>
        <p:nvSpPr>
          <p:cNvPr id="3" name="Content Placeholder 2">
            <a:extLst>
              <a:ext uri="{FF2B5EF4-FFF2-40B4-BE49-F238E27FC236}">
                <a16:creationId xmlns:a16="http://schemas.microsoft.com/office/drawing/2014/main" id="{8297C2DB-CD03-9089-6DA3-2631D0000081}"/>
              </a:ext>
            </a:extLst>
          </p:cNvPr>
          <p:cNvSpPr>
            <a:spLocks noGrp="1"/>
          </p:cNvSpPr>
          <p:nvPr>
            <p:ph type="body" sz="quarter" idx="10"/>
          </p:nvPr>
        </p:nvSpPr>
        <p:spPr>
          <a:xfrm>
            <a:off x="376238" y="1648280"/>
            <a:ext cx="12070080" cy="4033330"/>
          </a:xfrm>
        </p:spPr>
        <p:txBody>
          <a:bodyPr numCol="2" spcCol="457200">
            <a:normAutofit/>
          </a:bodyPr>
          <a:lstStyle/>
          <a:p>
            <a:r>
              <a:rPr lang="en-US" b="1"/>
              <a:t>Teacher Feedback and Data</a:t>
            </a:r>
          </a:p>
          <a:p>
            <a:pPr lvl="1"/>
            <a:r>
              <a:rPr lang="en-US"/>
              <a:t>What students are motivated?</a:t>
            </a:r>
          </a:p>
          <a:p>
            <a:pPr lvl="1"/>
            <a:r>
              <a:rPr lang="en-US"/>
              <a:t>What does parental support look like?</a:t>
            </a:r>
          </a:p>
          <a:p>
            <a:pPr lvl="1"/>
            <a:r>
              <a:rPr lang="en-US"/>
              <a:t>How prepared are the students?</a:t>
            </a:r>
          </a:p>
          <a:p>
            <a:pPr lvl="1"/>
            <a:r>
              <a:rPr lang="en-US"/>
              <a:t>What are the student’s postsecondary goals?</a:t>
            </a:r>
          </a:p>
          <a:p>
            <a:pPr lvl="1"/>
            <a:r>
              <a:rPr lang="en-US"/>
              <a:t>Performance in classes</a:t>
            </a:r>
          </a:p>
          <a:p>
            <a:pPr lvl="1"/>
            <a:endParaRPr lang="en-US"/>
          </a:p>
          <a:p>
            <a:r>
              <a:rPr lang="en-US" b="1"/>
              <a:t>Additional Assessment Data</a:t>
            </a:r>
          </a:p>
          <a:p>
            <a:pPr lvl="1"/>
            <a:r>
              <a:rPr lang="en-US"/>
              <a:t>State assessments</a:t>
            </a:r>
          </a:p>
          <a:p>
            <a:pPr lvl="1"/>
            <a:r>
              <a:rPr lang="en-US"/>
              <a:t>SAT Suite of Assessments</a:t>
            </a:r>
          </a:p>
          <a:p>
            <a:pPr lvl="1"/>
            <a:r>
              <a:rPr lang="en-US"/>
              <a:t>ACCUPLACER</a:t>
            </a:r>
            <a:r>
              <a:rPr lang="en-US" baseline="30000"/>
              <a:t>®</a:t>
            </a:r>
          </a:p>
          <a:p>
            <a:pPr lvl="1"/>
            <a:r>
              <a:rPr lang="en-US"/>
              <a:t>AAPPL for AP languages</a:t>
            </a:r>
          </a:p>
          <a:p>
            <a:pPr lvl="1"/>
            <a:r>
              <a:rPr lang="en-US" err="1"/>
              <a:t>CoGat</a:t>
            </a:r>
            <a:r>
              <a:rPr lang="en-US"/>
              <a:t>/NNAT</a:t>
            </a:r>
          </a:p>
          <a:p>
            <a:r>
              <a:rPr lang="en-US" b="1"/>
              <a:t>Student Feedback</a:t>
            </a:r>
          </a:p>
          <a:p>
            <a:pPr lvl="1"/>
            <a:r>
              <a:rPr lang="en-US"/>
              <a:t>What are they interested in?</a:t>
            </a:r>
          </a:p>
          <a:p>
            <a:pPr lvl="1"/>
            <a:r>
              <a:rPr lang="en-US"/>
              <a:t>What are the credit policies at most frequently attended colleges and universities?</a:t>
            </a:r>
          </a:p>
          <a:p>
            <a:pPr marL="481523" lvl="1" indent="0">
              <a:buNone/>
            </a:pPr>
            <a:endParaRPr lang="en-US"/>
          </a:p>
        </p:txBody>
      </p:sp>
    </p:spTree>
    <p:extLst>
      <p:ext uri="{BB962C8B-B14F-4D97-AF65-F5344CB8AC3E}">
        <p14:creationId xmlns:p14="http://schemas.microsoft.com/office/powerpoint/2010/main" val="1977558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21141-5CB5-4140-A567-CA7D5BA54AE8}"/>
              </a:ext>
            </a:extLst>
          </p:cNvPr>
          <p:cNvSpPr/>
          <p:nvPr/>
        </p:nvSpPr>
        <p:spPr>
          <a:xfrm>
            <a:off x="0" y="0"/>
            <a:ext cx="12841288"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6" name="Text Placeholder 2">
            <a:extLst>
              <a:ext uri="{FF2B5EF4-FFF2-40B4-BE49-F238E27FC236}">
                <a16:creationId xmlns:a16="http://schemas.microsoft.com/office/drawing/2014/main" id="{D444EE72-2FD9-BD4E-8D66-8DA8234DAB64}"/>
              </a:ext>
            </a:extLst>
          </p:cNvPr>
          <p:cNvSpPr txBox="1">
            <a:spLocks/>
          </p:cNvSpPr>
          <p:nvPr/>
        </p:nvSpPr>
        <p:spPr>
          <a:xfrm>
            <a:off x="1485327" y="2598014"/>
            <a:ext cx="8783137" cy="732184"/>
          </a:xfrm>
          <a:prstGeom prst="rect">
            <a:avLst/>
          </a:prstGeom>
        </p:spPr>
        <p:txBody>
          <a:bodyPr lIns="0" tIns="0" rIns="0" bIns="0" numCol="1" anchor="t">
            <a:noAutofit/>
          </a:bodyPr>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spcBef>
                <a:spcPts val="0"/>
              </a:spcBef>
              <a:buNone/>
            </a:pPr>
            <a:r>
              <a:rPr lang="en-US" sz="4800" b="1">
                <a:solidFill>
                  <a:schemeClr val="tx2"/>
                </a:solidFill>
                <a:latin typeface="Arial"/>
                <a:cs typeface="Arial"/>
              </a:rPr>
              <a:t>Equity and Access</a:t>
            </a:r>
            <a:endParaRPr lang="en-US" sz="4800" b="1">
              <a:solidFill>
                <a:schemeClr val="tx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D5458D9-C8D8-DF40-9265-7C97362E586D}"/>
              </a:ext>
            </a:extLst>
          </p:cNvPr>
          <p:cNvCxnSpPr>
            <a:cxnSpLocks/>
          </p:cNvCxnSpPr>
          <p:nvPr/>
        </p:nvCxnSpPr>
        <p:spPr>
          <a:xfrm>
            <a:off x="1485327" y="2428252"/>
            <a:ext cx="5416216" cy="0"/>
          </a:xfrm>
          <a:prstGeom prst="line">
            <a:avLst/>
          </a:prstGeom>
          <a:ln w="152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3FCC9EB-D97F-72DE-B030-638819A2284E}"/>
              </a:ext>
            </a:extLst>
          </p:cNvPr>
          <p:cNvSpPr/>
          <p:nvPr/>
        </p:nvSpPr>
        <p:spPr>
          <a:xfrm>
            <a:off x="1485327" y="4743446"/>
            <a:ext cx="9598683" cy="276999"/>
          </a:xfrm>
          <a:prstGeom prst="rect">
            <a:avLst/>
          </a:prstGeom>
        </p:spPr>
        <p:txBody>
          <a:bodyPr wrap="square" lIns="0" tIns="0" rIns="0" bIns="0">
            <a:spAutoFit/>
          </a:bodyPr>
          <a:lstStyle/>
          <a:p>
            <a:r>
              <a:rPr lang="en-US" sz="1600">
                <a:solidFill>
                  <a:schemeClr val="tx2"/>
                </a:solidFill>
              </a:rPr>
              <a:t>Investing in </a:t>
            </a:r>
            <a:r>
              <a:rPr lang="en-US">
                <a:solidFill>
                  <a:schemeClr val="tx2"/>
                </a:solidFill>
              </a:rPr>
              <a:t>Equal</a:t>
            </a:r>
            <a:r>
              <a:rPr lang="en-US" sz="1600">
                <a:solidFill>
                  <a:schemeClr val="tx2"/>
                </a:solidFill>
              </a:rPr>
              <a:t> Opportunity</a:t>
            </a:r>
          </a:p>
        </p:txBody>
      </p:sp>
      <p:sp>
        <p:nvSpPr>
          <p:cNvPr id="9" name="TextBox 8">
            <a:extLst>
              <a:ext uri="{FF2B5EF4-FFF2-40B4-BE49-F238E27FC236}">
                <a16:creationId xmlns:a16="http://schemas.microsoft.com/office/drawing/2014/main" id="{58871FFE-44D8-FF10-372F-E13A5E71B42B}"/>
              </a:ext>
            </a:extLst>
          </p:cNvPr>
          <p:cNvSpPr txBox="1"/>
          <p:nvPr/>
        </p:nvSpPr>
        <p:spPr>
          <a:xfrm>
            <a:off x="1485327" y="1953581"/>
            <a:ext cx="5563594" cy="307777"/>
          </a:xfrm>
          <a:prstGeom prst="rect">
            <a:avLst/>
          </a:prstGeom>
          <a:noFill/>
          <a:ln>
            <a:noFill/>
          </a:ln>
        </p:spPr>
        <p:txBody>
          <a:bodyPr wrap="square" lIns="0" tIns="0" rIns="0" bIns="0" rtlCol="0">
            <a:spAutoFit/>
          </a:bodyPr>
          <a:lstStyle/>
          <a:p>
            <a:r>
              <a:rPr lang="en-US" sz="2000" b="1">
                <a:solidFill>
                  <a:schemeClr val="tx2"/>
                </a:solidFill>
                <a:latin typeface="Arial" panose="020B0604020202020204" pitchFamily="34" charset="0"/>
                <a:cs typeface="Arial" panose="020B0604020202020204" pitchFamily="34" charset="0"/>
              </a:rPr>
              <a:t>Section 06</a:t>
            </a:r>
          </a:p>
        </p:txBody>
      </p:sp>
    </p:spTree>
    <p:extLst>
      <p:ext uri="{BB962C8B-B14F-4D97-AF65-F5344CB8AC3E}">
        <p14:creationId xmlns:p14="http://schemas.microsoft.com/office/powerpoint/2010/main" val="736165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ED47-F59F-AA7E-92B6-3C0FAA6E2411}"/>
              </a:ext>
            </a:extLst>
          </p:cNvPr>
          <p:cNvSpPr>
            <a:spLocks noGrp="1"/>
          </p:cNvSpPr>
          <p:nvPr>
            <p:ph type="title"/>
          </p:nvPr>
        </p:nvSpPr>
        <p:spPr/>
        <p:txBody>
          <a:bodyPr/>
          <a:lstStyle/>
          <a:p>
            <a:r>
              <a:rPr lang="en-US"/>
              <a:t>Setting Your Schools Up for Success</a:t>
            </a:r>
          </a:p>
        </p:txBody>
      </p:sp>
      <p:sp>
        <p:nvSpPr>
          <p:cNvPr id="3" name="Content Placeholder 2">
            <a:extLst>
              <a:ext uri="{FF2B5EF4-FFF2-40B4-BE49-F238E27FC236}">
                <a16:creationId xmlns:a16="http://schemas.microsoft.com/office/drawing/2014/main" id="{5A6F615D-149B-4959-3FA3-BB58CA8E2CB5}"/>
              </a:ext>
            </a:extLst>
          </p:cNvPr>
          <p:cNvSpPr>
            <a:spLocks noGrp="1"/>
          </p:cNvSpPr>
          <p:nvPr>
            <p:ph type="body" sz="quarter" idx="10"/>
          </p:nvPr>
        </p:nvSpPr>
        <p:spPr>
          <a:xfrm>
            <a:off x="376238" y="1833214"/>
            <a:ext cx="5915705" cy="4643437"/>
          </a:xfrm>
        </p:spPr>
        <p:txBody>
          <a:bodyPr/>
          <a:lstStyle/>
          <a:p>
            <a:pPr>
              <a:lnSpc>
                <a:spcPct val="110000"/>
              </a:lnSpc>
            </a:pPr>
            <a:r>
              <a:rPr lang="en-US"/>
              <a:t>AP courses are open enrollment</a:t>
            </a:r>
          </a:p>
          <a:p>
            <a:pPr>
              <a:lnSpc>
                <a:spcPct val="110000"/>
              </a:lnSpc>
            </a:pPr>
            <a:r>
              <a:rPr lang="en-US"/>
              <a:t>Offer gateway courses like AP Seminar and AP Computer Science Principles</a:t>
            </a:r>
          </a:p>
          <a:p>
            <a:pPr>
              <a:lnSpc>
                <a:spcPct val="110000"/>
              </a:lnSpc>
            </a:pPr>
            <a:r>
              <a:rPr lang="en-US"/>
              <a:t>Get student buy-in, require 6 weeks in the course before allowing students to consider dropping.</a:t>
            </a:r>
          </a:p>
          <a:p>
            <a:pPr>
              <a:lnSpc>
                <a:spcPct val="110000"/>
              </a:lnSpc>
            </a:pPr>
            <a:r>
              <a:rPr lang="en-US"/>
              <a:t>Provide Pre-AP</a:t>
            </a:r>
            <a:r>
              <a:rPr lang="en-US" baseline="30000"/>
              <a:t>®</a:t>
            </a:r>
            <a:r>
              <a:rPr lang="en-US"/>
              <a:t> and/or honors-level course work in middle school and high school</a:t>
            </a:r>
          </a:p>
        </p:txBody>
      </p:sp>
      <p:pic>
        <p:nvPicPr>
          <p:cNvPr id="4" name="Picture 3">
            <a:extLst>
              <a:ext uri="{FF2B5EF4-FFF2-40B4-BE49-F238E27FC236}">
                <a16:creationId xmlns:a16="http://schemas.microsoft.com/office/drawing/2014/main" id="{1CDAEB7D-B0EF-5FD9-DE97-A2892F36DCFC}"/>
              </a:ext>
            </a:extLst>
          </p:cNvPr>
          <p:cNvPicPr>
            <a:picLocks noChangeAspect="1"/>
          </p:cNvPicPr>
          <p:nvPr/>
        </p:nvPicPr>
        <p:blipFill rotWithShape="1">
          <a:blip r:embed="rId2"/>
          <a:srcRect l="1890" t="3945" r="4891" b="1653"/>
          <a:stretch/>
        </p:blipFill>
        <p:spPr>
          <a:xfrm>
            <a:off x="6784954" y="1937657"/>
            <a:ext cx="5527696" cy="3732058"/>
          </a:xfrm>
          <a:prstGeom prst="rect">
            <a:avLst/>
          </a:prstGeom>
        </p:spPr>
      </p:pic>
    </p:spTree>
    <p:extLst>
      <p:ext uri="{BB962C8B-B14F-4D97-AF65-F5344CB8AC3E}">
        <p14:creationId xmlns:p14="http://schemas.microsoft.com/office/powerpoint/2010/main" val="3020118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1F9D-39C2-2965-5474-78FDBB492503}"/>
              </a:ext>
            </a:extLst>
          </p:cNvPr>
          <p:cNvSpPr>
            <a:spLocks noGrp="1"/>
          </p:cNvSpPr>
          <p:nvPr>
            <p:ph type="title"/>
          </p:nvPr>
        </p:nvSpPr>
        <p:spPr/>
        <p:txBody>
          <a:bodyPr/>
          <a:lstStyle/>
          <a:p>
            <a:r>
              <a:rPr lang="en-US"/>
              <a:t>District-Level Strategies </a:t>
            </a:r>
          </a:p>
        </p:txBody>
      </p:sp>
      <p:sp>
        <p:nvSpPr>
          <p:cNvPr id="3" name="Content Placeholder 2">
            <a:extLst>
              <a:ext uri="{FF2B5EF4-FFF2-40B4-BE49-F238E27FC236}">
                <a16:creationId xmlns:a16="http://schemas.microsoft.com/office/drawing/2014/main" id="{74A011D6-737B-A049-E933-CC7FEE2FAA0F}"/>
              </a:ext>
            </a:extLst>
          </p:cNvPr>
          <p:cNvSpPr>
            <a:spLocks noGrp="1"/>
          </p:cNvSpPr>
          <p:nvPr>
            <p:ph type="body" sz="quarter" idx="10"/>
          </p:nvPr>
        </p:nvSpPr>
        <p:spPr>
          <a:xfrm>
            <a:off x="376238" y="1833214"/>
            <a:ext cx="5719762" cy="4643437"/>
          </a:xfrm>
        </p:spPr>
        <p:txBody>
          <a:bodyPr>
            <a:normAutofit/>
          </a:bodyPr>
          <a:lstStyle/>
          <a:p>
            <a:r>
              <a:rPr lang="en-US"/>
              <a:t>Create district-level AP guidelines </a:t>
            </a:r>
          </a:p>
          <a:p>
            <a:r>
              <a:rPr lang="en-US"/>
              <a:t>Engage your teachers in AP curriculum writing</a:t>
            </a:r>
          </a:p>
          <a:p>
            <a:r>
              <a:rPr lang="en-US"/>
              <a:t>Create AP liaisons at each campus and target </a:t>
            </a:r>
            <a:br>
              <a:rPr lang="en-US"/>
            </a:br>
            <a:r>
              <a:rPr lang="en-US"/>
              <a:t>AP communication through them</a:t>
            </a:r>
          </a:p>
          <a:p>
            <a:r>
              <a:rPr lang="en-US"/>
              <a:t>Provide district-level support through dedicated </a:t>
            </a:r>
            <a:br>
              <a:rPr lang="en-US"/>
            </a:br>
            <a:r>
              <a:rPr lang="en-US"/>
              <a:t>AP leadership position or positions</a:t>
            </a:r>
          </a:p>
          <a:p>
            <a:r>
              <a:rPr lang="en-US"/>
              <a:t>Take advantage of in-person and virtual professional learning throughout the year</a:t>
            </a:r>
          </a:p>
          <a:p>
            <a:pPr lvl="1"/>
            <a:r>
              <a:rPr lang="en-US">
                <a:hlinkClick r:id="rId2"/>
              </a:rPr>
              <a:t>APSI &amp; AP Workshops</a:t>
            </a:r>
            <a:endParaRPr lang="en-US"/>
          </a:p>
          <a:p>
            <a:pPr lvl="1"/>
            <a:r>
              <a:rPr lang="en-US">
                <a:hlinkClick r:id="rId3"/>
              </a:rPr>
              <a:t>Teacher Webinars</a:t>
            </a:r>
            <a:endParaRPr lang="en-US"/>
          </a:p>
          <a:p>
            <a:pPr lvl="1"/>
            <a:r>
              <a:rPr lang="en-US">
                <a:hlinkClick r:id="rId4"/>
              </a:rPr>
              <a:t>AP Community</a:t>
            </a:r>
            <a:endParaRPr lang="en-US"/>
          </a:p>
          <a:p>
            <a:pPr lvl="1"/>
            <a:r>
              <a:rPr lang="en-US">
                <a:hlinkClick r:id="rId5"/>
              </a:rPr>
              <a:t>AP Mentoring</a:t>
            </a:r>
            <a:endParaRPr lang="en-US"/>
          </a:p>
          <a:p>
            <a:pPr lvl="1"/>
            <a:endParaRPr lang="en-US"/>
          </a:p>
          <a:p>
            <a:pPr lvl="1"/>
            <a:endParaRPr lang="en-US"/>
          </a:p>
        </p:txBody>
      </p:sp>
      <p:sp>
        <p:nvSpPr>
          <p:cNvPr id="4" name="Content Placeholder 2">
            <a:extLst>
              <a:ext uri="{FF2B5EF4-FFF2-40B4-BE49-F238E27FC236}">
                <a16:creationId xmlns:a16="http://schemas.microsoft.com/office/drawing/2014/main" id="{BD8E9893-9599-0192-294C-8C8FE657D525}"/>
              </a:ext>
            </a:extLst>
          </p:cNvPr>
          <p:cNvSpPr txBox="1">
            <a:spLocks/>
          </p:cNvSpPr>
          <p:nvPr/>
        </p:nvSpPr>
        <p:spPr>
          <a:xfrm>
            <a:off x="6745290" y="1833214"/>
            <a:ext cx="5719762" cy="4643437"/>
          </a:xfrm>
          <a:prstGeom prst="rect">
            <a:avLst/>
          </a:prstGeom>
        </p:spPr>
        <p:txBody>
          <a:bodyPr vert="horz" lIns="0" tIns="0" rIns="0" bIns="0" rtlCol="0" anchor="t" anchorCtr="0">
            <a:normAutofit/>
          </a:bodyPr>
          <a:lstStyle>
            <a:lvl1pPr marL="271463" marR="0" indent="-271463" algn="l" defTabSz="981075" rtl="0" eaLnBrk="1" fontAlgn="base" latinLnBrk="0" hangingPunct="1">
              <a:lnSpc>
                <a:spcPct val="100000"/>
              </a:lnSpc>
              <a:spcBef>
                <a:spcPct val="40000"/>
              </a:spcBef>
              <a:spcAft>
                <a:spcPct val="0"/>
              </a:spcAft>
              <a:buClr>
                <a:schemeClr val="accent3"/>
              </a:buClr>
              <a:buSzPct val="800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Arial" panose="020B0604020202020204" pitchFamily="34" charset="0"/>
                <a:ea typeface="+mn-ea"/>
                <a:cs typeface="Arial" panose="020B0604020202020204" pitchFamily="34" charset="0"/>
              </a:defRPr>
            </a:lvl1pPr>
            <a:lvl2pPr marL="574675" marR="0" indent="-119063" algn="l" defTabSz="981075" rtl="0" eaLnBrk="1" fontAlgn="base" latinLnBrk="0" hangingPunct="1">
              <a:lnSpc>
                <a:spcPct val="100000"/>
              </a:lnSpc>
              <a:spcBef>
                <a:spcPct val="20000"/>
              </a:spcBef>
              <a:spcAft>
                <a:spcPct val="0"/>
              </a:spcAft>
              <a:buClr>
                <a:schemeClr val="accent3"/>
              </a:buClr>
              <a:buSzPct val="80000"/>
              <a:buFont typeface="Verdana"/>
              <a:buChar char="-"/>
              <a:tabLst/>
              <a:defRPr lang="en-CA" altLang="zh-CN" sz="1600" kern="1200" baseline="0" noProof="1">
                <a:solidFill>
                  <a:schemeClr val="tx1"/>
                </a:solidFill>
                <a:latin typeface="Arial" panose="020B0604020202020204" pitchFamily="34" charset="0"/>
                <a:ea typeface="+mn-ea"/>
                <a:cs typeface="Arial" panose="020B0604020202020204" pitchFamily="34" charset="0"/>
              </a:defRPr>
            </a:lvl2pPr>
            <a:lvl3pPr marL="1052513" marR="0" indent="-287338" algn="l" defTabSz="981075" rtl="0" eaLnBrk="1" fontAlgn="base" latinLnBrk="0" hangingPunct="1">
              <a:lnSpc>
                <a:spcPct val="100000"/>
              </a:lnSpc>
              <a:spcBef>
                <a:spcPct val="20000"/>
              </a:spcBef>
              <a:spcAft>
                <a:spcPct val="0"/>
              </a:spcAft>
              <a:buClr>
                <a:schemeClr val="accent3"/>
              </a:buClr>
              <a:buSzPct val="80000"/>
              <a:buFont typeface="Marlett" pitchFamily="2" charset="2"/>
              <a:buChar char="8"/>
              <a:tabLst/>
              <a:defRPr lang="zh-CN" altLang="en-US" sz="1600" kern="1200" noProof="1">
                <a:solidFill>
                  <a:schemeClr val="tx1"/>
                </a:solidFill>
                <a:latin typeface="Arial" panose="020B0604020202020204" pitchFamily="34" charset="0"/>
                <a:ea typeface="+mn-ea"/>
                <a:cs typeface="Arial" panose="020B0604020202020204" pitchFamily="34" charset="0"/>
              </a:defRPr>
            </a:lvl3pPr>
            <a:lvl4pPr marL="1453896" marR="0" indent="-210312" algn="l" defTabSz="981334" rtl="0" eaLnBrk="1" fontAlgn="auto" latinLnBrk="0" hangingPunct="1">
              <a:lnSpc>
                <a:spcPct val="100000"/>
              </a:lnSpc>
              <a:spcBef>
                <a:spcPct val="20000"/>
              </a:spcBef>
              <a:spcAft>
                <a:spcPts val="0"/>
              </a:spcAft>
              <a:buClr>
                <a:schemeClr val="accent3"/>
              </a:buClr>
              <a:buSzPct val="80000"/>
              <a:buFont typeface="Verdana" pitchFamily="34" charset="0"/>
              <a:buChar char="-"/>
              <a:tabLst/>
              <a:defRPr lang="en-CA" altLang="zh-CN" sz="1600" kern="1200">
                <a:solidFill>
                  <a:schemeClr val="tx1"/>
                </a:solidFill>
                <a:latin typeface="Arial" panose="020B0604020202020204" pitchFamily="34" charset="0"/>
                <a:ea typeface="+mn-ea"/>
                <a:cs typeface="Arial" panose="020B0604020202020204" pitchFamily="34" charset="0"/>
              </a:defRPr>
            </a:lvl4pPr>
            <a:lvl5pPr marL="2208002" indent="-245334" algn="l" defTabSz="981334" rtl="0" eaLnBrk="1" latinLnBrk="0" hangingPunct="1">
              <a:spcBef>
                <a:spcPct val="20000"/>
              </a:spcBef>
              <a:buClr>
                <a:schemeClr val="accent3"/>
              </a:buClr>
              <a:buSzPct val="80000"/>
              <a:buFont typeface="Arial" pitchFamily="34" charset="0"/>
              <a:buChar char="»"/>
              <a:defRPr sz="1580" kern="1200">
                <a:solidFill>
                  <a:schemeClr val="tx1"/>
                </a:solidFill>
                <a:latin typeface="Arial" panose="020B0604020202020204" pitchFamily="34" charset="0"/>
                <a:ea typeface="+mn-ea"/>
                <a:cs typeface="Arial" panose="020B0604020202020204" pitchFamily="34" charset="0"/>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r>
              <a:rPr lang="en-US"/>
              <a:t>Use your data</a:t>
            </a:r>
          </a:p>
          <a:p>
            <a:pPr lvl="1"/>
            <a:r>
              <a:rPr lang="en-US"/>
              <a:t>Lead conversations at the district and campus level</a:t>
            </a:r>
          </a:p>
          <a:p>
            <a:pPr lvl="1"/>
            <a:r>
              <a:rPr lang="en-US"/>
              <a:t>Include campus leaders, teachers, and students</a:t>
            </a:r>
          </a:p>
          <a:p>
            <a:pPr lvl="1"/>
            <a:endParaRPr lang="en-US"/>
          </a:p>
          <a:p>
            <a:r>
              <a:rPr lang="en-US"/>
              <a:t>Set goals related to equity and access</a:t>
            </a:r>
          </a:p>
          <a:p>
            <a:pPr lvl="1"/>
            <a:r>
              <a:rPr lang="en-US"/>
              <a:t>What gaps are you trying to close?</a:t>
            </a:r>
          </a:p>
          <a:p>
            <a:pPr lvl="1"/>
            <a:r>
              <a:rPr lang="en-US"/>
              <a:t>What populations are underrepresented?</a:t>
            </a:r>
          </a:p>
          <a:p>
            <a:pPr lvl="1"/>
            <a:r>
              <a:rPr lang="en-US"/>
              <a:t>Align campus AP goals to district AP goals.</a:t>
            </a:r>
          </a:p>
          <a:p>
            <a:pPr lvl="1"/>
            <a:endParaRPr lang="en-US"/>
          </a:p>
          <a:p>
            <a:r>
              <a:rPr lang="en-US"/>
              <a:t>Communication </a:t>
            </a:r>
          </a:p>
          <a:p>
            <a:pPr lvl="1"/>
            <a:r>
              <a:rPr lang="en-US"/>
              <a:t>Keep the community informed</a:t>
            </a:r>
          </a:p>
          <a:p>
            <a:pPr lvl="2"/>
            <a:r>
              <a:rPr lang="en-US"/>
              <a:t>AP nights, webinars, social media</a:t>
            </a:r>
          </a:p>
        </p:txBody>
      </p:sp>
    </p:spTree>
    <p:extLst>
      <p:ext uri="{BB962C8B-B14F-4D97-AF65-F5344CB8AC3E}">
        <p14:creationId xmlns:p14="http://schemas.microsoft.com/office/powerpoint/2010/main" val="1355943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21141-5CB5-4140-A567-CA7D5BA54AE8}"/>
              </a:ext>
            </a:extLst>
          </p:cNvPr>
          <p:cNvSpPr/>
          <p:nvPr/>
        </p:nvSpPr>
        <p:spPr>
          <a:xfrm>
            <a:off x="0" y="0"/>
            <a:ext cx="12841288"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6" name="Text Placeholder 2">
            <a:extLst>
              <a:ext uri="{FF2B5EF4-FFF2-40B4-BE49-F238E27FC236}">
                <a16:creationId xmlns:a16="http://schemas.microsoft.com/office/drawing/2014/main" id="{D444EE72-2FD9-BD4E-8D66-8DA8234DAB64}"/>
              </a:ext>
            </a:extLst>
          </p:cNvPr>
          <p:cNvSpPr txBox="1">
            <a:spLocks/>
          </p:cNvSpPr>
          <p:nvPr/>
        </p:nvSpPr>
        <p:spPr>
          <a:xfrm>
            <a:off x="1485327" y="2598014"/>
            <a:ext cx="8783137" cy="732184"/>
          </a:xfrm>
          <a:prstGeom prst="rect">
            <a:avLst/>
          </a:prstGeom>
        </p:spPr>
        <p:txBody>
          <a:bodyPr lIns="0" tIns="0" rIns="0" bIns="0" numCol="1" anchor="t">
            <a:noAutofit/>
          </a:bodyPr>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spcBef>
                <a:spcPts val="0"/>
              </a:spcBef>
              <a:buNone/>
            </a:pPr>
            <a:r>
              <a:rPr lang="en-US" sz="4800" b="1">
                <a:solidFill>
                  <a:schemeClr val="tx2"/>
                </a:solidFill>
                <a:latin typeface="Arial"/>
                <a:cs typeface="Arial"/>
              </a:rPr>
              <a:t>Next Steps</a:t>
            </a:r>
            <a:endParaRPr lang="en-US" sz="4800" b="1">
              <a:solidFill>
                <a:schemeClr val="tx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D5458D9-C8D8-DF40-9265-7C97362E586D}"/>
              </a:ext>
            </a:extLst>
          </p:cNvPr>
          <p:cNvCxnSpPr>
            <a:cxnSpLocks/>
          </p:cNvCxnSpPr>
          <p:nvPr/>
        </p:nvCxnSpPr>
        <p:spPr>
          <a:xfrm>
            <a:off x="1485327" y="2428252"/>
            <a:ext cx="3184644" cy="0"/>
          </a:xfrm>
          <a:prstGeom prst="line">
            <a:avLst/>
          </a:prstGeom>
          <a:ln w="152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3FCC9EB-D97F-72DE-B030-638819A2284E}"/>
              </a:ext>
            </a:extLst>
          </p:cNvPr>
          <p:cNvSpPr/>
          <p:nvPr/>
        </p:nvSpPr>
        <p:spPr>
          <a:xfrm>
            <a:off x="1485327" y="4743446"/>
            <a:ext cx="9598683" cy="276999"/>
          </a:xfrm>
          <a:prstGeom prst="rect">
            <a:avLst/>
          </a:prstGeom>
        </p:spPr>
        <p:txBody>
          <a:bodyPr wrap="square" lIns="0" tIns="0" rIns="0" bIns="0">
            <a:spAutoFit/>
          </a:bodyPr>
          <a:lstStyle/>
          <a:p>
            <a:r>
              <a:rPr lang="en-US">
                <a:solidFill>
                  <a:schemeClr val="tx2"/>
                </a:solidFill>
                <a:latin typeface="Arial" panose="020B0604020202020204" pitchFamily="34" charset="0"/>
                <a:cs typeface="Arial" panose="020B0604020202020204" pitchFamily="34" charset="0"/>
              </a:rPr>
              <a:t>Getting a Professional Account</a:t>
            </a:r>
          </a:p>
        </p:txBody>
      </p:sp>
      <p:sp>
        <p:nvSpPr>
          <p:cNvPr id="9" name="TextBox 8">
            <a:extLst>
              <a:ext uri="{FF2B5EF4-FFF2-40B4-BE49-F238E27FC236}">
                <a16:creationId xmlns:a16="http://schemas.microsoft.com/office/drawing/2014/main" id="{58871FFE-44D8-FF10-372F-E13A5E71B42B}"/>
              </a:ext>
            </a:extLst>
          </p:cNvPr>
          <p:cNvSpPr txBox="1"/>
          <p:nvPr/>
        </p:nvSpPr>
        <p:spPr>
          <a:xfrm>
            <a:off x="1485327" y="1953581"/>
            <a:ext cx="5563594" cy="307777"/>
          </a:xfrm>
          <a:prstGeom prst="rect">
            <a:avLst/>
          </a:prstGeom>
          <a:noFill/>
          <a:ln>
            <a:noFill/>
          </a:ln>
        </p:spPr>
        <p:txBody>
          <a:bodyPr wrap="square" lIns="0" tIns="0" rIns="0" bIns="0" rtlCol="0">
            <a:spAutoFit/>
          </a:bodyPr>
          <a:lstStyle/>
          <a:p>
            <a:r>
              <a:rPr lang="en-US" sz="2000" b="1">
                <a:solidFill>
                  <a:schemeClr val="tx2"/>
                </a:solidFill>
                <a:latin typeface="Arial" panose="020B0604020202020204" pitchFamily="34" charset="0"/>
                <a:cs typeface="Arial" panose="020B0604020202020204" pitchFamily="34" charset="0"/>
              </a:rPr>
              <a:t>Section 07</a:t>
            </a:r>
          </a:p>
        </p:txBody>
      </p:sp>
    </p:spTree>
    <p:extLst>
      <p:ext uri="{BB962C8B-B14F-4D97-AF65-F5344CB8AC3E}">
        <p14:creationId xmlns:p14="http://schemas.microsoft.com/office/powerpoint/2010/main" val="3351796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3660-0825-D35F-26AB-87C62F59010F}"/>
              </a:ext>
            </a:extLst>
          </p:cNvPr>
          <p:cNvSpPr>
            <a:spLocks noGrp="1"/>
          </p:cNvSpPr>
          <p:nvPr>
            <p:ph type="title"/>
          </p:nvPr>
        </p:nvSpPr>
        <p:spPr/>
        <p:txBody>
          <a:bodyPr/>
          <a:lstStyle/>
          <a:p>
            <a:r>
              <a:rPr lang="en-US"/>
              <a:t>How do I access these tools and resources?</a:t>
            </a:r>
          </a:p>
        </p:txBody>
      </p:sp>
      <p:sp>
        <p:nvSpPr>
          <p:cNvPr id="3" name="Content Placeholder 2">
            <a:extLst>
              <a:ext uri="{FF2B5EF4-FFF2-40B4-BE49-F238E27FC236}">
                <a16:creationId xmlns:a16="http://schemas.microsoft.com/office/drawing/2014/main" id="{4D8BBD07-687F-A0F8-2A8C-AB79635DCAA5}"/>
              </a:ext>
            </a:extLst>
          </p:cNvPr>
          <p:cNvSpPr>
            <a:spLocks noGrp="1"/>
          </p:cNvSpPr>
          <p:nvPr>
            <p:ph type="body" sz="quarter" idx="10"/>
          </p:nvPr>
        </p:nvSpPr>
        <p:spPr>
          <a:xfrm>
            <a:off x="5421085" y="1887643"/>
            <a:ext cx="6694715" cy="4643437"/>
          </a:xfrm>
        </p:spPr>
        <p:txBody>
          <a:bodyPr/>
          <a:lstStyle/>
          <a:p>
            <a:pPr>
              <a:lnSpc>
                <a:spcPct val="110000"/>
              </a:lnSpc>
            </a:pPr>
            <a:r>
              <a:rPr lang="en-US"/>
              <a:t>You need a College Board Professional Account</a:t>
            </a:r>
          </a:p>
          <a:p>
            <a:pPr lvl="1">
              <a:lnSpc>
                <a:spcPct val="110000"/>
              </a:lnSpc>
            </a:pPr>
            <a:r>
              <a:rPr lang="en-US"/>
              <a:t>Don’t have one? </a:t>
            </a:r>
            <a:r>
              <a:rPr lang="en-US">
                <a:hlinkClick r:id="rId2"/>
              </a:rPr>
              <a:t>Sign up</a:t>
            </a:r>
            <a:r>
              <a:rPr lang="en-US"/>
              <a:t> here</a:t>
            </a:r>
          </a:p>
          <a:p>
            <a:pPr lvl="1">
              <a:lnSpc>
                <a:spcPct val="110000"/>
              </a:lnSpc>
            </a:pPr>
            <a:endParaRPr lang="en-US"/>
          </a:p>
          <a:p>
            <a:pPr>
              <a:lnSpc>
                <a:spcPct val="110000"/>
              </a:lnSpc>
            </a:pPr>
            <a:r>
              <a:rPr lang="en-US"/>
              <a:t>Once you’ve created your account, you’ll be able to add the tools that work for you and your role.</a:t>
            </a:r>
          </a:p>
          <a:p>
            <a:pPr lvl="1">
              <a:lnSpc>
                <a:spcPct val="110000"/>
              </a:lnSpc>
            </a:pPr>
            <a:r>
              <a:rPr lang="en-US"/>
              <a:t>Not sure what each tool does or how to get access codes?</a:t>
            </a:r>
          </a:p>
          <a:p>
            <a:pPr lvl="1">
              <a:lnSpc>
                <a:spcPct val="110000"/>
              </a:lnSpc>
            </a:pPr>
            <a:r>
              <a:rPr lang="en-US"/>
              <a:t>Check out this presentation, on </a:t>
            </a:r>
            <a:r>
              <a:rPr lang="en-US">
                <a:hlinkClick r:id="rId3"/>
              </a:rPr>
              <a:t>who does what </a:t>
            </a:r>
            <a:r>
              <a:rPr lang="en-US"/>
              <a:t>or visit our </a:t>
            </a:r>
            <a:r>
              <a:rPr lang="en-US">
                <a:hlinkClick r:id="rId4"/>
              </a:rPr>
              <a:t>District Administrators website</a:t>
            </a:r>
            <a:r>
              <a:rPr lang="en-US"/>
              <a:t>.</a:t>
            </a:r>
          </a:p>
          <a:p>
            <a:pPr lvl="1">
              <a:lnSpc>
                <a:spcPct val="110000"/>
              </a:lnSpc>
            </a:pPr>
            <a:endParaRPr lang="en-US"/>
          </a:p>
        </p:txBody>
      </p:sp>
      <p:grpSp>
        <p:nvGrpSpPr>
          <p:cNvPr id="4" name="Group 3">
            <a:extLst>
              <a:ext uri="{FF2B5EF4-FFF2-40B4-BE49-F238E27FC236}">
                <a16:creationId xmlns:a16="http://schemas.microsoft.com/office/drawing/2014/main" id="{A319F943-98A1-3B60-944C-156E38B98A5F}"/>
              </a:ext>
            </a:extLst>
          </p:cNvPr>
          <p:cNvGrpSpPr/>
          <p:nvPr/>
        </p:nvGrpSpPr>
        <p:grpSpPr>
          <a:xfrm>
            <a:off x="205626" y="1652133"/>
            <a:ext cx="5054122" cy="3032473"/>
            <a:chOff x="5169513" y="3999699"/>
            <a:chExt cx="3657600" cy="2194560"/>
          </a:xfrm>
        </p:grpSpPr>
        <p:pic>
          <p:nvPicPr>
            <p:cNvPr id="6" name="Picture 5">
              <a:extLst>
                <a:ext uri="{FF2B5EF4-FFF2-40B4-BE49-F238E27FC236}">
                  <a16:creationId xmlns:a16="http://schemas.microsoft.com/office/drawing/2014/main" id="{BD52541A-582F-4246-E929-151266381E1A}"/>
                </a:ext>
              </a:extLst>
            </p:cNvPr>
            <p:cNvPicPr>
              <a:picLocks noChangeAspect="1"/>
            </p:cNvPicPr>
            <p:nvPr/>
          </p:nvPicPr>
          <p:blipFill>
            <a:blip r:embed="rId5"/>
            <a:srcRect/>
            <a:stretch/>
          </p:blipFill>
          <p:spPr>
            <a:xfrm>
              <a:off x="5750380" y="4291159"/>
              <a:ext cx="2499470" cy="1683797"/>
            </a:xfrm>
            <a:prstGeom prst="rect">
              <a:avLst/>
            </a:prstGeom>
          </p:spPr>
        </p:pic>
        <p:pic>
          <p:nvPicPr>
            <p:cNvPr id="5" name="Picture 4">
              <a:extLst>
                <a:ext uri="{FF2B5EF4-FFF2-40B4-BE49-F238E27FC236}">
                  <a16:creationId xmlns:a16="http://schemas.microsoft.com/office/drawing/2014/main" id="{791CB01F-0120-C819-2253-8268D3EBE242}"/>
                </a:ext>
              </a:extLst>
            </p:cNvPr>
            <p:cNvPicPr>
              <a:picLocks noChangeAspect="1"/>
            </p:cNvPicPr>
            <p:nvPr/>
          </p:nvPicPr>
          <p:blipFill>
            <a:blip r:embed="rId6"/>
            <a:srcRect/>
            <a:stretch/>
          </p:blipFill>
          <p:spPr>
            <a:xfrm>
              <a:off x="5169513" y="3999699"/>
              <a:ext cx="3657600" cy="2194560"/>
            </a:xfrm>
            <a:prstGeom prst="rect">
              <a:avLst/>
            </a:prstGeom>
          </p:spPr>
        </p:pic>
      </p:grpSp>
    </p:spTree>
    <p:extLst>
      <p:ext uri="{BB962C8B-B14F-4D97-AF65-F5344CB8AC3E}">
        <p14:creationId xmlns:p14="http://schemas.microsoft.com/office/powerpoint/2010/main" val="273727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0557C-B83B-3040-8942-8EC51932C403}"/>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3537239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B21141-5CB5-4140-A567-CA7D5BA54AE8}"/>
              </a:ext>
            </a:extLst>
          </p:cNvPr>
          <p:cNvSpPr/>
          <p:nvPr/>
        </p:nvSpPr>
        <p:spPr>
          <a:xfrm>
            <a:off x="0" y="-1"/>
            <a:ext cx="12841288"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6" name="Text Placeholder 2">
            <a:extLst>
              <a:ext uri="{FF2B5EF4-FFF2-40B4-BE49-F238E27FC236}">
                <a16:creationId xmlns:a16="http://schemas.microsoft.com/office/drawing/2014/main" id="{D444EE72-2FD9-BD4E-8D66-8DA8234DAB64}"/>
              </a:ext>
            </a:extLst>
          </p:cNvPr>
          <p:cNvSpPr txBox="1">
            <a:spLocks/>
          </p:cNvSpPr>
          <p:nvPr/>
        </p:nvSpPr>
        <p:spPr>
          <a:xfrm>
            <a:off x="1485328" y="2598013"/>
            <a:ext cx="8679090" cy="1457137"/>
          </a:xfrm>
          <a:prstGeom prst="rect">
            <a:avLst/>
          </a:prstGeom>
        </p:spPr>
        <p:txBody>
          <a:bodyPr lIns="0" tIns="0" rIns="0" bIns="0" numCol="1" anchor="t">
            <a:noAutofit/>
          </a:bodyPr>
          <a:lstStyle>
            <a:lvl1pPr marL="271463" marR="0" indent="-271463" algn="l" defTabSz="981075" rtl="0" eaLnBrk="1" fontAlgn="base" latinLnBrk="0" hangingPunct="1">
              <a:lnSpc>
                <a:spcPct val="100000"/>
              </a:lnSpc>
              <a:spcBef>
                <a:spcPct val="40000"/>
              </a:spcBef>
              <a:spcAft>
                <a:spcPct val="0"/>
              </a:spcAft>
              <a:buClr>
                <a:schemeClr val="accent3"/>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accent3"/>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accent3"/>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accent3"/>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spcBef>
                <a:spcPts val="0"/>
              </a:spcBef>
              <a:buNone/>
            </a:pPr>
            <a:r>
              <a:rPr lang="en-US" sz="4800" b="1">
                <a:solidFill>
                  <a:schemeClr val="tx2"/>
                </a:solidFill>
                <a:latin typeface="Arial"/>
                <a:cs typeface="Arial"/>
              </a:rPr>
              <a:t>Advanced Placemen</a:t>
            </a:r>
            <a:r>
              <a:rPr lang="en-US" sz="4800" b="1" spc="600">
                <a:solidFill>
                  <a:schemeClr val="tx2"/>
                </a:solidFill>
                <a:latin typeface="Arial"/>
                <a:cs typeface="Arial"/>
              </a:rPr>
              <a:t>t:</a:t>
            </a:r>
            <a:r>
              <a:rPr lang="en-US" sz="4800" b="1">
                <a:solidFill>
                  <a:schemeClr val="tx2"/>
                </a:solidFill>
                <a:latin typeface="Arial"/>
                <a:cs typeface="Arial"/>
              </a:rPr>
              <a:t> </a:t>
            </a:r>
            <a:br>
              <a:rPr lang="en-US" sz="4800" b="1">
                <a:solidFill>
                  <a:schemeClr val="tx2"/>
                </a:solidFill>
                <a:latin typeface="Arial"/>
                <a:cs typeface="Arial"/>
              </a:rPr>
            </a:br>
            <a:r>
              <a:rPr lang="en-US" sz="4800" b="1">
                <a:solidFill>
                  <a:schemeClr val="tx2"/>
                </a:solidFill>
                <a:latin typeface="Arial"/>
                <a:cs typeface="Arial"/>
              </a:rPr>
              <a:t>An Overview</a:t>
            </a:r>
            <a:endParaRPr lang="en-US" sz="4800" b="1">
              <a:solidFill>
                <a:schemeClr val="tx2"/>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5D5458D9-C8D8-DF40-9265-7C97362E586D}"/>
              </a:ext>
            </a:extLst>
          </p:cNvPr>
          <p:cNvCxnSpPr>
            <a:cxnSpLocks/>
          </p:cNvCxnSpPr>
          <p:nvPr/>
        </p:nvCxnSpPr>
        <p:spPr>
          <a:xfrm>
            <a:off x="1485327" y="2428252"/>
            <a:ext cx="6441765" cy="0"/>
          </a:xfrm>
          <a:prstGeom prst="line">
            <a:avLst/>
          </a:prstGeom>
          <a:ln w="15240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8871FFE-44D8-FF10-372F-E13A5E71B42B}"/>
              </a:ext>
            </a:extLst>
          </p:cNvPr>
          <p:cNvSpPr txBox="1"/>
          <p:nvPr/>
        </p:nvSpPr>
        <p:spPr>
          <a:xfrm>
            <a:off x="1485327" y="1965101"/>
            <a:ext cx="5563594" cy="307777"/>
          </a:xfrm>
          <a:prstGeom prst="rect">
            <a:avLst/>
          </a:prstGeom>
          <a:noFill/>
          <a:ln>
            <a:noFill/>
          </a:ln>
        </p:spPr>
        <p:txBody>
          <a:bodyPr wrap="square" lIns="0" tIns="0" rIns="0" bIns="0" rtlCol="0">
            <a:spAutoFit/>
          </a:bodyPr>
          <a:lstStyle/>
          <a:p>
            <a:r>
              <a:rPr lang="en-US" sz="2000" b="1">
                <a:solidFill>
                  <a:schemeClr val="tx2"/>
                </a:solidFill>
                <a:latin typeface="Arial" panose="020B0604020202020204" pitchFamily="34" charset="0"/>
                <a:cs typeface="Arial" panose="020B0604020202020204" pitchFamily="34" charset="0"/>
              </a:rPr>
              <a:t>Section 01</a:t>
            </a:r>
          </a:p>
        </p:txBody>
      </p:sp>
      <p:sp>
        <p:nvSpPr>
          <p:cNvPr id="7" name="TextBox 6">
            <a:extLst>
              <a:ext uri="{FF2B5EF4-FFF2-40B4-BE49-F238E27FC236}">
                <a16:creationId xmlns:a16="http://schemas.microsoft.com/office/drawing/2014/main" id="{9DDFB747-DC93-19DE-7874-ABB706A9E803}"/>
              </a:ext>
            </a:extLst>
          </p:cNvPr>
          <p:cNvSpPr txBox="1"/>
          <p:nvPr/>
        </p:nvSpPr>
        <p:spPr>
          <a:xfrm>
            <a:off x="7602711" y="2687388"/>
            <a:ext cx="530735" cy="257369"/>
          </a:xfrm>
          <a:prstGeom prst="rect">
            <a:avLst/>
          </a:prstGeom>
          <a:noFill/>
        </p:spPr>
        <p:txBody>
          <a:bodyPr wrap="square" lIns="36000" tIns="36000" rIns="36000" bIns="36000" rtlCol="0">
            <a:spAutoFit/>
          </a:bodyPr>
          <a:lstStyle/>
          <a:p>
            <a:r>
              <a:rPr lang="en-US" sz="1200" baseline="30000">
                <a:solidFill>
                  <a:schemeClr val="tx2"/>
                </a:solidFill>
                <a:latin typeface="Arial" panose="020B0604020202020204" pitchFamily="34" charset="0"/>
                <a:cs typeface="Arial" panose="020B0604020202020204" pitchFamily="34" charset="0"/>
              </a:rPr>
              <a:t>®</a:t>
            </a:r>
            <a:endParaRPr lang="en-US" sz="1200">
              <a:solidFill>
                <a:schemeClr val="tx2"/>
              </a:solidFill>
            </a:endParaRPr>
          </a:p>
        </p:txBody>
      </p:sp>
    </p:spTree>
    <p:extLst>
      <p:ext uri="{BB962C8B-B14F-4D97-AF65-F5344CB8AC3E}">
        <p14:creationId xmlns:p14="http://schemas.microsoft.com/office/powerpoint/2010/main" val="1559717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9EDA2-A386-122E-3642-1EDD7E7B06F3}"/>
              </a:ext>
            </a:extLst>
          </p:cNvPr>
          <p:cNvSpPr>
            <a:spLocks noGrp="1"/>
          </p:cNvSpPr>
          <p:nvPr>
            <p:ph type="title"/>
          </p:nvPr>
        </p:nvSpPr>
        <p:spPr/>
        <p:txBody>
          <a:bodyPr/>
          <a:lstStyle/>
          <a:p>
            <a:r>
              <a:rPr lang="en-US"/>
              <a:t>AP by the Numbers 2021</a:t>
            </a:r>
          </a:p>
        </p:txBody>
      </p:sp>
      <p:sp>
        <p:nvSpPr>
          <p:cNvPr id="7" name="TextBox 6">
            <a:extLst>
              <a:ext uri="{FF2B5EF4-FFF2-40B4-BE49-F238E27FC236}">
                <a16:creationId xmlns:a16="http://schemas.microsoft.com/office/drawing/2014/main" id="{4251217A-C303-BE13-DD98-0BF6A92CDC10}"/>
              </a:ext>
            </a:extLst>
          </p:cNvPr>
          <p:cNvSpPr txBox="1"/>
          <p:nvPr/>
        </p:nvSpPr>
        <p:spPr>
          <a:xfrm>
            <a:off x="375444" y="1383346"/>
            <a:ext cx="3293215" cy="1572463"/>
          </a:xfrm>
          <a:prstGeom prst="rect">
            <a:avLst/>
          </a:prstGeom>
          <a:solidFill>
            <a:schemeClr val="accent4">
              <a:lumMod val="20000"/>
              <a:lumOff val="80000"/>
            </a:schemeClr>
          </a:solidFill>
        </p:spPr>
        <p:txBody>
          <a:bodyPr wrap="square" lIns="182880" tIns="91440" rIns="182880" bIns="182880" rtlCol="0">
            <a:noAutofit/>
          </a:bodyPr>
          <a:lstStyle/>
          <a:p>
            <a:pPr algn="ctr"/>
            <a:r>
              <a:rPr lang="en-US" sz="4800" b="1" spc="-300">
                <a:solidFill>
                  <a:srgbClr val="006298"/>
                </a:solidFill>
                <a:latin typeface="Arial" panose="020B0604020202020204" pitchFamily="34" charset="0"/>
                <a:cs typeface="Arial" panose="020B0604020202020204" pitchFamily="34" charset="0"/>
              </a:rPr>
              <a:t>1</a:t>
            </a:r>
            <a:r>
              <a:rPr lang="en-US" sz="4800" b="1" spc="-150">
                <a:solidFill>
                  <a:srgbClr val="006298"/>
                </a:solidFill>
                <a:latin typeface="Arial" panose="020B0604020202020204" pitchFamily="34" charset="0"/>
                <a:cs typeface="Arial" panose="020B0604020202020204" pitchFamily="34" charset="0"/>
              </a:rPr>
              <a:t>.4</a:t>
            </a:r>
            <a:r>
              <a:rPr lang="en-US" sz="4800" b="1">
                <a:solidFill>
                  <a:srgbClr val="006298"/>
                </a:solidFill>
                <a:latin typeface="Arial" panose="020B0604020202020204" pitchFamily="34" charset="0"/>
                <a:cs typeface="Arial" panose="020B0604020202020204" pitchFamily="34" charset="0"/>
              </a:rPr>
              <a:t>7M</a:t>
            </a:r>
          </a:p>
          <a:p>
            <a:pPr algn="ctr"/>
            <a:r>
              <a:rPr lang="en-US">
                <a:latin typeface="Arial" panose="020B0604020202020204" pitchFamily="34" charset="0"/>
                <a:cs typeface="Arial" panose="020B0604020202020204" pitchFamily="34" charset="0"/>
              </a:rPr>
              <a:t>examinees earning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3 or higher</a:t>
            </a:r>
            <a:endParaRPr lang="en-US" b="1" spc="-3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AA7CFBA-81F6-F8D0-F484-74BBE8D4CBC6}"/>
              </a:ext>
            </a:extLst>
          </p:cNvPr>
          <p:cNvSpPr txBox="1"/>
          <p:nvPr/>
        </p:nvSpPr>
        <p:spPr>
          <a:xfrm>
            <a:off x="375443" y="3089875"/>
            <a:ext cx="3293216" cy="1246364"/>
          </a:xfrm>
          <a:prstGeom prst="rect">
            <a:avLst/>
          </a:prstGeom>
          <a:solidFill>
            <a:schemeClr val="accent4">
              <a:lumMod val="20000"/>
              <a:lumOff val="80000"/>
            </a:schemeClr>
          </a:solidFill>
        </p:spPr>
        <p:txBody>
          <a:bodyPr wrap="square" lIns="182880" tIns="91440" rIns="182880" bIns="182880" rtlCol="0">
            <a:noAutofit/>
          </a:bodyPr>
          <a:lstStyle/>
          <a:p>
            <a:pPr algn="ctr"/>
            <a:r>
              <a:rPr lang="en-US" sz="4800" b="1" spc="-150">
                <a:solidFill>
                  <a:srgbClr val="006298"/>
                </a:solidFill>
                <a:latin typeface="Arial" panose="020B0604020202020204" pitchFamily="34" charset="0"/>
                <a:cs typeface="Arial" panose="020B0604020202020204" pitchFamily="34" charset="0"/>
              </a:rPr>
              <a:t>4.5M</a:t>
            </a:r>
          </a:p>
          <a:p>
            <a:pPr algn="ctr"/>
            <a:r>
              <a:rPr lang="en-US">
                <a:latin typeface="Arial" panose="020B0604020202020204" pitchFamily="34" charset="0"/>
                <a:cs typeface="Arial" panose="020B0604020202020204" pitchFamily="34" charset="0"/>
              </a:rPr>
              <a:t>exams taken</a:t>
            </a:r>
            <a:endParaRPr lang="en-US" b="1" spc="-3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276C213-D77C-858E-3276-BF2F810844C0}"/>
              </a:ext>
            </a:extLst>
          </p:cNvPr>
          <p:cNvSpPr txBox="1"/>
          <p:nvPr/>
        </p:nvSpPr>
        <p:spPr>
          <a:xfrm>
            <a:off x="375443" y="4470304"/>
            <a:ext cx="3293216" cy="1882369"/>
          </a:xfrm>
          <a:prstGeom prst="rect">
            <a:avLst/>
          </a:prstGeom>
          <a:solidFill>
            <a:schemeClr val="accent4">
              <a:lumMod val="20000"/>
              <a:lumOff val="80000"/>
            </a:schemeClr>
          </a:solidFill>
        </p:spPr>
        <p:txBody>
          <a:bodyPr wrap="square" lIns="182880" tIns="91440" rIns="182880" bIns="182880" rtlCol="0">
            <a:noAutofit/>
          </a:bodyPr>
          <a:lstStyle/>
          <a:p>
            <a:pPr algn="ctr"/>
            <a:r>
              <a:rPr lang="en-US" sz="4800" b="1" spc="-150">
                <a:solidFill>
                  <a:srgbClr val="006298"/>
                </a:solidFill>
                <a:latin typeface="Arial" panose="020B0604020202020204" pitchFamily="34" charset="0"/>
                <a:cs typeface="Arial" panose="020B0604020202020204" pitchFamily="34" charset="0"/>
              </a:rPr>
              <a:t>$2.6B</a:t>
            </a:r>
          </a:p>
          <a:p>
            <a:pPr algn="ctr"/>
            <a:r>
              <a:rPr lang="en-US" altLang="zh-CN">
                <a:latin typeface="Arial" panose="020B0604020202020204" pitchFamily="34" charset="0"/>
                <a:cs typeface="Arial" panose="020B0604020202020204" pitchFamily="34" charset="0"/>
              </a:rPr>
              <a:t>in potential savings </a:t>
            </a:r>
            <a:br>
              <a:rPr lang="en-US" altLang="zh-CN">
                <a:latin typeface="Arial" panose="020B0604020202020204" pitchFamily="34" charset="0"/>
                <a:cs typeface="Arial" panose="020B0604020202020204" pitchFamily="34" charset="0"/>
              </a:rPr>
            </a:br>
            <a:r>
              <a:rPr lang="en-US" altLang="zh-CN">
                <a:latin typeface="Arial" panose="020B0604020202020204" pitchFamily="34" charset="0"/>
                <a:cs typeface="Arial" panose="020B0604020202020204" pitchFamily="34" charset="0"/>
              </a:rPr>
              <a:t>in tuition and fees </a:t>
            </a:r>
            <a:br>
              <a:rPr lang="en-US" altLang="zh-CN">
                <a:latin typeface="Arial" panose="020B0604020202020204" pitchFamily="34" charset="0"/>
                <a:cs typeface="Arial" panose="020B0604020202020204" pitchFamily="34" charset="0"/>
              </a:rPr>
            </a:br>
            <a:r>
              <a:rPr lang="en-US" altLang="zh-CN">
                <a:latin typeface="Arial" panose="020B0604020202020204" pitchFamily="34" charset="0"/>
                <a:cs typeface="Arial" panose="020B0604020202020204" pitchFamily="34" charset="0"/>
              </a:rPr>
              <a:t>for students and families</a:t>
            </a:r>
            <a:endParaRPr lang="en-US" b="1" spc="-3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9631F77-4522-94EF-569E-A2DD8D264722}"/>
              </a:ext>
            </a:extLst>
          </p:cNvPr>
          <p:cNvSpPr txBox="1"/>
          <p:nvPr/>
        </p:nvSpPr>
        <p:spPr>
          <a:xfrm>
            <a:off x="3815825" y="1383346"/>
            <a:ext cx="3293215" cy="4969327"/>
          </a:xfrm>
          <a:prstGeom prst="rect">
            <a:avLst/>
          </a:prstGeom>
          <a:solidFill>
            <a:schemeClr val="accent4">
              <a:lumMod val="20000"/>
              <a:lumOff val="80000"/>
            </a:schemeClr>
          </a:solidFill>
        </p:spPr>
        <p:txBody>
          <a:bodyPr wrap="square" lIns="182880" tIns="91440" rIns="182880" bIns="182880" rtlCol="0">
            <a:noAutofit/>
          </a:bodyPr>
          <a:lstStyle/>
          <a:p>
            <a:pPr algn="ctr"/>
            <a:r>
              <a:rPr lang="en-US" altLang="zh-CN">
                <a:latin typeface="Arial" panose="020B0604020202020204" pitchFamily="34" charset="0"/>
                <a:cs typeface="Arial" panose="020B0604020202020204" pitchFamily="34" charset="0"/>
              </a:rPr>
              <a:t>In Mississippi, </a:t>
            </a:r>
            <a:br>
              <a:rPr lang="en-US" altLang="zh-CN">
                <a:latin typeface="Arial" panose="020B0604020202020204" pitchFamily="34" charset="0"/>
                <a:cs typeface="Arial" panose="020B0604020202020204" pitchFamily="34" charset="0"/>
              </a:rPr>
            </a:br>
            <a:r>
              <a:rPr lang="en-US" altLang="zh-CN">
                <a:latin typeface="Arial" panose="020B0604020202020204" pitchFamily="34" charset="0"/>
                <a:cs typeface="Arial" panose="020B0604020202020204" pitchFamily="34" charset="0"/>
              </a:rPr>
              <a:t>Nebraska, South Dakota, and Tennessee, </a:t>
            </a:r>
            <a:br>
              <a:rPr lang="en-US" altLang="zh-CN">
                <a:latin typeface="Arial" panose="020B0604020202020204" pitchFamily="34" charset="0"/>
                <a:cs typeface="Arial" panose="020B0604020202020204" pitchFamily="34" charset="0"/>
              </a:rPr>
            </a:br>
            <a:r>
              <a:rPr lang="en-US" altLang="zh-CN" b="1">
                <a:latin typeface="Arial" panose="020B0604020202020204" pitchFamily="34" charset="0"/>
                <a:cs typeface="Arial" panose="020B0604020202020204" pitchFamily="34" charset="0"/>
              </a:rPr>
              <a:t>students earned more qualifying scores </a:t>
            </a:r>
            <a:br>
              <a:rPr lang="en-US" altLang="zh-CN" b="1">
                <a:latin typeface="Arial" panose="020B0604020202020204" pitchFamily="34" charset="0"/>
                <a:cs typeface="Arial" panose="020B0604020202020204" pitchFamily="34" charset="0"/>
              </a:rPr>
            </a:br>
            <a:r>
              <a:rPr lang="en-US" altLang="zh-CN" b="1">
                <a:latin typeface="Arial" panose="020B0604020202020204" pitchFamily="34" charset="0"/>
                <a:cs typeface="Arial" panose="020B0604020202020204" pitchFamily="34" charset="0"/>
              </a:rPr>
              <a:t>in 2021 than in 2020 </a:t>
            </a:r>
          </a:p>
        </p:txBody>
      </p:sp>
      <p:sp>
        <p:nvSpPr>
          <p:cNvPr id="12" name="TextBox 11">
            <a:extLst>
              <a:ext uri="{FF2B5EF4-FFF2-40B4-BE49-F238E27FC236}">
                <a16:creationId xmlns:a16="http://schemas.microsoft.com/office/drawing/2014/main" id="{8AEF5CBF-44DF-F25C-7A50-E6267C80B2BB}"/>
              </a:ext>
            </a:extLst>
          </p:cNvPr>
          <p:cNvSpPr txBox="1"/>
          <p:nvPr/>
        </p:nvSpPr>
        <p:spPr>
          <a:xfrm>
            <a:off x="7266948" y="1383346"/>
            <a:ext cx="5178576" cy="4969327"/>
          </a:xfrm>
          <a:prstGeom prst="rect">
            <a:avLst/>
          </a:prstGeom>
          <a:solidFill>
            <a:schemeClr val="accent4">
              <a:lumMod val="20000"/>
              <a:lumOff val="80000"/>
            </a:schemeClr>
          </a:solidFill>
        </p:spPr>
        <p:txBody>
          <a:bodyPr wrap="square" lIns="182880" tIns="91440" rIns="182880" bIns="182880" rtlCol="0">
            <a:noAutofit/>
          </a:bodyPr>
          <a:lstStyle/>
          <a:p>
            <a:endParaRPr lang="en-US" altLang="zh-CN">
              <a:latin typeface="Arial" panose="020B0604020202020204" pitchFamily="34" charset="0"/>
              <a:cs typeface="Arial" panose="020B0604020202020204" pitchFamily="34" charset="0"/>
            </a:endParaRPr>
          </a:p>
        </p:txBody>
      </p:sp>
      <p:graphicFrame>
        <p:nvGraphicFramePr>
          <p:cNvPr id="15" name="Chart 14">
            <a:extLst>
              <a:ext uri="{FF2B5EF4-FFF2-40B4-BE49-F238E27FC236}">
                <a16:creationId xmlns:a16="http://schemas.microsoft.com/office/drawing/2014/main" id="{720C51A3-0362-5A06-6363-EDB1324A9623}"/>
              </a:ext>
            </a:extLst>
          </p:cNvPr>
          <p:cNvGraphicFramePr/>
          <p:nvPr>
            <p:extLst>
              <p:ext uri="{D42A27DB-BD31-4B8C-83A1-F6EECF244321}">
                <p14:modId xmlns:p14="http://schemas.microsoft.com/office/powerpoint/2010/main" val="106130569"/>
              </p:ext>
            </p:extLst>
          </p:nvPr>
        </p:nvGraphicFramePr>
        <p:xfrm>
          <a:off x="7443019" y="1574358"/>
          <a:ext cx="4817807" cy="4518263"/>
        </p:xfrm>
        <a:graphic>
          <a:graphicData uri="http://schemas.openxmlformats.org/drawingml/2006/chart">
            <c:chart xmlns:c="http://schemas.openxmlformats.org/drawingml/2006/chart" xmlns:r="http://schemas.openxmlformats.org/officeDocument/2006/relationships" r:id="rId3"/>
          </a:graphicData>
        </a:graphic>
      </p:graphicFrame>
      <p:grpSp>
        <p:nvGrpSpPr>
          <p:cNvPr id="129" name="Group 128">
            <a:extLst>
              <a:ext uri="{FF2B5EF4-FFF2-40B4-BE49-F238E27FC236}">
                <a16:creationId xmlns:a16="http://schemas.microsoft.com/office/drawing/2014/main" id="{1E893313-491E-791E-6349-41BA8651440B}"/>
              </a:ext>
            </a:extLst>
          </p:cNvPr>
          <p:cNvGrpSpPr>
            <a:grpSpLocks noChangeAspect="1"/>
          </p:cNvGrpSpPr>
          <p:nvPr/>
        </p:nvGrpSpPr>
        <p:grpSpPr>
          <a:xfrm>
            <a:off x="5433810" y="5073397"/>
            <a:ext cx="1503113" cy="516154"/>
            <a:chOff x="5571841" y="5139421"/>
            <a:chExt cx="1321106" cy="453654"/>
          </a:xfrm>
        </p:grpSpPr>
        <p:sp>
          <p:nvSpPr>
            <p:cNvPr id="125" name="Freeform 137">
              <a:extLst>
                <a:ext uri="{FF2B5EF4-FFF2-40B4-BE49-F238E27FC236}">
                  <a16:creationId xmlns:a16="http://schemas.microsoft.com/office/drawing/2014/main" id="{F3DB1E47-61EE-3011-076F-C125AA6C583E}"/>
                </a:ext>
              </a:extLst>
            </p:cNvPr>
            <p:cNvSpPr>
              <a:spLocks/>
            </p:cNvSpPr>
            <p:nvPr/>
          </p:nvSpPr>
          <p:spPr bwMode="auto">
            <a:xfrm>
              <a:off x="5571841" y="5139421"/>
              <a:ext cx="1321106" cy="453654"/>
            </a:xfrm>
            <a:custGeom>
              <a:avLst/>
              <a:gdLst>
                <a:gd name="T0" fmla="*/ 1033 w 1127"/>
                <a:gd name="T1" fmla="*/ 109 h 387"/>
                <a:gd name="T2" fmla="*/ 1041 w 1127"/>
                <a:gd name="T3" fmla="*/ 109 h 387"/>
                <a:gd name="T4" fmla="*/ 1058 w 1127"/>
                <a:gd name="T5" fmla="*/ 84 h 387"/>
                <a:gd name="T6" fmla="*/ 1078 w 1127"/>
                <a:gd name="T7" fmla="*/ 76 h 387"/>
                <a:gd name="T8" fmla="*/ 1093 w 1127"/>
                <a:gd name="T9" fmla="*/ 80 h 387"/>
                <a:gd name="T10" fmla="*/ 1105 w 1127"/>
                <a:gd name="T11" fmla="*/ 53 h 387"/>
                <a:gd name="T12" fmla="*/ 1123 w 1127"/>
                <a:gd name="T13" fmla="*/ 37 h 387"/>
                <a:gd name="T14" fmla="*/ 1127 w 1127"/>
                <a:gd name="T15" fmla="*/ 25 h 387"/>
                <a:gd name="T16" fmla="*/ 1127 w 1127"/>
                <a:gd name="T17" fmla="*/ 2 h 387"/>
                <a:gd name="T18" fmla="*/ 1121 w 1127"/>
                <a:gd name="T19" fmla="*/ 0 h 387"/>
                <a:gd name="T20" fmla="*/ 1101 w 1127"/>
                <a:gd name="T21" fmla="*/ 15 h 387"/>
                <a:gd name="T22" fmla="*/ 1041 w 1127"/>
                <a:gd name="T23" fmla="*/ 17 h 387"/>
                <a:gd name="T24" fmla="*/ 960 w 1127"/>
                <a:gd name="T25" fmla="*/ 27 h 387"/>
                <a:gd name="T26" fmla="*/ 538 w 1127"/>
                <a:gd name="T27" fmla="*/ 68 h 387"/>
                <a:gd name="T28" fmla="*/ 301 w 1127"/>
                <a:gd name="T29" fmla="*/ 94 h 387"/>
                <a:gd name="T30" fmla="*/ 276 w 1127"/>
                <a:gd name="T31" fmla="*/ 96 h 387"/>
                <a:gd name="T32" fmla="*/ 276 w 1127"/>
                <a:gd name="T33" fmla="*/ 125 h 387"/>
                <a:gd name="T34" fmla="*/ 166 w 1127"/>
                <a:gd name="T35" fmla="*/ 133 h 387"/>
                <a:gd name="T36" fmla="*/ 70 w 1127"/>
                <a:gd name="T37" fmla="*/ 135 h 387"/>
                <a:gd name="T38" fmla="*/ 66 w 1127"/>
                <a:gd name="T39" fmla="*/ 176 h 387"/>
                <a:gd name="T40" fmla="*/ 43 w 1127"/>
                <a:gd name="T41" fmla="*/ 252 h 387"/>
                <a:gd name="T42" fmla="*/ 33 w 1127"/>
                <a:gd name="T43" fmla="*/ 285 h 387"/>
                <a:gd name="T44" fmla="*/ 29 w 1127"/>
                <a:gd name="T45" fmla="*/ 305 h 387"/>
                <a:gd name="T46" fmla="*/ 0 w 1127"/>
                <a:gd name="T47" fmla="*/ 323 h 387"/>
                <a:gd name="T48" fmla="*/ 10 w 1127"/>
                <a:gd name="T49" fmla="*/ 350 h 387"/>
                <a:gd name="T50" fmla="*/ 2 w 1127"/>
                <a:gd name="T51" fmla="*/ 387 h 387"/>
                <a:gd name="T52" fmla="*/ 84 w 1127"/>
                <a:gd name="T53" fmla="*/ 383 h 387"/>
                <a:gd name="T54" fmla="*/ 377 w 1127"/>
                <a:gd name="T55" fmla="*/ 364 h 387"/>
                <a:gd name="T56" fmla="*/ 663 w 1127"/>
                <a:gd name="T57" fmla="*/ 336 h 387"/>
                <a:gd name="T58" fmla="*/ 802 w 1127"/>
                <a:gd name="T59" fmla="*/ 321 h 387"/>
                <a:gd name="T60" fmla="*/ 804 w 1127"/>
                <a:gd name="T61" fmla="*/ 284 h 387"/>
                <a:gd name="T62" fmla="*/ 821 w 1127"/>
                <a:gd name="T63" fmla="*/ 270 h 387"/>
                <a:gd name="T64" fmla="*/ 839 w 1127"/>
                <a:gd name="T65" fmla="*/ 266 h 387"/>
                <a:gd name="T66" fmla="*/ 843 w 1127"/>
                <a:gd name="T67" fmla="*/ 238 h 387"/>
                <a:gd name="T68" fmla="*/ 880 w 1127"/>
                <a:gd name="T69" fmla="*/ 215 h 387"/>
                <a:gd name="T70" fmla="*/ 909 w 1127"/>
                <a:gd name="T71" fmla="*/ 203 h 387"/>
                <a:gd name="T72" fmla="*/ 943 w 1127"/>
                <a:gd name="T73" fmla="*/ 176 h 387"/>
                <a:gd name="T74" fmla="*/ 974 w 1127"/>
                <a:gd name="T75" fmla="*/ 158 h 387"/>
                <a:gd name="T76" fmla="*/ 980 w 1127"/>
                <a:gd name="T77" fmla="*/ 135 h 387"/>
                <a:gd name="T78" fmla="*/ 1015 w 1127"/>
                <a:gd name="T79" fmla="*/ 102 h 387"/>
                <a:gd name="T80" fmla="*/ 1027 w 1127"/>
                <a:gd name="T81" fmla="*/ 98 h 387"/>
                <a:gd name="T82" fmla="*/ 1033 w 1127"/>
                <a:gd name="T83" fmla="*/ 10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7" h="387">
                  <a:moveTo>
                    <a:pt x="1033" y="109"/>
                  </a:moveTo>
                  <a:lnTo>
                    <a:pt x="1041" y="109"/>
                  </a:lnTo>
                  <a:lnTo>
                    <a:pt x="1058" y="84"/>
                  </a:lnTo>
                  <a:lnTo>
                    <a:pt x="1078" y="76"/>
                  </a:lnTo>
                  <a:lnTo>
                    <a:pt x="1093" y="80"/>
                  </a:lnTo>
                  <a:lnTo>
                    <a:pt x="1105" y="53"/>
                  </a:lnTo>
                  <a:lnTo>
                    <a:pt x="1123" y="37"/>
                  </a:lnTo>
                  <a:lnTo>
                    <a:pt x="1127" y="25"/>
                  </a:lnTo>
                  <a:lnTo>
                    <a:pt x="1127" y="2"/>
                  </a:lnTo>
                  <a:lnTo>
                    <a:pt x="1121" y="0"/>
                  </a:lnTo>
                  <a:lnTo>
                    <a:pt x="1101" y="15"/>
                  </a:lnTo>
                  <a:lnTo>
                    <a:pt x="1041" y="17"/>
                  </a:lnTo>
                  <a:lnTo>
                    <a:pt x="960" y="27"/>
                  </a:lnTo>
                  <a:lnTo>
                    <a:pt x="538" y="68"/>
                  </a:lnTo>
                  <a:lnTo>
                    <a:pt x="301" y="94"/>
                  </a:lnTo>
                  <a:lnTo>
                    <a:pt x="276" y="96"/>
                  </a:lnTo>
                  <a:lnTo>
                    <a:pt x="276" y="125"/>
                  </a:lnTo>
                  <a:lnTo>
                    <a:pt x="166" y="133"/>
                  </a:lnTo>
                  <a:lnTo>
                    <a:pt x="70" y="135"/>
                  </a:lnTo>
                  <a:lnTo>
                    <a:pt x="66" y="176"/>
                  </a:lnTo>
                  <a:lnTo>
                    <a:pt x="43" y="252"/>
                  </a:lnTo>
                  <a:lnTo>
                    <a:pt x="33" y="285"/>
                  </a:lnTo>
                  <a:lnTo>
                    <a:pt x="29" y="305"/>
                  </a:lnTo>
                  <a:lnTo>
                    <a:pt x="0" y="323"/>
                  </a:lnTo>
                  <a:lnTo>
                    <a:pt x="10" y="350"/>
                  </a:lnTo>
                  <a:lnTo>
                    <a:pt x="2" y="387"/>
                  </a:lnTo>
                  <a:lnTo>
                    <a:pt x="84" y="383"/>
                  </a:lnTo>
                  <a:lnTo>
                    <a:pt x="377" y="364"/>
                  </a:lnTo>
                  <a:lnTo>
                    <a:pt x="663" y="336"/>
                  </a:lnTo>
                  <a:lnTo>
                    <a:pt x="802" y="321"/>
                  </a:lnTo>
                  <a:lnTo>
                    <a:pt x="804" y="284"/>
                  </a:lnTo>
                  <a:lnTo>
                    <a:pt x="821" y="270"/>
                  </a:lnTo>
                  <a:lnTo>
                    <a:pt x="839" y="266"/>
                  </a:lnTo>
                  <a:lnTo>
                    <a:pt x="843" y="238"/>
                  </a:lnTo>
                  <a:lnTo>
                    <a:pt x="880" y="215"/>
                  </a:lnTo>
                  <a:lnTo>
                    <a:pt x="909" y="203"/>
                  </a:lnTo>
                  <a:lnTo>
                    <a:pt x="943" y="176"/>
                  </a:lnTo>
                  <a:lnTo>
                    <a:pt x="974" y="158"/>
                  </a:lnTo>
                  <a:lnTo>
                    <a:pt x="980" y="135"/>
                  </a:lnTo>
                  <a:lnTo>
                    <a:pt x="1015" y="102"/>
                  </a:lnTo>
                  <a:lnTo>
                    <a:pt x="1027" y="98"/>
                  </a:lnTo>
                  <a:lnTo>
                    <a:pt x="1033" y="109"/>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1200">
                <a:latin typeface="+mj-lt"/>
              </a:endParaRPr>
            </a:p>
          </p:txBody>
        </p:sp>
        <p:sp>
          <p:nvSpPr>
            <p:cNvPr id="126" name="TextBox 125">
              <a:extLst>
                <a:ext uri="{FF2B5EF4-FFF2-40B4-BE49-F238E27FC236}">
                  <a16:creationId xmlns:a16="http://schemas.microsoft.com/office/drawing/2014/main" id="{C24EFC02-CD0D-08DF-B74C-0B591DC56516}"/>
                </a:ext>
              </a:extLst>
            </p:cNvPr>
            <p:cNvSpPr txBox="1"/>
            <p:nvPr/>
          </p:nvSpPr>
          <p:spPr>
            <a:xfrm>
              <a:off x="5989880" y="5245735"/>
              <a:ext cx="453224" cy="288147"/>
            </a:xfrm>
            <a:prstGeom prst="rect">
              <a:avLst/>
            </a:prstGeom>
            <a:noFill/>
          </p:spPr>
          <p:txBody>
            <a:bodyPr wrap="square" lIns="36000" tIns="36000" rIns="36000" bIns="36000" rtlCol="0">
              <a:spAutoFit/>
            </a:bodyPr>
            <a:lstStyle/>
            <a:p>
              <a:pPr algn="ctr"/>
              <a:r>
                <a:rPr lang="en-US" sz="1400" b="1">
                  <a:solidFill>
                    <a:schemeClr val="tx2"/>
                  </a:solidFill>
                  <a:latin typeface="Arial" panose="020B0604020202020204" pitchFamily="34" charset="0"/>
                  <a:cs typeface="Arial" panose="020B0604020202020204" pitchFamily="34" charset="0"/>
                </a:rPr>
                <a:t>TN</a:t>
              </a:r>
              <a:endParaRPr lang="en-US" b="1">
                <a:solidFill>
                  <a:schemeClr val="tx2"/>
                </a:solidFill>
                <a:latin typeface="Arial" panose="020B0604020202020204" pitchFamily="34" charset="0"/>
                <a:cs typeface="Arial" panose="020B0604020202020204" pitchFamily="34" charset="0"/>
              </a:endParaRPr>
            </a:p>
          </p:txBody>
        </p:sp>
      </p:grpSp>
      <p:grpSp>
        <p:nvGrpSpPr>
          <p:cNvPr id="134" name="Group 133">
            <a:extLst>
              <a:ext uri="{FF2B5EF4-FFF2-40B4-BE49-F238E27FC236}">
                <a16:creationId xmlns:a16="http://schemas.microsoft.com/office/drawing/2014/main" id="{513E1CC0-66A2-4295-9CE5-7BF715A6DAE0}"/>
              </a:ext>
            </a:extLst>
          </p:cNvPr>
          <p:cNvGrpSpPr>
            <a:grpSpLocks noChangeAspect="1"/>
          </p:cNvGrpSpPr>
          <p:nvPr/>
        </p:nvGrpSpPr>
        <p:grpSpPr>
          <a:xfrm>
            <a:off x="4012942" y="5021700"/>
            <a:ext cx="1252372" cy="793569"/>
            <a:chOff x="4097685" y="5017509"/>
            <a:chExt cx="1100726" cy="697478"/>
          </a:xfrm>
        </p:grpSpPr>
        <p:sp>
          <p:nvSpPr>
            <p:cNvPr id="124" name="Freeform 136">
              <a:extLst>
                <a:ext uri="{FF2B5EF4-FFF2-40B4-BE49-F238E27FC236}">
                  <a16:creationId xmlns:a16="http://schemas.microsoft.com/office/drawing/2014/main" id="{A09912EA-7B11-1594-1C0F-34B76CB48469}"/>
                </a:ext>
              </a:extLst>
            </p:cNvPr>
            <p:cNvSpPr>
              <a:spLocks/>
            </p:cNvSpPr>
            <p:nvPr/>
          </p:nvSpPr>
          <p:spPr bwMode="auto">
            <a:xfrm>
              <a:off x="4097685" y="5017509"/>
              <a:ext cx="1100726" cy="697478"/>
            </a:xfrm>
            <a:custGeom>
              <a:avLst/>
              <a:gdLst>
                <a:gd name="T0" fmla="*/ 911 w 939"/>
                <a:gd name="T1" fmla="*/ 70 h 595"/>
                <a:gd name="T2" fmla="*/ 921 w 939"/>
                <a:gd name="T3" fmla="*/ 61 h 595"/>
                <a:gd name="T4" fmla="*/ 921 w 939"/>
                <a:gd name="T5" fmla="*/ 43 h 595"/>
                <a:gd name="T6" fmla="*/ 477 w 939"/>
                <a:gd name="T7" fmla="*/ 29 h 595"/>
                <a:gd name="T8" fmla="*/ 35 w 939"/>
                <a:gd name="T9" fmla="*/ 0 h 595"/>
                <a:gd name="T10" fmla="*/ 33 w 939"/>
                <a:gd name="T11" fmla="*/ 35 h 595"/>
                <a:gd name="T12" fmla="*/ 10 w 939"/>
                <a:gd name="T13" fmla="*/ 301 h 595"/>
                <a:gd name="T14" fmla="*/ 0 w 939"/>
                <a:gd name="T15" fmla="*/ 493 h 595"/>
                <a:gd name="T16" fmla="*/ 274 w 939"/>
                <a:gd name="T17" fmla="*/ 511 h 595"/>
                <a:gd name="T18" fmla="*/ 598 w 939"/>
                <a:gd name="T19" fmla="*/ 528 h 595"/>
                <a:gd name="T20" fmla="*/ 686 w 939"/>
                <a:gd name="T21" fmla="*/ 522 h 595"/>
                <a:gd name="T22" fmla="*/ 708 w 939"/>
                <a:gd name="T23" fmla="*/ 542 h 595"/>
                <a:gd name="T24" fmla="*/ 747 w 939"/>
                <a:gd name="T25" fmla="*/ 571 h 595"/>
                <a:gd name="T26" fmla="*/ 776 w 939"/>
                <a:gd name="T27" fmla="*/ 562 h 595"/>
                <a:gd name="T28" fmla="*/ 808 w 939"/>
                <a:gd name="T29" fmla="*/ 558 h 595"/>
                <a:gd name="T30" fmla="*/ 831 w 939"/>
                <a:gd name="T31" fmla="*/ 558 h 595"/>
                <a:gd name="T32" fmla="*/ 851 w 939"/>
                <a:gd name="T33" fmla="*/ 567 h 595"/>
                <a:gd name="T34" fmla="*/ 888 w 939"/>
                <a:gd name="T35" fmla="*/ 579 h 595"/>
                <a:gd name="T36" fmla="*/ 915 w 939"/>
                <a:gd name="T37" fmla="*/ 595 h 595"/>
                <a:gd name="T38" fmla="*/ 913 w 939"/>
                <a:gd name="T39" fmla="*/ 589 h 595"/>
                <a:gd name="T40" fmla="*/ 927 w 939"/>
                <a:gd name="T41" fmla="*/ 556 h 595"/>
                <a:gd name="T42" fmla="*/ 937 w 939"/>
                <a:gd name="T43" fmla="*/ 517 h 595"/>
                <a:gd name="T44" fmla="*/ 917 w 939"/>
                <a:gd name="T45" fmla="*/ 501 h 595"/>
                <a:gd name="T46" fmla="*/ 913 w 939"/>
                <a:gd name="T47" fmla="*/ 475 h 595"/>
                <a:gd name="T48" fmla="*/ 921 w 939"/>
                <a:gd name="T49" fmla="*/ 448 h 595"/>
                <a:gd name="T50" fmla="*/ 939 w 939"/>
                <a:gd name="T51" fmla="*/ 446 h 595"/>
                <a:gd name="T52" fmla="*/ 939 w 939"/>
                <a:gd name="T53" fmla="*/ 166 h 595"/>
                <a:gd name="T54" fmla="*/ 935 w 939"/>
                <a:gd name="T55" fmla="*/ 147 h 595"/>
                <a:gd name="T56" fmla="*/ 902 w 939"/>
                <a:gd name="T57" fmla="*/ 119 h 595"/>
                <a:gd name="T58" fmla="*/ 894 w 939"/>
                <a:gd name="T59" fmla="*/ 102 h 595"/>
                <a:gd name="T60" fmla="*/ 894 w 939"/>
                <a:gd name="T61" fmla="*/ 82 h 595"/>
                <a:gd name="T62" fmla="*/ 911 w 939"/>
                <a:gd name="T63" fmla="*/ 7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9" h="595">
                  <a:moveTo>
                    <a:pt x="911" y="70"/>
                  </a:moveTo>
                  <a:lnTo>
                    <a:pt x="921" y="61"/>
                  </a:lnTo>
                  <a:lnTo>
                    <a:pt x="921" y="43"/>
                  </a:lnTo>
                  <a:lnTo>
                    <a:pt x="477" y="29"/>
                  </a:lnTo>
                  <a:lnTo>
                    <a:pt x="35" y="0"/>
                  </a:lnTo>
                  <a:lnTo>
                    <a:pt x="33" y="35"/>
                  </a:lnTo>
                  <a:lnTo>
                    <a:pt x="10" y="301"/>
                  </a:lnTo>
                  <a:lnTo>
                    <a:pt x="0" y="493"/>
                  </a:lnTo>
                  <a:lnTo>
                    <a:pt x="274" y="511"/>
                  </a:lnTo>
                  <a:lnTo>
                    <a:pt x="598" y="528"/>
                  </a:lnTo>
                  <a:lnTo>
                    <a:pt x="686" y="522"/>
                  </a:lnTo>
                  <a:lnTo>
                    <a:pt x="708" y="542"/>
                  </a:lnTo>
                  <a:lnTo>
                    <a:pt x="747" y="571"/>
                  </a:lnTo>
                  <a:lnTo>
                    <a:pt x="776" y="562"/>
                  </a:lnTo>
                  <a:lnTo>
                    <a:pt x="808" y="558"/>
                  </a:lnTo>
                  <a:lnTo>
                    <a:pt x="831" y="558"/>
                  </a:lnTo>
                  <a:lnTo>
                    <a:pt x="851" y="567"/>
                  </a:lnTo>
                  <a:lnTo>
                    <a:pt x="888" y="579"/>
                  </a:lnTo>
                  <a:lnTo>
                    <a:pt x="915" y="595"/>
                  </a:lnTo>
                  <a:lnTo>
                    <a:pt x="913" y="589"/>
                  </a:lnTo>
                  <a:lnTo>
                    <a:pt x="927" y="556"/>
                  </a:lnTo>
                  <a:lnTo>
                    <a:pt x="937" y="517"/>
                  </a:lnTo>
                  <a:lnTo>
                    <a:pt x="917" y="501"/>
                  </a:lnTo>
                  <a:lnTo>
                    <a:pt x="913" y="475"/>
                  </a:lnTo>
                  <a:lnTo>
                    <a:pt x="921" y="448"/>
                  </a:lnTo>
                  <a:lnTo>
                    <a:pt x="939" y="446"/>
                  </a:lnTo>
                  <a:lnTo>
                    <a:pt x="939" y="166"/>
                  </a:lnTo>
                  <a:lnTo>
                    <a:pt x="935" y="147"/>
                  </a:lnTo>
                  <a:lnTo>
                    <a:pt x="902" y="119"/>
                  </a:lnTo>
                  <a:lnTo>
                    <a:pt x="894" y="102"/>
                  </a:lnTo>
                  <a:lnTo>
                    <a:pt x="894" y="82"/>
                  </a:lnTo>
                  <a:lnTo>
                    <a:pt x="911" y="7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1200">
                <a:latin typeface="+mj-lt"/>
              </a:endParaRPr>
            </a:p>
          </p:txBody>
        </p:sp>
        <p:sp>
          <p:nvSpPr>
            <p:cNvPr id="127" name="TextBox 126">
              <a:extLst>
                <a:ext uri="{FF2B5EF4-FFF2-40B4-BE49-F238E27FC236}">
                  <a16:creationId xmlns:a16="http://schemas.microsoft.com/office/drawing/2014/main" id="{3E0B6A34-76CF-D3CB-4401-B838BBDB1A8A}"/>
                </a:ext>
              </a:extLst>
            </p:cNvPr>
            <p:cNvSpPr txBox="1"/>
            <p:nvPr/>
          </p:nvSpPr>
          <p:spPr>
            <a:xfrm>
              <a:off x="4421436" y="5191397"/>
              <a:ext cx="453224" cy="288147"/>
            </a:xfrm>
            <a:prstGeom prst="rect">
              <a:avLst/>
            </a:prstGeom>
            <a:noFill/>
          </p:spPr>
          <p:txBody>
            <a:bodyPr wrap="square" lIns="36000" tIns="36000" rIns="36000" bIns="36000" rtlCol="0">
              <a:spAutoFit/>
            </a:bodyPr>
            <a:lstStyle/>
            <a:p>
              <a:pPr algn="ctr"/>
              <a:r>
                <a:rPr lang="en-US" sz="1400" b="1">
                  <a:solidFill>
                    <a:schemeClr val="tx2"/>
                  </a:solidFill>
                  <a:latin typeface="Arial" panose="020B0604020202020204" pitchFamily="34" charset="0"/>
                  <a:cs typeface="Arial" panose="020B0604020202020204" pitchFamily="34" charset="0"/>
                </a:rPr>
                <a:t>SD</a:t>
              </a:r>
              <a:endParaRPr lang="en-US" b="1">
                <a:solidFill>
                  <a:schemeClr val="tx2"/>
                </a:solidFill>
                <a:latin typeface="Arial" panose="020B0604020202020204" pitchFamily="34" charset="0"/>
                <a:cs typeface="Arial" panose="020B0604020202020204" pitchFamily="34" charset="0"/>
              </a:endParaRPr>
            </a:p>
          </p:txBody>
        </p:sp>
      </p:grpSp>
      <p:grpSp>
        <p:nvGrpSpPr>
          <p:cNvPr id="136" name="Group 135">
            <a:extLst>
              <a:ext uri="{FF2B5EF4-FFF2-40B4-BE49-F238E27FC236}">
                <a16:creationId xmlns:a16="http://schemas.microsoft.com/office/drawing/2014/main" id="{48F1C1B8-A16C-0610-2D32-7AE34AD88079}"/>
              </a:ext>
            </a:extLst>
          </p:cNvPr>
          <p:cNvGrpSpPr>
            <a:grpSpLocks noChangeAspect="1"/>
          </p:cNvGrpSpPr>
          <p:nvPr/>
        </p:nvGrpSpPr>
        <p:grpSpPr>
          <a:xfrm>
            <a:off x="4323701" y="3602744"/>
            <a:ext cx="630854" cy="1122999"/>
            <a:chOff x="4301346" y="3483285"/>
            <a:chExt cx="554466" cy="987019"/>
          </a:xfrm>
        </p:grpSpPr>
        <p:sp>
          <p:nvSpPr>
            <p:cNvPr id="123" name="Freeform 117">
              <a:extLst>
                <a:ext uri="{FF2B5EF4-FFF2-40B4-BE49-F238E27FC236}">
                  <a16:creationId xmlns:a16="http://schemas.microsoft.com/office/drawing/2014/main" id="{7B6C7ECF-DB7A-40DD-83D7-32ADC8D811EB}"/>
                </a:ext>
              </a:extLst>
            </p:cNvPr>
            <p:cNvSpPr>
              <a:spLocks/>
            </p:cNvSpPr>
            <p:nvPr/>
          </p:nvSpPr>
          <p:spPr bwMode="auto">
            <a:xfrm>
              <a:off x="4301346" y="3483285"/>
              <a:ext cx="554466" cy="987019"/>
            </a:xfrm>
            <a:custGeom>
              <a:avLst/>
              <a:gdLst>
                <a:gd name="T0" fmla="*/ 438 w 473"/>
                <a:gd name="T1" fmla="*/ 531 h 842"/>
                <a:gd name="T2" fmla="*/ 446 w 473"/>
                <a:gd name="T3" fmla="*/ 176 h 842"/>
                <a:gd name="T4" fmla="*/ 446 w 473"/>
                <a:gd name="T5" fmla="*/ 45 h 842"/>
                <a:gd name="T6" fmla="*/ 446 w 473"/>
                <a:gd name="T7" fmla="*/ 0 h 842"/>
                <a:gd name="T8" fmla="*/ 413 w 473"/>
                <a:gd name="T9" fmla="*/ 2 h 842"/>
                <a:gd name="T10" fmla="*/ 258 w 473"/>
                <a:gd name="T11" fmla="*/ 14 h 842"/>
                <a:gd name="T12" fmla="*/ 160 w 473"/>
                <a:gd name="T13" fmla="*/ 18 h 842"/>
                <a:gd name="T14" fmla="*/ 158 w 473"/>
                <a:gd name="T15" fmla="*/ 41 h 842"/>
                <a:gd name="T16" fmla="*/ 135 w 473"/>
                <a:gd name="T17" fmla="*/ 53 h 842"/>
                <a:gd name="T18" fmla="*/ 115 w 473"/>
                <a:gd name="T19" fmla="*/ 90 h 842"/>
                <a:gd name="T20" fmla="*/ 119 w 473"/>
                <a:gd name="T21" fmla="*/ 102 h 842"/>
                <a:gd name="T22" fmla="*/ 121 w 473"/>
                <a:gd name="T23" fmla="*/ 124 h 842"/>
                <a:gd name="T24" fmla="*/ 98 w 473"/>
                <a:gd name="T25" fmla="*/ 131 h 842"/>
                <a:gd name="T26" fmla="*/ 70 w 473"/>
                <a:gd name="T27" fmla="*/ 171 h 842"/>
                <a:gd name="T28" fmla="*/ 78 w 473"/>
                <a:gd name="T29" fmla="*/ 188 h 842"/>
                <a:gd name="T30" fmla="*/ 53 w 473"/>
                <a:gd name="T31" fmla="*/ 210 h 842"/>
                <a:gd name="T32" fmla="*/ 45 w 473"/>
                <a:gd name="T33" fmla="*/ 253 h 842"/>
                <a:gd name="T34" fmla="*/ 41 w 473"/>
                <a:gd name="T35" fmla="*/ 266 h 842"/>
                <a:gd name="T36" fmla="*/ 55 w 473"/>
                <a:gd name="T37" fmla="*/ 286 h 842"/>
                <a:gd name="T38" fmla="*/ 43 w 473"/>
                <a:gd name="T39" fmla="*/ 298 h 842"/>
                <a:gd name="T40" fmla="*/ 53 w 473"/>
                <a:gd name="T41" fmla="*/ 319 h 842"/>
                <a:gd name="T42" fmla="*/ 57 w 473"/>
                <a:gd name="T43" fmla="*/ 353 h 842"/>
                <a:gd name="T44" fmla="*/ 47 w 473"/>
                <a:gd name="T45" fmla="*/ 372 h 842"/>
                <a:gd name="T46" fmla="*/ 45 w 473"/>
                <a:gd name="T47" fmla="*/ 378 h 842"/>
                <a:gd name="T48" fmla="*/ 47 w 473"/>
                <a:gd name="T49" fmla="*/ 417 h 842"/>
                <a:gd name="T50" fmla="*/ 64 w 473"/>
                <a:gd name="T51" fmla="*/ 452 h 842"/>
                <a:gd name="T52" fmla="*/ 62 w 473"/>
                <a:gd name="T53" fmla="*/ 466 h 842"/>
                <a:gd name="T54" fmla="*/ 80 w 473"/>
                <a:gd name="T55" fmla="*/ 482 h 842"/>
                <a:gd name="T56" fmla="*/ 74 w 473"/>
                <a:gd name="T57" fmla="*/ 509 h 842"/>
                <a:gd name="T58" fmla="*/ 68 w 473"/>
                <a:gd name="T59" fmla="*/ 511 h 842"/>
                <a:gd name="T60" fmla="*/ 72 w 473"/>
                <a:gd name="T61" fmla="*/ 525 h 842"/>
                <a:gd name="T62" fmla="*/ 6 w 473"/>
                <a:gd name="T63" fmla="*/ 642 h 842"/>
                <a:gd name="T64" fmla="*/ 0 w 473"/>
                <a:gd name="T65" fmla="*/ 705 h 842"/>
                <a:gd name="T66" fmla="*/ 2 w 473"/>
                <a:gd name="T67" fmla="*/ 715 h 842"/>
                <a:gd name="T68" fmla="*/ 190 w 473"/>
                <a:gd name="T69" fmla="*/ 709 h 842"/>
                <a:gd name="T70" fmla="*/ 254 w 473"/>
                <a:gd name="T71" fmla="*/ 703 h 842"/>
                <a:gd name="T72" fmla="*/ 270 w 473"/>
                <a:gd name="T73" fmla="*/ 701 h 842"/>
                <a:gd name="T74" fmla="*/ 276 w 473"/>
                <a:gd name="T75" fmla="*/ 715 h 842"/>
                <a:gd name="T76" fmla="*/ 268 w 473"/>
                <a:gd name="T77" fmla="*/ 769 h 842"/>
                <a:gd name="T78" fmla="*/ 293 w 473"/>
                <a:gd name="T79" fmla="*/ 795 h 842"/>
                <a:gd name="T80" fmla="*/ 311 w 473"/>
                <a:gd name="T81" fmla="*/ 842 h 842"/>
                <a:gd name="T82" fmla="*/ 315 w 473"/>
                <a:gd name="T83" fmla="*/ 838 h 842"/>
                <a:gd name="T84" fmla="*/ 336 w 473"/>
                <a:gd name="T85" fmla="*/ 803 h 842"/>
                <a:gd name="T86" fmla="*/ 352 w 473"/>
                <a:gd name="T87" fmla="*/ 810 h 842"/>
                <a:gd name="T88" fmla="*/ 405 w 473"/>
                <a:gd name="T89" fmla="*/ 795 h 842"/>
                <a:gd name="T90" fmla="*/ 422 w 473"/>
                <a:gd name="T91" fmla="*/ 799 h 842"/>
                <a:gd name="T92" fmla="*/ 434 w 473"/>
                <a:gd name="T93" fmla="*/ 805 h 842"/>
                <a:gd name="T94" fmla="*/ 471 w 473"/>
                <a:gd name="T95" fmla="*/ 805 h 842"/>
                <a:gd name="T96" fmla="*/ 473 w 473"/>
                <a:gd name="T97" fmla="*/ 795 h 842"/>
                <a:gd name="T98" fmla="*/ 461 w 473"/>
                <a:gd name="T99" fmla="*/ 679 h 842"/>
                <a:gd name="T100" fmla="*/ 438 w 473"/>
                <a:gd name="T101" fmla="*/ 531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3" h="842">
                  <a:moveTo>
                    <a:pt x="438" y="531"/>
                  </a:moveTo>
                  <a:lnTo>
                    <a:pt x="446" y="176"/>
                  </a:lnTo>
                  <a:lnTo>
                    <a:pt x="446" y="45"/>
                  </a:lnTo>
                  <a:lnTo>
                    <a:pt x="446" y="0"/>
                  </a:lnTo>
                  <a:lnTo>
                    <a:pt x="413" y="2"/>
                  </a:lnTo>
                  <a:lnTo>
                    <a:pt x="258" y="14"/>
                  </a:lnTo>
                  <a:lnTo>
                    <a:pt x="160" y="18"/>
                  </a:lnTo>
                  <a:lnTo>
                    <a:pt x="158" y="41"/>
                  </a:lnTo>
                  <a:lnTo>
                    <a:pt x="135" y="53"/>
                  </a:lnTo>
                  <a:lnTo>
                    <a:pt x="115" y="90"/>
                  </a:lnTo>
                  <a:lnTo>
                    <a:pt x="119" y="102"/>
                  </a:lnTo>
                  <a:lnTo>
                    <a:pt x="121" y="124"/>
                  </a:lnTo>
                  <a:lnTo>
                    <a:pt x="98" y="131"/>
                  </a:lnTo>
                  <a:lnTo>
                    <a:pt x="70" y="171"/>
                  </a:lnTo>
                  <a:lnTo>
                    <a:pt x="78" y="188"/>
                  </a:lnTo>
                  <a:lnTo>
                    <a:pt x="53" y="210"/>
                  </a:lnTo>
                  <a:lnTo>
                    <a:pt x="45" y="253"/>
                  </a:lnTo>
                  <a:lnTo>
                    <a:pt x="41" y="266"/>
                  </a:lnTo>
                  <a:lnTo>
                    <a:pt x="55" y="286"/>
                  </a:lnTo>
                  <a:lnTo>
                    <a:pt x="43" y="298"/>
                  </a:lnTo>
                  <a:lnTo>
                    <a:pt x="53" y="319"/>
                  </a:lnTo>
                  <a:lnTo>
                    <a:pt x="57" y="353"/>
                  </a:lnTo>
                  <a:lnTo>
                    <a:pt x="47" y="372"/>
                  </a:lnTo>
                  <a:lnTo>
                    <a:pt x="45" y="378"/>
                  </a:lnTo>
                  <a:lnTo>
                    <a:pt x="47" y="417"/>
                  </a:lnTo>
                  <a:lnTo>
                    <a:pt x="64" y="452"/>
                  </a:lnTo>
                  <a:lnTo>
                    <a:pt x="62" y="466"/>
                  </a:lnTo>
                  <a:lnTo>
                    <a:pt x="80" y="482"/>
                  </a:lnTo>
                  <a:lnTo>
                    <a:pt x="74" y="509"/>
                  </a:lnTo>
                  <a:lnTo>
                    <a:pt x="68" y="511"/>
                  </a:lnTo>
                  <a:lnTo>
                    <a:pt x="72" y="525"/>
                  </a:lnTo>
                  <a:lnTo>
                    <a:pt x="6" y="642"/>
                  </a:lnTo>
                  <a:lnTo>
                    <a:pt x="0" y="705"/>
                  </a:lnTo>
                  <a:lnTo>
                    <a:pt x="2" y="715"/>
                  </a:lnTo>
                  <a:lnTo>
                    <a:pt x="190" y="709"/>
                  </a:lnTo>
                  <a:lnTo>
                    <a:pt x="254" y="703"/>
                  </a:lnTo>
                  <a:lnTo>
                    <a:pt x="270" y="701"/>
                  </a:lnTo>
                  <a:lnTo>
                    <a:pt x="276" y="715"/>
                  </a:lnTo>
                  <a:lnTo>
                    <a:pt x="268" y="769"/>
                  </a:lnTo>
                  <a:lnTo>
                    <a:pt x="293" y="795"/>
                  </a:lnTo>
                  <a:lnTo>
                    <a:pt x="311" y="842"/>
                  </a:lnTo>
                  <a:lnTo>
                    <a:pt x="315" y="838"/>
                  </a:lnTo>
                  <a:lnTo>
                    <a:pt x="336" y="803"/>
                  </a:lnTo>
                  <a:lnTo>
                    <a:pt x="352" y="810"/>
                  </a:lnTo>
                  <a:lnTo>
                    <a:pt x="405" y="795"/>
                  </a:lnTo>
                  <a:lnTo>
                    <a:pt x="422" y="799"/>
                  </a:lnTo>
                  <a:lnTo>
                    <a:pt x="434" y="805"/>
                  </a:lnTo>
                  <a:lnTo>
                    <a:pt x="471" y="805"/>
                  </a:lnTo>
                  <a:lnTo>
                    <a:pt x="473" y="795"/>
                  </a:lnTo>
                  <a:lnTo>
                    <a:pt x="461" y="679"/>
                  </a:lnTo>
                  <a:lnTo>
                    <a:pt x="438" y="53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1200">
                <a:latin typeface="+mj-lt"/>
              </a:endParaRPr>
            </a:p>
          </p:txBody>
        </p:sp>
        <p:sp>
          <p:nvSpPr>
            <p:cNvPr id="131" name="TextBox 130">
              <a:extLst>
                <a:ext uri="{FF2B5EF4-FFF2-40B4-BE49-F238E27FC236}">
                  <a16:creationId xmlns:a16="http://schemas.microsoft.com/office/drawing/2014/main" id="{5DAA75B7-17AF-87B4-0DB9-66743C69625D}"/>
                </a:ext>
              </a:extLst>
            </p:cNvPr>
            <p:cNvSpPr txBox="1"/>
            <p:nvPr/>
          </p:nvSpPr>
          <p:spPr>
            <a:xfrm>
              <a:off x="4370784" y="3743406"/>
              <a:ext cx="453224" cy="288147"/>
            </a:xfrm>
            <a:prstGeom prst="rect">
              <a:avLst/>
            </a:prstGeom>
            <a:noFill/>
          </p:spPr>
          <p:txBody>
            <a:bodyPr wrap="square" lIns="36000" tIns="36000" rIns="36000" bIns="36000" rtlCol="0">
              <a:spAutoFit/>
            </a:bodyPr>
            <a:lstStyle/>
            <a:p>
              <a:pPr algn="ctr"/>
              <a:r>
                <a:rPr lang="en-US" sz="1400" b="1">
                  <a:solidFill>
                    <a:schemeClr val="tx2"/>
                  </a:solidFill>
                  <a:latin typeface="Arial" panose="020B0604020202020204" pitchFamily="34" charset="0"/>
                  <a:cs typeface="Arial" panose="020B0604020202020204" pitchFamily="34" charset="0"/>
                </a:rPr>
                <a:t>MS</a:t>
              </a:r>
              <a:endParaRPr lang="en-US" b="1">
                <a:solidFill>
                  <a:schemeClr val="tx2"/>
                </a:solidFill>
                <a:latin typeface="Arial" panose="020B0604020202020204" pitchFamily="34" charset="0"/>
                <a:cs typeface="Arial" panose="020B0604020202020204" pitchFamily="34" charset="0"/>
              </a:endParaRPr>
            </a:p>
          </p:txBody>
        </p:sp>
      </p:grpSp>
      <p:grpSp>
        <p:nvGrpSpPr>
          <p:cNvPr id="135" name="Group 134">
            <a:extLst>
              <a:ext uri="{FF2B5EF4-FFF2-40B4-BE49-F238E27FC236}">
                <a16:creationId xmlns:a16="http://schemas.microsoft.com/office/drawing/2014/main" id="{5E515732-1B15-C95A-FEC2-D13448163785}"/>
              </a:ext>
            </a:extLst>
          </p:cNvPr>
          <p:cNvGrpSpPr>
            <a:grpSpLocks noChangeAspect="1"/>
          </p:cNvGrpSpPr>
          <p:nvPr/>
        </p:nvGrpSpPr>
        <p:grpSpPr>
          <a:xfrm>
            <a:off x="5331197" y="3715835"/>
            <a:ext cx="1473771" cy="733550"/>
            <a:chOff x="5198411" y="3691512"/>
            <a:chExt cx="1295317" cy="644727"/>
          </a:xfrm>
        </p:grpSpPr>
        <p:sp>
          <p:nvSpPr>
            <p:cNvPr id="122" name="Freeform 123">
              <a:extLst>
                <a:ext uri="{FF2B5EF4-FFF2-40B4-BE49-F238E27FC236}">
                  <a16:creationId xmlns:a16="http://schemas.microsoft.com/office/drawing/2014/main" id="{11C24466-64C3-0953-11D7-EDF0E795000A}"/>
                </a:ext>
              </a:extLst>
            </p:cNvPr>
            <p:cNvSpPr>
              <a:spLocks/>
            </p:cNvSpPr>
            <p:nvPr/>
          </p:nvSpPr>
          <p:spPr bwMode="auto">
            <a:xfrm>
              <a:off x="5198411" y="3691512"/>
              <a:ext cx="1295317" cy="644727"/>
            </a:xfrm>
            <a:custGeom>
              <a:avLst/>
              <a:gdLst>
                <a:gd name="T0" fmla="*/ 1070 w 1105"/>
                <a:gd name="T1" fmla="*/ 481 h 550"/>
                <a:gd name="T2" fmla="*/ 1060 w 1105"/>
                <a:gd name="T3" fmla="*/ 460 h 550"/>
                <a:gd name="T4" fmla="*/ 1044 w 1105"/>
                <a:gd name="T5" fmla="*/ 419 h 550"/>
                <a:gd name="T6" fmla="*/ 1042 w 1105"/>
                <a:gd name="T7" fmla="*/ 366 h 550"/>
                <a:gd name="T8" fmla="*/ 1030 w 1105"/>
                <a:gd name="T9" fmla="*/ 334 h 550"/>
                <a:gd name="T10" fmla="*/ 1027 w 1105"/>
                <a:gd name="T11" fmla="*/ 295 h 550"/>
                <a:gd name="T12" fmla="*/ 1009 w 1105"/>
                <a:gd name="T13" fmla="*/ 266 h 550"/>
                <a:gd name="T14" fmla="*/ 1001 w 1105"/>
                <a:gd name="T15" fmla="*/ 231 h 550"/>
                <a:gd name="T16" fmla="*/ 980 w 1105"/>
                <a:gd name="T17" fmla="*/ 168 h 550"/>
                <a:gd name="T18" fmla="*/ 972 w 1105"/>
                <a:gd name="T19" fmla="*/ 129 h 550"/>
                <a:gd name="T20" fmla="*/ 950 w 1105"/>
                <a:gd name="T21" fmla="*/ 131 h 550"/>
                <a:gd name="T22" fmla="*/ 942 w 1105"/>
                <a:gd name="T23" fmla="*/ 111 h 550"/>
                <a:gd name="T24" fmla="*/ 938 w 1105"/>
                <a:gd name="T25" fmla="*/ 100 h 550"/>
                <a:gd name="T26" fmla="*/ 917 w 1105"/>
                <a:gd name="T27" fmla="*/ 88 h 550"/>
                <a:gd name="T28" fmla="*/ 880 w 1105"/>
                <a:gd name="T29" fmla="*/ 76 h 550"/>
                <a:gd name="T30" fmla="*/ 862 w 1105"/>
                <a:gd name="T31" fmla="*/ 66 h 550"/>
                <a:gd name="T32" fmla="*/ 843 w 1105"/>
                <a:gd name="T33" fmla="*/ 66 h 550"/>
                <a:gd name="T34" fmla="*/ 815 w 1105"/>
                <a:gd name="T35" fmla="*/ 70 h 550"/>
                <a:gd name="T36" fmla="*/ 780 w 1105"/>
                <a:gd name="T37" fmla="*/ 80 h 550"/>
                <a:gd name="T38" fmla="*/ 733 w 1105"/>
                <a:gd name="T39" fmla="*/ 47 h 550"/>
                <a:gd name="T40" fmla="*/ 716 w 1105"/>
                <a:gd name="T41" fmla="*/ 31 h 550"/>
                <a:gd name="T42" fmla="*/ 633 w 1105"/>
                <a:gd name="T43" fmla="*/ 37 h 550"/>
                <a:gd name="T44" fmla="*/ 309 w 1105"/>
                <a:gd name="T45" fmla="*/ 17 h 550"/>
                <a:gd name="T46" fmla="*/ 33 w 1105"/>
                <a:gd name="T47" fmla="*/ 0 h 550"/>
                <a:gd name="T48" fmla="*/ 0 w 1105"/>
                <a:gd name="T49" fmla="*/ 336 h 550"/>
                <a:gd name="T50" fmla="*/ 258 w 1105"/>
                <a:gd name="T51" fmla="*/ 362 h 550"/>
                <a:gd name="T52" fmla="*/ 248 w 1105"/>
                <a:gd name="T53" fmla="*/ 528 h 550"/>
                <a:gd name="T54" fmla="*/ 414 w 1105"/>
                <a:gd name="T55" fmla="*/ 536 h 550"/>
                <a:gd name="T56" fmla="*/ 731 w 1105"/>
                <a:gd name="T57" fmla="*/ 546 h 550"/>
                <a:gd name="T58" fmla="*/ 1075 w 1105"/>
                <a:gd name="T59" fmla="*/ 550 h 550"/>
                <a:gd name="T60" fmla="*/ 1105 w 1105"/>
                <a:gd name="T61" fmla="*/ 550 h 550"/>
                <a:gd name="T62" fmla="*/ 1091 w 1105"/>
                <a:gd name="T63" fmla="*/ 530 h 550"/>
                <a:gd name="T64" fmla="*/ 1070 w 1105"/>
                <a:gd name="T65" fmla="*/ 499 h 550"/>
                <a:gd name="T66" fmla="*/ 1070 w 1105"/>
                <a:gd name="T67" fmla="*/ 481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5" h="550">
                  <a:moveTo>
                    <a:pt x="1070" y="481"/>
                  </a:moveTo>
                  <a:lnTo>
                    <a:pt x="1060" y="460"/>
                  </a:lnTo>
                  <a:lnTo>
                    <a:pt x="1044" y="419"/>
                  </a:lnTo>
                  <a:lnTo>
                    <a:pt x="1042" y="366"/>
                  </a:lnTo>
                  <a:lnTo>
                    <a:pt x="1030" y="334"/>
                  </a:lnTo>
                  <a:lnTo>
                    <a:pt x="1027" y="295"/>
                  </a:lnTo>
                  <a:lnTo>
                    <a:pt x="1009" y="266"/>
                  </a:lnTo>
                  <a:lnTo>
                    <a:pt x="1001" y="231"/>
                  </a:lnTo>
                  <a:lnTo>
                    <a:pt x="980" y="168"/>
                  </a:lnTo>
                  <a:lnTo>
                    <a:pt x="972" y="129"/>
                  </a:lnTo>
                  <a:lnTo>
                    <a:pt x="950" y="131"/>
                  </a:lnTo>
                  <a:lnTo>
                    <a:pt x="942" y="111"/>
                  </a:lnTo>
                  <a:lnTo>
                    <a:pt x="938" y="100"/>
                  </a:lnTo>
                  <a:lnTo>
                    <a:pt x="917" y="88"/>
                  </a:lnTo>
                  <a:lnTo>
                    <a:pt x="880" y="76"/>
                  </a:lnTo>
                  <a:lnTo>
                    <a:pt x="862" y="66"/>
                  </a:lnTo>
                  <a:lnTo>
                    <a:pt x="843" y="66"/>
                  </a:lnTo>
                  <a:lnTo>
                    <a:pt x="815" y="70"/>
                  </a:lnTo>
                  <a:lnTo>
                    <a:pt x="780" y="80"/>
                  </a:lnTo>
                  <a:lnTo>
                    <a:pt x="733" y="47"/>
                  </a:lnTo>
                  <a:lnTo>
                    <a:pt x="716" y="31"/>
                  </a:lnTo>
                  <a:lnTo>
                    <a:pt x="633" y="37"/>
                  </a:lnTo>
                  <a:lnTo>
                    <a:pt x="309" y="17"/>
                  </a:lnTo>
                  <a:lnTo>
                    <a:pt x="33" y="0"/>
                  </a:lnTo>
                  <a:lnTo>
                    <a:pt x="0" y="336"/>
                  </a:lnTo>
                  <a:lnTo>
                    <a:pt x="258" y="362"/>
                  </a:lnTo>
                  <a:lnTo>
                    <a:pt x="248" y="528"/>
                  </a:lnTo>
                  <a:lnTo>
                    <a:pt x="414" y="536"/>
                  </a:lnTo>
                  <a:lnTo>
                    <a:pt x="731" y="546"/>
                  </a:lnTo>
                  <a:lnTo>
                    <a:pt x="1075" y="550"/>
                  </a:lnTo>
                  <a:lnTo>
                    <a:pt x="1105" y="550"/>
                  </a:lnTo>
                  <a:lnTo>
                    <a:pt x="1091" y="530"/>
                  </a:lnTo>
                  <a:lnTo>
                    <a:pt x="1070" y="499"/>
                  </a:lnTo>
                  <a:lnTo>
                    <a:pt x="1070" y="48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1200">
                <a:latin typeface="+mj-lt"/>
              </a:endParaRPr>
            </a:p>
          </p:txBody>
        </p:sp>
        <p:sp>
          <p:nvSpPr>
            <p:cNvPr id="133" name="TextBox 132">
              <a:extLst>
                <a:ext uri="{FF2B5EF4-FFF2-40B4-BE49-F238E27FC236}">
                  <a16:creationId xmlns:a16="http://schemas.microsoft.com/office/drawing/2014/main" id="{4363C063-7ECD-F8E8-6123-839CAC254667}"/>
                </a:ext>
              </a:extLst>
            </p:cNvPr>
            <p:cNvSpPr txBox="1"/>
            <p:nvPr/>
          </p:nvSpPr>
          <p:spPr>
            <a:xfrm>
              <a:off x="5691019" y="3899743"/>
              <a:ext cx="453224" cy="288147"/>
            </a:xfrm>
            <a:prstGeom prst="rect">
              <a:avLst/>
            </a:prstGeom>
            <a:noFill/>
          </p:spPr>
          <p:txBody>
            <a:bodyPr wrap="square" lIns="36000" tIns="36000" rIns="36000" bIns="36000" rtlCol="0">
              <a:spAutoFit/>
            </a:bodyPr>
            <a:lstStyle/>
            <a:p>
              <a:pPr algn="ctr"/>
              <a:r>
                <a:rPr lang="en-US" sz="1400" b="1">
                  <a:solidFill>
                    <a:schemeClr val="tx2"/>
                  </a:solidFill>
                  <a:latin typeface="Arial" panose="020B0604020202020204" pitchFamily="34" charset="0"/>
                  <a:cs typeface="Arial" panose="020B0604020202020204" pitchFamily="34" charset="0"/>
                </a:rPr>
                <a:t>NE</a:t>
              </a:r>
              <a:endParaRPr lang="en-US" b="1">
                <a:solidFill>
                  <a:schemeClr val="tx2"/>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8370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27F29-420E-F640-58C1-16E4DA8F2410}"/>
              </a:ext>
            </a:extLst>
          </p:cNvPr>
          <p:cNvSpPr>
            <a:spLocks noGrp="1"/>
          </p:cNvSpPr>
          <p:nvPr>
            <p:ph type="title"/>
          </p:nvPr>
        </p:nvSpPr>
        <p:spPr/>
        <p:txBody>
          <a:bodyPr/>
          <a:lstStyle/>
          <a:p>
            <a:r>
              <a:rPr lang="en-US"/>
              <a:t>AP by the Numbers 2021</a:t>
            </a:r>
          </a:p>
        </p:txBody>
      </p:sp>
      <p:grpSp>
        <p:nvGrpSpPr>
          <p:cNvPr id="21" name="Group 20">
            <a:extLst>
              <a:ext uri="{FF2B5EF4-FFF2-40B4-BE49-F238E27FC236}">
                <a16:creationId xmlns:a16="http://schemas.microsoft.com/office/drawing/2014/main" id="{E3D8AC4E-79A7-DCDC-BA8D-98B98F5435F8}"/>
              </a:ext>
            </a:extLst>
          </p:cNvPr>
          <p:cNvGrpSpPr/>
          <p:nvPr/>
        </p:nvGrpSpPr>
        <p:grpSpPr>
          <a:xfrm>
            <a:off x="2738812" y="1520764"/>
            <a:ext cx="4572000" cy="4572000"/>
            <a:chOff x="3755605" y="1417722"/>
            <a:chExt cx="4572000" cy="4572000"/>
          </a:xfrm>
        </p:grpSpPr>
        <p:sp>
          <p:nvSpPr>
            <p:cNvPr id="18" name="Oval 17">
              <a:extLst>
                <a:ext uri="{FF2B5EF4-FFF2-40B4-BE49-F238E27FC236}">
                  <a16:creationId xmlns:a16="http://schemas.microsoft.com/office/drawing/2014/main" id="{5947AEB1-41C4-9F79-DAE5-49B2D04418B4}"/>
                </a:ext>
              </a:extLst>
            </p:cNvPr>
            <p:cNvSpPr/>
            <p:nvPr/>
          </p:nvSpPr>
          <p:spPr>
            <a:xfrm>
              <a:off x="3755605" y="1417722"/>
              <a:ext cx="4572000" cy="4572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17" name="Oval 16">
              <a:extLst>
                <a:ext uri="{FF2B5EF4-FFF2-40B4-BE49-F238E27FC236}">
                  <a16:creationId xmlns:a16="http://schemas.microsoft.com/office/drawing/2014/main" id="{DCF99D18-FC88-C3CF-6B76-7A39D6E14ACF}"/>
                </a:ext>
              </a:extLst>
            </p:cNvPr>
            <p:cNvSpPr/>
            <p:nvPr/>
          </p:nvSpPr>
          <p:spPr>
            <a:xfrm>
              <a:off x="4788877" y="3484266"/>
              <a:ext cx="2505456" cy="2505456"/>
            </a:xfrm>
            <a:prstGeom prst="ellipse">
              <a:avLst/>
            </a:prstGeom>
            <a:solidFill>
              <a:schemeClr val="accent4">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8" name="TextBox 7">
              <a:extLst>
                <a:ext uri="{FF2B5EF4-FFF2-40B4-BE49-F238E27FC236}">
                  <a16:creationId xmlns:a16="http://schemas.microsoft.com/office/drawing/2014/main" id="{F7D8B99F-DB25-90FE-66EA-58625B280C71}"/>
                </a:ext>
              </a:extLst>
            </p:cNvPr>
            <p:cNvSpPr txBox="1"/>
            <p:nvPr/>
          </p:nvSpPr>
          <p:spPr>
            <a:xfrm>
              <a:off x="4886900" y="4100478"/>
              <a:ext cx="2309410" cy="1273032"/>
            </a:xfrm>
            <a:prstGeom prst="rect">
              <a:avLst/>
            </a:prstGeom>
            <a:noFill/>
          </p:spPr>
          <p:txBody>
            <a:bodyPr wrap="square" lIns="36000" tIns="36000" rIns="36000" bIns="36000" rtlCol="0">
              <a:spAutoFit/>
            </a:bodyPr>
            <a:lstStyle/>
            <a:p>
              <a:pPr algn="ctr"/>
              <a:r>
                <a:rPr lang="en-US" sz="6000" b="1">
                  <a:latin typeface="Arial" panose="020B0604020202020204" pitchFamily="34" charset="0"/>
                  <a:cs typeface="Arial" panose="020B0604020202020204" pitchFamily="34" charset="0"/>
                </a:rPr>
                <a:t>1956</a:t>
              </a:r>
            </a:p>
            <a:p>
              <a:pPr algn="ctr"/>
              <a:r>
                <a:rPr lang="en-US" b="1">
                  <a:latin typeface="Arial" panose="020B0604020202020204" pitchFamily="34" charset="0"/>
                  <a:cs typeface="Arial" panose="020B0604020202020204" pitchFamily="34" charset="0"/>
                </a:rPr>
                <a:t>12 Courses</a:t>
              </a:r>
            </a:p>
          </p:txBody>
        </p:sp>
        <p:sp>
          <p:nvSpPr>
            <p:cNvPr id="20" name="TextBox 19">
              <a:extLst>
                <a:ext uri="{FF2B5EF4-FFF2-40B4-BE49-F238E27FC236}">
                  <a16:creationId xmlns:a16="http://schemas.microsoft.com/office/drawing/2014/main" id="{05093101-68BC-9BC4-1EAC-1F3539442E5F}"/>
                </a:ext>
              </a:extLst>
            </p:cNvPr>
            <p:cNvSpPr txBox="1"/>
            <p:nvPr/>
          </p:nvSpPr>
          <p:spPr>
            <a:xfrm>
              <a:off x="4231527" y="1952483"/>
              <a:ext cx="3654932" cy="1242254"/>
            </a:xfrm>
            <a:prstGeom prst="rect">
              <a:avLst/>
            </a:prstGeom>
            <a:noFill/>
          </p:spPr>
          <p:txBody>
            <a:bodyPr wrap="square" lIns="36000" tIns="36000" rIns="36000" bIns="36000" rtlCol="0">
              <a:spAutoFit/>
            </a:bodyPr>
            <a:lstStyle/>
            <a:p>
              <a:pPr algn="ctr"/>
              <a:r>
                <a:rPr lang="en-US" sz="6000" b="1">
                  <a:solidFill>
                    <a:schemeClr val="tx2"/>
                  </a:solidFill>
                  <a:latin typeface="Arial" panose="020B0604020202020204" pitchFamily="34" charset="0"/>
                  <a:cs typeface="Arial" panose="020B0604020202020204" pitchFamily="34" charset="0"/>
                </a:rPr>
                <a:t>2022</a:t>
              </a:r>
            </a:p>
            <a:p>
              <a:pPr algn="ctr"/>
              <a:r>
                <a:rPr lang="en-US" sz="1600" b="1">
                  <a:solidFill>
                    <a:schemeClr val="tx2"/>
                  </a:solidFill>
                  <a:latin typeface="Arial" panose="020B0604020202020204" pitchFamily="34" charset="0"/>
                  <a:cs typeface="Arial" panose="020B0604020202020204" pitchFamily="34" charset="0"/>
                </a:rPr>
                <a:t>38 Courses (and 2 coming soon)</a:t>
              </a:r>
            </a:p>
          </p:txBody>
        </p:sp>
      </p:grpSp>
      <p:sp>
        <p:nvSpPr>
          <p:cNvPr id="23" name="TextBox 22">
            <a:extLst>
              <a:ext uri="{FF2B5EF4-FFF2-40B4-BE49-F238E27FC236}">
                <a16:creationId xmlns:a16="http://schemas.microsoft.com/office/drawing/2014/main" id="{E1E3E96C-125C-B4F9-B2EF-29D85E1F7A10}"/>
              </a:ext>
            </a:extLst>
          </p:cNvPr>
          <p:cNvSpPr txBox="1"/>
          <p:nvPr/>
        </p:nvSpPr>
        <p:spPr>
          <a:xfrm>
            <a:off x="7543983" y="1520036"/>
            <a:ext cx="2130197" cy="5058683"/>
          </a:xfrm>
          <a:prstGeom prst="rect">
            <a:avLst/>
          </a:prstGeom>
          <a:noFill/>
        </p:spPr>
        <p:txBody>
          <a:bodyPr wrap="square" lIns="36000" tIns="36000" rIns="36000" bIns="36000" rtlCol="0">
            <a:spAutoFit/>
          </a:bodyPr>
          <a:lstStyle/>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Research</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Seminar</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2-D Art and Design (formerly Studio Art)</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3-D Art and Design (formerly Studio Art)</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Drawing Art and Design (formerly Studio Art) </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Art History</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Biology</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Calculus AB</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Calculus BC</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Chemistry</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Chinese Language and Culture</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Computer Science A</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Computer Science Principles</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English Language and Composition</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English Literature and Composition</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Environmental Science</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European History</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French Language and Culture</a:t>
            </a:r>
          </a:p>
          <a:p>
            <a:pPr marL="171450" indent="-171450">
              <a:buClr>
                <a:schemeClr val="accent3"/>
              </a:buClr>
              <a:buFont typeface="Arial" panose="020B0604020202020204" pitchFamily="34" charset="0"/>
              <a:buChar char="•"/>
            </a:pPr>
            <a:endParaRPr lang="en-US" sz="1200"/>
          </a:p>
        </p:txBody>
      </p:sp>
      <p:sp>
        <p:nvSpPr>
          <p:cNvPr id="24" name="TextBox 23">
            <a:extLst>
              <a:ext uri="{FF2B5EF4-FFF2-40B4-BE49-F238E27FC236}">
                <a16:creationId xmlns:a16="http://schemas.microsoft.com/office/drawing/2014/main" id="{565DFE09-E1B1-591A-7F35-D16E8F5183BF}"/>
              </a:ext>
            </a:extLst>
          </p:cNvPr>
          <p:cNvSpPr txBox="1"/>
          <p:nvPr/>
        </p:nvSpPr>
        <p:spPr>
          <a:xfrm>
            <a:off x="9919941" y="1520036"/>
            <a:ext cx="2545903" cy="4689352"/>
          </a:xfrm>
          <a:prstGeom prst="rect">
            <a:avLst/>
          </a:prstGeom>
          <a:noFill/>
        </p:spPr>
        <p:txBody>
          <a:bodyPr wrap="square" lIns="36000" tIns="36000" rIns="36000" bIns="36000" rtlCol="0">
            <a:spAutoFit/>
          </a:bodyPr>
          <a:lstStyle/>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German Language and Culture</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Government and Politics (Comparative)</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Government and Politics (U.S.)</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Human Geography</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Italian Language and Culture</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Japanese Language and Culture</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Latin</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Macroeconomics</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Microeconomics</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Music Theory</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Physics 1: Algebra-Based</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Physics 2: Algebra-Based</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Physics C: Electricity and Magnetism</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Physics C: Mechanics</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Psychology</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Spanish Language and Culture</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Spanish Literature and Culture</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Statistics</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U.S. History</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World History: Modern</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Coming Soon: Precalculus</a:t>
            </a:r>
          </a:p>
          <a:p>
            <a:pPr marL="171450" indent="-171450">
              <a:buClr>
                <a:schemeClr val="accent3"/>
              </a:buClr>
              <a:buFont typeface="Arial" panose="020B0604020202020204" pitchFamily="34" charset="0"/>
              <a:buChar char="•"/>
            </a:pPr>
            <a:r>
              <a:rPr lang="en-US" sz="1200">
                <a:solidFill>
                  <a:srgbClr val="333333"/>
                </a:solidFill>
                <a:latin typeface="Arial" panose="020B0604020202020204" pitchFamily="34" charset="0"/>
                <a:cs typeface="Arial" panose="020B0604020202020204" pitchFamily="34" charset="0"/>
              </a:rPr>
              <a:t>Coming Soon: African American Studies</a:t>
            </a:r>
          </a:p>
        </p:txBody>
      </p:sp>
      <p:sp>
        <p:nvSpPr>
          <p:cNvPr id="25" name="TextBox 24">
            <a:extLst>
              <a:ext uri="{FF2B5EF4-FFF2-40B4-BE49-F238E27FC236}">
                <a16:creationId xmlns:a16="http://schemas.microsoft.com/office/drawing/2014/main" id="{B7CCB29B-5EC1-5490-C2B8-9F4F3779C67D}"/>
              </a:ext>
            </a:extLst>
          </p:cNvPr>
          <p:cNvSpPr txBox="1"/>
          <p:nvPr/>
        </p:nvSpPr>
        <p:spPr>
          <a:xfrm>
            <a:off x="375444" y="1520036"/>
            <a:ext cx="3712029" cy="2288694"/>
          </a:xfrm>
          <a:prstGeom prst="rect">
            <a:avLst/>
          </a:prstGeom>
          <a:noFill/>
        </p:spPr>
        <p:txBody>
          <a:bodyPr wrap="square" lIns="36000" tIns="36000" rIns="36000" bIns="36000" rtlCol="0">
            <a:spAutoFit/>
          </a:bodyPr>
          <a:lstStyle/>
          <a:p>
            <a:pPr marL="171450" indent="-171450" fontAlgn="ctr">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American History/U.S. History</a:t>
            </a:r>
          </a:p>
          <a:p>
            <a:pPr marL="171450" indent="-171450" fontAlgn="b">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Biology</a:t>
            </a:r>
          </a:p>
          <a:p>
            <a:pPr marL="171450" indent="-171450" fontAlgn="b">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Chemistry</a:t>
            </a:r>
          </a:p>
          <a:p>
            <a:pPr marL="171450" indent="-171450" fontAlgn="ctr">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English</a:t>
            </a:r>
          </a:p>
          <a:p>
            <a:pPr marL="171450" indent="-171450" fontAlgn="b">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European History</a:t>
            </a:r>
          </a:p>
          <a:p>
            <a:pPr marL="171450" indent="-171450" fontAlgn="ctr">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French</a:t>
            </a:r>
          </a:p>
          <a:p>
            <a:pPr marL="171450" indent="-171450" fontAlgn="ctr">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German</a:t>
            </a:r>
          </a:p>
          <a:p>
            <a:pPr marL="171450" indent="-171450" fontAlgn="ctr">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Latin IV (fourth-year Vergil)</a:t>
            </a:r>
          </a:p>
          <a:p>
            <a:pPr marL="171450" indent="-171450" fontAlgn="ctr">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Latin V (prose, comedy, lyric)</a:t>
            </a:r>
          </a:p>
          <a:p>
            <a:pPr marL="171450" indent="-171450" fontAlgn="ctr">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Mathematics</a:t>
            </a:r>
          </a:p>
          <a:p>
            <a:pPr marL="171450" indent="-171450" fontAlgn="ctr">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Physics</a:t>
            </a:r>
          </a:p>
          <a:p>
            <a:pPr marL="171450" indent="-171450" fontAlgn="ctr">
              <a:buClr>
                <a:schemeClr val="accent3"/>
              </a:buClr>
              <a:buFont typeface="Arial" panose="020B0604020202020204" pitchFamily="34" charset="0"/>
              <a:buChar char="•"/>
            </a:pPr>
            <a:r>
              <a:rPr lang="en-US" sz="1200">
                <a:latin typeface="Arial" panose="020B0604020202020204" pitchFamily="34" charset="0"/>
                <a:cs typeface="Arial" panose="020B0604020202020204" pitchFamily="34" charset="0"/>
              </a:rPr>
              <a:t>Spanish</a:t>
            </a:r>
          </a:p>
        </p:txBody>
      </p:sp>
    </p:spTree>
    <p:extLst>
      <p:ext uri="{BB962C8B-B14F-4D97-AF65-F5344CB8AC3E}">
        <p14:creationId xmlns:p14="http://schemas.microsoft.com/office/powerpoint/2010/main" val="2076929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p:txBody>
          <a:bodyPr/>
          <a:lstStyle/>
          <a:p>
            <a:r>
              <a:rPr lang="en-US"/>
              <a:t>Who We Are and What We Do</a:t>
            </a:r>
            <a:endParaRPr lang="en-US" strike="sngStrike">
              <a:latin typeface="Arial" panose="020B0604020202020204" pitchFamily="34" charset="0"/>
              <a:cs typeface="Arial" panose="020B0604020202020204" pitchFamily="34" charset="0"/>
            </a:endParaRPr>
          </a:p>
        </p:txBody>
      </p:sp>
      <p:sp>
        <p:nvSpPr>
          <p:cNvPr id="4" name="BainBulletsConfiguration" hidden="1"/>
          <p:cNvSpPr txBox="1"/>
          <p:nvPr/>
        </p:nvSpPr>
        <p:spPr>
          <a:xfrm>
            <a:off x="12700" y="12700"/>
            <a:ext cx="8890000" cy="88092"/>
          </a:xfrm>
          <a:prstGeom prst="rect">
            <a:avLst/>
          </a:prstGeom>
          <a:noFill/>
        </p:spPr>
        <p:txBody>
          <a:bodyPr vert="horz" wrap="square" lIns="36000" tIns="36000" rIns="36000" bIns="36000" rtlCol="0">
            <a:spAutoFit/>
          </a:bodyPr>
          <a:lstStyle/>
          <a:p>
            <a:endParaRPr lang="en-US" sz="100">
              <a:solidFill>
                <a:srgbClr val="FFFFFF"/>
              </a:solidFill>
            </a:endParaRPr>
          </a:p>
        </p:txBody>
      </p:sp>
      <p:sp>
        <p:nvSpPr>
          <p:cNvPr id="34" name="Rectangle 33"/>
          <p:cNvSpPr/>
          <p:nvPr/>
        </p:nvSpPr>
        <p:spPr>
          <a:xfrm>
            <a:off x="375445" y="4211755"/>
            <a:ext cx="3840480" cy="1769715"/>
          </a:xfrm>
          <a:prstGeom prst="rect">
            <a:avLst/>
          </a:prstGeom>
        </p:spPr>
        <p:txBody>
          <a:bodyPr wrap="square" lIns="0" tIns="0" rIns="0">
            <a:spAutoFit/>
          </a:bodyPr>
          <a:lstStyle/>
          <a:p>
            <a:pPr algn="ctr"/>
            <a:r>
              <a:rPr lang="en-US" sz="1600">
                <a:latin typeface="Arial" panose="020B0604020202020204" pitchFamily="34" charset="0"/>
                <a:cs typeface="Arial" panose="020B0604020202020204" pitchFamily="34" charset="0"/>
              </a:rPr>
              <a:t>The College Board's Advanced Placement Program (AP) is a collaborative community of AP teachers and students, states, districts, schools, colleges,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and universities committed to the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daily work of developing college-level knowledge and skills.</a:t>
            </a:r>
          </a:p>
        </p:txBody>
      </p:sp>
      <p:sp>
        <p:nvSpPr>
          <p:cNvPr id="45" name="Rectangle 44"/>
          <p:cNvSpPr/>
          <p:nvPr/>
        </p:nvSpPr>
        <p:spPr>
          <a:xfrm>
            <a:off x="4500404" y="4211755"/>
            <a:ext cx="3840480" cy="784830"/>
          </a:xfrm>
          <a:prstGeom prst="rect">
            <a:avLst/>
          </a:prstGeom>
        </p:spPr>
        <p:txBody>
          <a:bodyPr wrap="square" lIns="0" tIns="0" rIns="0">
            <a:spAutoFit/>
          </a:bodyPr>
          <a:lstStyle/>
          <a:p>
            <a:pPr algn="ctr"/>
            <a:r>
              <a:rPr lang="en-US" sz="1600">
                <a:latin typeface="Arial" panose="020B0604020202020204" pitchFamily="34" charset="0"/>
                <a:cs typeface="Arial" panose="020B0604020202020204" pitchFamily="34" charset="0"/>
              </a:rPr>
              <a:t>We’ve been delivering excellence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in education to millions of students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across the country since 1955.</a:t>
            </a:r>
          </a:p>
        </p:txBody>
      </p:sp>
      <p:sp>
        <p:nvSpPr>
          <p:cNvPr id="49" name="Rectangle 48"/>
          <p:cNvSpPr/>
          <p:nvPr/>
        </p:nvSpPr>
        <p:spPr>
          <a:xfrm>
            <a:off x="8625363" y="4211755"/>
            <a:ext cx="3840480" cy="1277273"/>
          </a:xfrm>
          <a:prstGeom prst="rect">
            <a:avLst/>
          </a:prstGeom>
        </p:spPr>
        <p:txBody>
          <a:bodyPr wrap="square" lIns="0" tIns="0" rIns="0">
            <a:spAutoFit/>
          </a:bodyPr>
          <a:lstStyle/>
          <a:p>
            <a:pPr algn="ctr"/>
            <a:r>
              <a:rPr lang="en-US" sz="1600">
                <a:latin typeface="Arial" panose="020B0604020202020204" pitchFamily="34" charset="0"/>
                <a:cs typeface="Arial" panose="020B0604020202020204" pitchFamily="34" charset="0"/>
              </a:rPr>
              <a:t>The program consists of college-level courses developed by the AP Program that high schools can choose to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offer, and corresponding exams that </a:t>
            </a:r>
            <a:br>
              <a:rPr lang="en-US" sz="1600">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are administered once a year.</a:t>
            </a:r>
          </a:p>
        </p:txBody>
      </p:sp>
      <p:pic>
        <p:nvPicPr>
          <p:cNvPr id="17" name="Picture 16">
            <a:extLst>
              <a:ext uri="{FF2B5EF4-FFF2-40B4-BE49-F238E27FC236}">
                <a16:creationId xmlns:a16="http://schemas.microsoft.com/office/drawing/2014/main" id="{7F6DC04F-F60B-FE3A-C977-EBBD16F6FFC2}"/>
              </a:ext>
            </a:extLst>
          </p:cNvPr>
          <p:cNvPicPr>
            <a:picLocks noChangeAspect="1"/>
          </p:cNvPicPr>
          <p:nvPr/>
        </p:nvPicPr>
        <p:blipFill rotWithShape="1">
          <a:blip r:embed="rId3"/>
          <a:srcRect l="9522" t="12450" r="12858" b="9960"/>
          <a:stretch/>
        </p:blipFill>
        <p:spPr>
          <a:xfrm>
            <a:off x="375445" y="1412925"/>
            <a:ext cx="3840480" cy="2559324"/>
          </a:xfrm>
          <a:prstGeom prst="rect">
            <a:avLst/>
          </a:prstGeom>
          <a:blipFill>
            <a:blip r:embed="rId4"/>
            <a:stretch>
              <a:fillRect l="-1563" t="-1563" r="-1563" b="-1563"/>
            </a:stretch>
          </a:blipFill>
        </p:spPr>
      </p:pic>
      <p:pic>
        <p:nvPicPr>
          <p:cNvPr id="21" name="Picture 20">
            <a:extLst>
              <a:ext uri="{FF2B5EF4-FFF2-40B4-BE49-F238E27FC236}">
                <a16:creationId xmlns:a16="http://schemas.microsoft.com/office/drawing/2014/main" id="{AB0FF1AD-131F-EEB3-2A3B-4FC6459B3ECA}"/>
              </a:ext>
            </a:extLst>
          </p:cNvPr>
          <p:cNvPicPr>
            <a:picLocks noChangeAspect="1"/>
          </p:cNvPicPr>
          <p:nvPr/>
        </p:nvPicPr>
        <p:blipFill>
          <a:blip r:embed="rId5"/>
          <a:srcRect t="19" b="19"/>
          <a:stretch/>
        </p:blipFill>
        <p:spPr>
          <a:xfrm>
            <a:off x="4500404" y="1412925"/>
            <a:ext cx="3840480" cy="2559324"/>
          </a:xfrm>
          <a:prstGeom prst="rect">
            <a:avLst/>
          </a:prstGeom>
          <a:blipFill>
            <a:blip r:embed="rId4"/>
            <a:stretch>
              <a:fillRect l="-1563" t="-1563" r="-1563" b="-1563"/>
            </a:stretch>
          </a:blipFill>
        </p:spPr>
      </p:pic>
      <p:pic>
        <p:nvPicPr>
          <p:cNvPr id="24" name="Picture 23">
            <a:extLst>
              <a:ext uri="{FF2B5EF4-FFF2-40B4-BE49-F238E27FC236}">
                <a16:creationId xmlns:a16="http://schemas.microsoft.com/office/drawing/2014/main" id="{1687665A-1496-BBB1-29FF-52A722F55EFC}"/>
              </a:ext>
            </a:extLst>
          </p:cNvPr>
          <p:cNvPicPr>
            <a:picLocks noChangeAspect="1"/>
          </p:cNvPicPr>
          <p:nvPr/>
        </p:nvPicPr>
        <p:blipFill>
          <a:blip r:embed="rId6"/>
          <a:srcRect t="19" b="19"/>
          <a:stretch/>
        </p:blipFill>
        <p:spPr>
          <a:xfrm>
            <a:off x="8625363" y="1412925"/>
            <a:ext cx="3840480" cy="2559324"/>
          </a:xfrm>
          <a:prstGeom prst="rect">
            <a:avLst/>
          </a:prstGeom>
          <a:blipFill>
            <a:blip r:embed="rId4"/>
            <a:stretch>
              <a:fillRect l="-1563" t="-1563" r="-1563" b="-1563"/>
            </a:stretch>
          </a:blipFill>
        </p:spPr>
      </p:pic>
    </p:spTree>
    <p:extLst>
      <p:ext uri="{BB962C8B-B14F-4D97-AF65-F5344CB8AC3E}">
        <p14:creationId xmlns:p14="http://schemas.microsoft.com/office/powerpoint/2010/main" val="81119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19CFC-685E-C283-51B8-2186C018AD11}"/>
              </a:ext>
            </a:extLst>
          </p:cNvPr>
          <p:cNvSpPr>
            <a:spLocks noGrp="1"/>
          </p:cNvSpPr>
          <p:nvPr>
            <p:ph type="title"/>
          </p:nvPr>
        </p:nvSpPr>
        <p:spPr/>
        <p:txBody>
          <a:bodyPr/>
          <a:lstStyle/>
          <a:p>
            <a:r>
              <a:rPr lang="en-US"/>
              <a:t>How It Works</a:t>
            </a:r>
          </a:p>
        </p:txBody>
      </p:sp>
      <p:sp>
        <p:nvSpPr>
          <p:cNvPr id="4" name="Text Placeholder 3">
            <a:extLst>
              <a:ext uri="{FF2B5EF4-FFF2-40B4-BE49-F238E27FC236}">
                <a16:creationId xmlns:a16="http://schemas.microsoft.com/office/drawing/2014/main" id="{75E27DF1-49CE-DA01-62C6-1E94612A62DF}"/>
              </a:ext>
            </a:extLst>
          </p:cNvPr>
          <p:cNvSpPr>
            <a:spLocks noGrp="1"/>
          </p:cNvSpPr>
          <p:nvPr>
            <p:ph type="body" sz="quarter" idx="10"/>
          </p:nvPr>
        </p:nvSpPr>
        <p:spPr>
          <a:xfrm>
            <a:off x="376238" y="5632858"/>
            <a:ext cx="12070080" cy="843793"/>
          </a:xfrm>
        </p:spPr>
        <p:txBody>
          <a:bodyPr/>
          <a:lstStyle/>
          <a:p>
            <a:pPr marL="0" indent="0">
              <a:buNone/>
            </a:pPr>
            <a:br>
              <a:rPr lang="en-US"/>
            </a:br>
            <a:r>
              <a:rPr lang="en-US">
                <a:hlinkClick r:id="rId3"/>
              </a:rPr>
              <a:t>Learn more about the Course Audit process here. </a:t>
            </a:r>
            <a:endParaRPr lang="en-US"/>
          </a:p>
          <a:p>
            <a:endParaRPr lang="en-US"/>
          </a:p>
          <a:p>
            <a:endParaRPr lang="en-US"/>
          </a:p>
        </p:txBody>
      </p:sp>
      <p:sp>
        <p:nvSpPr>
          <p:cNvPr id="3" name="Content Placeholder 2">
            <a:extLst>
              <a:ext uri="{FF2B5EF4-FFF2-40B4-BE49-F238E27FC236}">
                <a16:creationId xmlns:a16="http://schemas.microsoft.com/office/drawing/2014/main" id="{2283A8D0-D577-A004-9503-3AB04ACC6AEC}"/>
              </a:ext>
            </a:extLst>
          </p:cNvPr>
          <p:cNvSpPr>
            <a:spLocks noGrp="1"/>
          </p:cNvSpPr>
          <p:nvPr>
            <p:ph type="subTitle" idx="1"/>
          </p:nvPr>
        </p:nvSpPr>
        <p:spPr/>
        <p:txBody>
          <a:bodyPr>
            <a:normAutofit/>
          </a:bodyPr>
          <a:lstStyle/>
          <a:p>
            <a:r>
              <a:rPr lang="en-US"/>
              <a:t>Getting teachers started</a:t>
            </a:r>
          </a:p>
        </p:txBody>
      </p:sp>
      <p:sp>
        <p:nvSpPr>
          <p:cNvPr id="6" name="Rectangle 5">
            <a:extLst>
              <a:ext uri="{FF2B5EF4-FFF2-40B4-BE49-F238E27FC236}">
                <a16:creationId xmlns:a16="http://schemas.microsoft.com/office/drawing/2014/main" id="{E7D76611-7CBE-D6DD-9561-7551B1BDB6BD}"/>
              </a:ext>
            </a:extLst>
          </p:cNvPr>
          <p:cNvSpPr/>
          <p:nvPr/>
        </p:nvSpPr>
        <p:spPr>
          <a:xfrm>
            <a:off x="375444" y="1833213"/>
            <a:ext cx="2743200" cy="379964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7" name="Rectangle 6">
            <a:extLst>
              <a:ext uri="{FF2B5EF4-FFF2-40B4-BE49-F238E27FC236}">
                <a16:creationId xmlns:a16="http://schemas.microsoft.com/office/drawing/2014/main" id="{E4BB85EC-3DCA-D9B8-32D4-A6ABE438F1AF}"/>
              </a:ext>
            </a:extLst>
          </p:cNvPr>
          <p:cNvSpPr/>
          <p:nvPr/>
        </p:nvSpPr>
        <p:spPr>
          <a:xfrm>
            <a:off x="3484404" y="1833213"/>
            <a:ext cx="2743200" cy="379964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8" name="Rectangle 7">
            <a:extLst>
              <a:ext uri="{FF2B5EF4-FFF2-40B4-BE49-F238E27FC236}">
                <a16:creationId xmlns:a16="http://schemas.microsoft.com/office/drawing/2014/main" id="{5F524A67-5684-03D3-E162-BEB6D8E9EE8F}"/>
              </a:ext>
            </a:extLst>
          </p:cNvPr>
          <p:cNvSpPr/>
          <p:nvPr/>
        </p:nvSpPr>
        <p:spPr>
          <a:xfrm>
            <a:off x="6593364" y="1833213"/>
            <a:ext cx="2743200" cy="379964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9" name="Rectangle 8">
            <a:extLst>
              <a:ext uri="{FF2B5EF4-FFF2-40B4-BE49-F238E27FC236}">
                <a16:creationId xmlns:a16="http://schemas.microsoft.com/office/drawing/2014/main" id="{458E9AC2-D704-D434-D9BD-EA8F58F0EA52}"/>
              </a:ext>
            </a:extLst>
          </p:cNvPr>
          <p:cNvSpPr/>
          <p:nvPr/>
        </p:nvSpPr>
        <p:spPr>
          <a:xfrm>
            <a:off x="9702324" y="1833213"/>
            <a:ext cx="2743200" cy="3799645"/>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10" name="Rectangle 9">
            <a:extLst>
              <a:ext uri="{FF2B5EF4-FFF2-40B4-BE49-F238E27FC236}">
                <a16:creationId xmlns:a16="http://schemas.microsoft.com/office/drawing/2014/main" id="{64351EB6-CBD4-8E2B-8BBC-898BC6029052}"/>
              </a:ext>
            </a:extLst>
          </p:cNvPr>
          <p:cNvSpPr/>
          <p:nvPr/>
        </p:nvSpPr>
        <p:spPr>
          <a:xfrm>
            <a:off x="558324" y="3345367"/>
            <a:ext cx="2377440" cy="538609"/>
          </a:xfrm>
          <a:prstGeom prst="rect">
            <a:avLst/>
          </a:prstGeom>
        </p:spPr>
        <p:txBody>
          <a:bodyPr wrap="square" lIns="0" tIns="0" rIns="0">
            <a:spAutoFit/>
          </a:bodyPr>
          <a:lstStyle/>
          <a:p>
            <a:pPr algn="ctr"/>
            <a:r>
              <a:rPr lang="en-US" sz="1600" b="1">
                <a:latin typeface="Arial" panose="020B0604020202020204" pitchFamily="34" charset="0"/>
                <a:cs typeface="Arial" panose="020B0604020202020204" pitchFamily="34" charset="0"/>
              </a:rPr>
              <a:t>Teachers design </a:t>
            </a:r>
            <a:br>
              <a:rPr lang="en-US" sz="1600" b="1">
                <a:latin typeface="Arial" panose="020B0604020202020204" pitchFamily="34" charset="0"/>
                <a:cs typeface="Arial" panose="020B0604020202020204" pitchFamily="34" charset="0"/>
              </a:rPr>
            </a:br>
            <a:r>
              <a:rPr lang="en-US" sz="1600" b="1">
                <a:latin typeface="Arial" panose="020B0604020202020204" pitchFamily="34" charset="0"/>
                <a:cs typeface="Arial" panose="020B0604020202020204" pitchFamily="34" charset="0"/>
              </a:rPr>
              <a:t>their own courses</a:t>
            </a:r>
          </a:p>
        </p:txBody>
      </p:sp>
      <p:sp>
        <p:nvSpPr>
          <p:cNvPr id="11" name="Rectangle 10">
            <a:extLst>
              <a:ext uri="{FF2B5EF4-FFF2-40B4-BE49-F238E27FC236}">
                <a16:creationId xmlns:a16="http://schemas.microsoft.com/office/drawing/2014/main" id="{09010B18-8042-1A2B-4555-310FCCED123B}"/>
              </a:ext>
            </a:extLst>
          </p:cNvPr>
          <p:cNvSpPr/>
          <p:nvPr/>
        </p:nvSpPr>
        <p:spPr>
          <a:xfrm>
            <a:off x="3667284" y="3345367"/>
            <a:ext cx="2377440" cy="1277273"/>
          </a:xfrm>
          <a:prstGeom prst="rect">
            <a:avLst/>
          </a:prstGeom>
        </p:spPr>
        <p:txBody>
          <a:bodyPr wrap="square" lIns="0" tIns="0" rIns="0">
            <a:spAutoFit/>
          </a:bodyPr>
          <a:lstStyle/>
          <a:p>
            <a:pPr algn="ctr"/>
            <a:r>
              <a:rPr lang="en-US" sz="1600" b="1">
                <a:latin typeface="Arial" panose="020B0604020202020204" pitchFamily="34" charset="0"/>
                <a:cs typeface="Arial" panose="020B0604020202020204" pitchFamily="34" charset="0"/>
              </a:rPr>
              <a:t>We provide a detailed </a:t>
            </a:r>
            <a:br>
              <a:rPr lang="en-US" sz="1600" b="1">
                <a:latin typeface="Arial" panose="020B0604020202020204" pitchFamily="34" charset="0"/>
                <a:cs typeface="Arial" panose="020B0604020202020204" pitchFamily="34" charset="0"/>
              </a:rPr>
            </a:br>
            <a:r>
              <a:rPr lang="en-US" sz="1600" b="1">
                <a:latin typeface="Arial" panose="020B0604020202020204" pitchFamily="34" charset="0"/>
                <a:cs typeface="Arial" panose="020B0604020202020204" pitchFamily="34" charset="0"/>
              </a:rPr>
              <a:t>set of expectations </a:t>
            </a:r>
            <a:br>
              <a:rPr lang="en-US" sz="1600" b="1">
                <a:latin typeface="Arial" panose="020B0604020202020204" pitchFamily="34" charset="0"/>
                <a:cs typeface="Arial" panose="020B0604020202020204" pitchFamily="34" charset="0"/>
              </a:rPr>
            </a:br>
            <a:r>
              <a:rPr lang="en-US" sz="1600" b="1">
                <a:latin typeface="Arial" panose="020B0604020202020204" pitchFamily="34" charset="0"/>
                <a:cs typeface="Arial" panose="020B0604020202020204" pitchFamily="34" charset="0"/>
              </a:rPr>
              <a:t>for course content through a Course Exam and Description (CED).</a:t>
            </a:r>
          </a:p>
        </p:txBody>
      </p:sp>
      <p:sp>
        <p:nvSpPr>
          <p:cNvPr id="12" name="Rectangle 11">
            <a:extLst>
              <a:ext uri="{FF2B5EF4-FFF2-40B4-BE49-F238E27FC236}">
                <a16:creationId xmlns:a16="http://schemas.microsoft.com/office/drawing/2014/main" id="{A2638CBF-903A-8D9A-4F82-D86CBD1515F3}"/>
              </a:ext>
            </a:extLst>
          </p:cNvPr>
          <p:cNvSpPr/>
          <p:nvPr/>
        </p:nvSpPr>
        <p:spPr>
          <a:xfrm>
            <a:off x="6776244" y="3345367"/>
            <a:ext cx="2377440" cy="1031051"/>
          </a:xfrm>
          <a:prstGeom prst="rect">
            <a:avLst/>
          </a:prstGeom>
        </p:spPr>
        <p:txBody>
          <a:bodyPr wrap="square" lIns="0" tIns="0" rIns="0">
            <a:spAutoFit/>
          </a:bodyPr>
          <a:lstStyle/>
          <a:p>
            <a:pPr algn="ctr"/>
            <a:r>
              <a:rPr lang="en-US" sz="1600" b="1">
                <a:latin typeface="Arial" panose="020B0604020202020204" pitchFamily="34" charset="0"/>
                <a:cs typeface="Arial" panose="020B0604020202020204" pitchFamily="34" charset="0"/>
              </a:rPr>
              <a:t>Teachers create </a:t>
            </a:r>
            <a:br>
              <a:rPr lang="en-US" sz="1600" b="1">
                <a:latin typeface="Arial" panose="020B0604020202020204" pitchFamily="34" charset="0"/>
                <a:cs typeface="Arial" panose="020B0604020202020204" pitchFamily="34" charset="0"/>
              </a:rPr>
            </a:br>
            <a:r>
              <a:rPr lang="en-US" sz="1600" b="1">
                <a:latin typeface="Arial" panose="020B0604020202020204" pitchFamily="34" charset="0"/>
                <a:cs typeface="Arial" panose="020B0604020202020204" pitchFamily="34" charset="0"/>
              </a:rPr>
              <a:t>their own syllabi or borrow existing, approved syllabi. </a:t>
            </a:r>
          </a:p>
        </p:txBody>
      </p:sp>
      <p:sp>
        <p:nvSpPr>
          <p:cNvPr id="13" name="Rectangle 12">
            <a:extLst>
              <a:ext uri="{FF2B5EF4-FFF2-40B4-BE49-F238E27FC236}">
                <a16:creationId xmlns:a16="http://schemas.microsoft.com/office/drawing/2014/main" id="{5C173BC5-AAEE-7D5E-DF4D-CC02D64F7A6B}"/>
              </a:ext>
            </a:extLst>
          </p:cNvPr>
          <p:cNvSpPr/>
          <p:nvPr/>
        </p:nvSpPr>
        <p:spPr>
          <a:xfrm>
            <a:off x="9885204" y="3345367"/>
            <a:ext cx="2377440" cy="2154436"/>
          </a:xfrm>
          <a:prstGeom prst="rect">
            <a:avLst/>
          </a:prstGeom>
        </p:spPr>
        <p:txBody>
          <a:bodyPr wrap="square" lIns="0" tIns="0" rIns="0">
            <a:spAutoFit/>
          </a:bodyPr>
          <a:lstStyle/>
          <a:p>
            <a:pPr algn="ctr">
              <a:spcAft>
                <a:spcPts val="600"/>
              </a:spcAft>
            </a:pPr>
            <a:r>
              <a:rPr lang="en-US" sz="1600" b="1">
                <a:latin typeface="Arial" panose="020B0604020202020204" pitchFamily="34" charset="0"/>
                <a:cs typeface="Arial" panose="020B0604020202020204" pitchFamily="34" charset="0"/>
              </a:rPr>
              <a:t>Teachers submit their </a:t>
            </a:r>
            <a:br>
              <a:rPr lang="en-US" sz="1600" b="1">
                <a:latin typeface="Arial" panose="020B0604020202020204" pitchFamily="34" charset="0"/>
                <a:cs typeface="Arial" panose="020B0604020202020204" pitchFamily="34" charset="0"/>
              </a:rPr>
            </a:br>
            <a:r>
              <a:rPr lang="en-US" sz="1600" b="1">
                <a:latin typeface="Arial" panose="020B0604020202020204" pitchFamily="34" charset="0"/>
                <a:cs typeface="Arial" panose="020B0604020202020204" pitchFamily="34" charset="0"/>
              </a:rPr>
              <a:t>syllabi to the AP Course </a:t>
            </a:r>
            <a:br>
              <a:rPr lang="en-US" sz="1600" b="1">
                <a:latin typeface="Arial" panose="020B0604020202020204" pitchFamily="34" charset="0"/>
                <a:cs typeface="Arial" panose="020B0604020202020204" pitchFamily="34" charset="0"/>
              </a:rPr>
            </a:br>
            <a:r>
              <a:rPr lang="en-US" sz="1600" b="1">
                <a:latin typeface="Arial" panose="020B0604020202020204" pitchFamily="34" charset="0"/>
                <a:cs typeface="Arial" panose="020B0604020202020204" pitchFamily="34" charset="0"/>
              </a:rPr>
              <a:t>Audit for approval. </a:t>
            </a:r>
          </a:p>
          <a:p>
            <a:pPr algn="ctr">
              <a:spcAft>
                <a:spcPts val="600"/>
              </a:spcAft>
            </a:pPr>
            <a:r>
              <a:rPr lang="en-US" sz="1400">
                <a:latin typeface="Arial" panose="020B0604020202020204" pitchFamily="34" charset="0"/>
                <a:cs typeface="Arial" panose="020B0604020202020204" pitchFamily="34" charset="0"/>
              </a:rPr>
              <a:t>This ensures teachers’ </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AP courses cover the content required by higher education and makes AP flexible </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and accessible for students and schools.</a:t>
            </a:r>
          </a:p>
        </p:txBody>
      </p:sp>
      <p:pic>
        <p:nvPicPr>
          <p:cNvPr id="14" name="Picture 13">
            <a:extLst>
              <a:ext uri="{FF2B5EF4-FFF2-40B4-BE49-F238E27FC236}">
                <a16:creationId xmlns:a16="http://schemas.microsoft.com/office/drawing/2014/main" id="{DCF52499-B5AF-007E-7F10-596147041066}"/>
              </a:ext>
            </a:extLst>
          </p:cNvPr>
          <p:cNvPicPr>
            <a:picLocks noChangeAspect="1"/>
          </p:cNvPicPr>
          <p:nvPr/>
        </p:nvPicPr>
        <p:blipFill>
          <a:blip r:embed="rId4"/>
          <a:stretch>
            <a:fillRect/>
          </a:stretch>
        </p:blipFill>
        <p:spPr>
          <a:xfrm>
            <a:off x="1289844" y="2198517"/>
            <a:ext cx="914400" cy="914400"/>
          </a:xfrm>
          <a:prstGeom prst="rect">
            <a:avLst/>
          </a:prstGeom>
        </p:spPr>
      </p:pic>
      <p:pic>
        <p:nvPicPr>
          <p:cNvPr id="15" name="Picture 14">
            <a:extLst>
              <a:ext uri="{FF2B5EF4-FFF2-40B4-BE49-F238E27FC236}">
                <a16:creationId xmlns:a16="http://schemas.microsoft.com/office/drawing/2014/main" id="{13115FFD-093A-8983-ADF4-66FE2E5E7A09}"/>
              </a:ext>
            </a:extLst>
          </p:cNvPr>
          <p:cNvPicPr>
            <a:picLocks noChangeAspect="1"/>
          </p:cNvPicPr>
          <p:nvPr/>
        </p:nvPicPr>
        <p:blipFill>
          <a:blip r:embed="rId5"/>
          <a:stretch>
            <a:fillRect/>
          </a:stretch>
        </p:blipFill>
        <p:spPr>
          <a:xfrm>
            <a:off x="4398804" y="2202609"/>
            <a:ext cx="914400" cy="914400"/>
          </a:xfrm>
          <a:prstGeom prst="rect">
            <a:avLst/>
          </a:prstGeom>
        </p:spPr>
      </p:pic>
      <p:pic>
        <p:nvPicPr>
          <p:cNvPr id="16" name="Picture 15">
            <a:extLst>
              <a:ext uri="{FF2B5EF4-FFF2-40B4-BE49-F238E27FC236}">
                <a16:creationId xmlns:a16="http://schemas.microsoft.com/office/drawing/2014/main" id="{A706D8BD-7E46-0DE3-793B-147A948A879B}"/>
              </a:ext>
            </a:extLst>
          </p:cNvPr>
          <p:cNvPicPr>
            <a:picLocks noChangeAspect="1"/>
          </p:cNvPicPr>
          <p:nvPr/>
        </p:nvPicPr>
        <p:blipFill>
          <a:blip r:embed="rId6"/>
          <a:stretch>
            <a:fillRect/>
          </a:stretch>
        </p:blipFill>
        <p:spPr>
          <a:xfrm>
            <a:off x="10616724" y="2198517"/>
            <a:ext cx="914400" cy="914400"/>
          </a:xfrm>
          <a:prstGeom prst="rect">
            <a:avLst/>
          </a:prstGeom>
        </p:spPr>
      </p:pic>
      <p:pic>
        <p:nvPicPr>
          <p:cNvPr id="17" name="Picture 16">
            <a:extLst>
              <a:ext uri="{FF2B5EF4-FFF2-40B4-BE49-F238E27FC236}">
                <a16:creationId xmlns:a16="http://schemas.microsoft.com/office/drawing/2014/main" id="{8298ABF2-EE10-6E43-EB38-945CC6C54641}"/>
              </a:ext>
            </a:extLst>
          </p:cNvPr>
          <p:cNvPicPr>
            <a:picLocks noChangeAspect="1"/>
          </p:cNvPicPr>
          <p:nvPr/>
        </p:nvPicPr>
        <p:blipFill>
          <a:blip r:embed="rId7"/>
          <a:stretch>
            <a:fillRect/>
          </a:stretch>
        </p:blipFill>
        <p:spPr>
          <a:xfrm>
            <a:off x="7507764" y="2198517"/>
            <a:ext cx="914400" cy="914400"/>
          </a:xfrm>
          <a:prstGeom prst="rect">
            <a:avLst/>
          </a:prstGeom>
        </p:spPr>
      </p:pic>
    </p:spTree>
    <p:extLst>
      <p:ext uri="{BB962C8B-B14F-4D97-AF65-F5344CB8AC3E}">
        <p14:creationId xmlns:p14="http://schemas.microsoft.com/office/powerpoint/2010/main" val="2593069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35DE-064C-C24A-5711-805A1F073D7B}"/>
              </a:ext>
            </a:extLst>
          </p:cNvPr>
          <p:cNvSpPr>
            <a:spLocks noGrp="1"/>
          </p:cNvSpPr>
          <p:nvPr>
            <p:ph type="title"/>
          </p:nvPr>
        </p:nvSpPr>
        <p:spPr/>
        <p:txBody>
          <a:bodyPr/>
          <a:lstStyle/>
          <a:p>
            <a:r>
              <a:rPr lang="en-US"/>
              <a:t>What is an AP Exam?</a:t>
            </a:r>
          </a:p>
        </p:txBody>
      </p:sp>
      <p:sp>
        <p:nvSpPr>
          <p:cNvPr id="4" name="Text Placeholder 3">
            <a:extLst>
              <a:ext uri="{FF2B5EF4-FFF2-40B4-BE49-F238E27FC236}">
                <a16:creationId xmlns:a16="http://schemas.microsoft.com/office/drawing/2014/main" id="{C9F6CFF0-FC48-840B-7B10-D6575E8ACFC1}"/>
              </a:ext>
            </a:extLst>
          </p:cNvPr>
          <p:cNvSpPr>
            <a:spLocks noGrp="1"/>
          </p:cNvSpPr>
          <p:nvPr>
            <p:ph type="body" sz="quarter" idx="10"/>
          </p:nvPr>
        </p:nvSpPr>
        <p:spPr>
          <a:xfrm>
            <a:off x="376238" y="1833214"/>
            <a:ext cx="5943282" cy="4643437"/>
          </a:xfrm>
        </p:spPr>
        <p:txBody>
          <a:bodyPr/>
          <a:lstStyle/>
          <a:p>
            <a:r>
              <a:rPr lang="en-US"/>
              <a:t>Each AP course concludes with an AP Exam. </a:t>
            </a:r>
          </a:p>
          <a:p>
            <a:pPr lvl="1"/>
            <a:r>
              <a:rPr lang="en-US"/>
              <a:t>These assessments are designed by the same expert committees that designed the course. </a:t>
            </a:r>
          </a:p>
          <a:p>
            <a:r>
              <a:rPr lang="en-US"/>
              <a:t>The exams are scored on a scale of 1 to 5 by college and university professors and experienced AP teachers. </a:t>
            </a:r>
          </a:p>
          <a:p>
            <a:pPr lvl="1"/>
            <a:r>
              <a:rPr lang="en-US"/>
              <a:t>Many U.S. colleges offer credit for AP Exam scores of 3 or higher.</a:t>
            </a:r>
          </a:p>
          <a:p>
            <a:r>
              <a:rPr lang="en-US"/>
              <a:t>AP Exams are administered at authorized schools and test centers. Most high schools that offer AP courses choose to administer AP Exams to their own students as well as external AP students. </a:t>
            </a:r>
          </a:p>
          <a:p>
            <a:r>
              <a:rPr lang="en-US"/>
              <a:t>Schools that opt not to administer AP Exams can refer students to another AP testing location.</a:t>
            </a:r>
          </a:p>
          <a:p>
            <a:endParaRPr lang="en-US"/>
          </a:p>
          <a:p>
            <a:endParaRPr lang="en-US"/>
          </a:p>
        </p:txBody>
      </p:sp>
      <p:sp>
        <p:nvSpPr>
          <p:cNvPr id="3" name="Content Placeholder 2">
            <a:extLst>
              <a:ext uri="{FF2B5EF4-FFF2-40B4-BE49-F238E27FC236}">
                <a16:creationId xmlns:a16="http://schemas.microsoft.com/office/drawing/2014/main" id="{C8B57126-7079-490A-CABC-1A123BA116A5}"/>
              </a:ext>
            </a:extLst>
          </p:cNvPr>
          <p:cNvSpPr>
            <a:spLocks noGrp="1"/>
          </p:cNvSpPr>
          <p:nvPr>
            <p:ph type="subTitle" idx="1"/>
          </p:nvPr>
        </p:nvSpPr>
        <p:spPr/>
        <p:txBody>
          <a:bodyPr>
            <a:normAutofit/>
          </a:bodyPr>
          <a:lstStyle/>
          <a:p>
            <a:endParaRPr lang="en-US"/>
          </a:p>
        </p:txBody>
      </p:sp>
      <p:pic>
        <p:nvPicPr>
          <p:cNvPr id="6" name="Picture 5" descr="A group of people sitting at a table&#10;&#10;Description automatically generated with low confidence">
            <a:extLst>
              <a:ext uri="{FF2B5EF4-FFF2-40B4-BE49-F238E27FC236}">
                <a16:creationId xmlns:a16="http://schemas.microsoft.com/office/drawing/2014/main" id="{48593DC2-166F-BE49-0718-71E2ED5D1CF7}"/>
              </a:ext>
            </a:extLst>
          </p:cNvPr>
          <p:cNvPicPr>
            <a:picLocks noChangeAspect="1"/>
          </p:cNvPicPr>
          <p:nvPr/>
        </p:nvPicPr>
        <p:blipFill>
          <a:blip r:embed="rId2"/>
          <a:stretch>
            <a:fillRect/>
          </a:stretch>
        </p:blipFill>
        <p:spPr>
          <a:xfrm>
            <a:off x="6726463" y="1833213"/>
            <a:ext cx="5719062" cy="3808974"/>
          </a:xfrm>
          <a:prstGeom prst="rect">
            <a:avLst/>
          </a:prstGeom>
        </p:spPr>
      </p:pic>
    </p:spTree>
    <p:extLst>
      <p:ext uri="{BB962C8B-B14F-4D97-AF65-F5344CB8AC3E}">
        <p14:creationId xmlns:p14="http://schemas.microsoft.com/office/powerpoint/2010/main" val="3230313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8ABCED3-76D0-4372-0F47-AFA5B02A3BBB}"/>
              </a:ext>
            </a:extLst>
          </p:cNvPr>
          <p:cNvSpPr/>
          <p:nvPr/>
        </p:nvSpPr>
        <p:spPr>
          <a:xfrm>
            <a:off x="8696484" y="2706860"/>
            <a:ext cx="3749039" cy="3650397"/>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2880" tIns="914400" rIns="182880" bIns="182880" rtlCol="0" anchor="t">
            <a:normAutofit/>
          </a:bodyPr>
          <a:lstStyle/>
          <a:p>
            <a:pPr>
              <a:spcAft>
                <a:spcPts val="600"/>
              </a:spcAft>
            </a:pPr>
            <a:r>
              <a:rPr lang="en-US" sz="1600" b="1">
                <a:solidFill>
                  <a:schemeClr val="tx1"/>
                </a:solidFill>
                <a:latin typeface="Arial" panose="020B0604020202020204" pitchFamily="34" charset="0"/>
                <a:cs typeface="Arial" panose="020B0604020202020204" pitchFamily="34" charset="0"/>
              </a:rPr>
              <a:t>Conduct college comparability studies.</a:t>
            </a:r>
            <a:r>
              <a:rPr lang="en-US" sz="1600">
                <a:solidFill>
                  <a:schemeClr val="tx1"/>
                </a:solidFill>
                <a:latin typeface="Arial" panose="020B0604020202020204" pitchFamily="34" charset="0"/>
                <a:cs typeface="Arial" panose="020B0604020202020204" pitchFamily="34" charset="0"/>
              </a:rPr>
              <a:t> </a:t>
            </a:r>
          </a:p>
          <a:p>
            <a:r>
              <a:rPr lang="en-US" sz="1600">
                <a:solidFill>
                  <a:schemeClr val="tx1"/>
                </a:solidFill>
                <a:latin typeface="Arial" panose="020B0604020202020204" pitchFamily="34" charset="0"/>
                <a:cs typeface="Arial" panose="020B0604020202020204" pitchFamily="34" charset="0"/>
              </a:rPr>
              <a:t>The same committees administer portions of an AP Exam to students in their related college course; student AP scores are correlated to their final course grades. The results of both studies establish the standards and inform the cut scores for the relevant AP Exam.</a:t>
            </a:r>
          </a:p>
        </p:txBody>
      </p:sp>
      <p:sp>
        <p:nvSpPr>
          <p:cNvPr id="16" name="Rectangle 15">
            <a:extLst>
              <a:ext uri="{FF2B5EF4-FFF2-40B4-BE49-F238E27FC236}">
                <a16:creationId xmlns:a16="http://schemas.microsoft.com/office/drawing/2014/main" id="{43AE9B94-E79F-8577-5903-A752FC529AB4}"/>
              </a:ext>
            </a:extLst>
          </p:cNvPr>
          <p:cNvSpPr/>
          <p:nvPr/>
        </p:nvSpPr>
        <p:spPr>
          <a:xfrm>
            <a:off x="4588214" y="2706860"/>
            <a:ext cx="3749039" cy="3650397"/>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2880" tIns="914400" rIns="182880" bIns="182880" rtlCol="0" anchor="t">
            <a:normAutofit/>
          </a:bodyPr>
          <a:lstStyle/>
          <a:p>
            <a:pPr>
              <a:spcAft>
                <a:spcPts val="600"/>
              </a:spcAft>
            </a:pPr>
            <a:r>
              <a:rPr lang="en-US" sz="1600" b="1">
                <a:solidFill>
                  <a:schemeClr val="tx1"/>
                </a:solidFill>
                <a:latin typeface="Arial" panose="020B0604020202020204" pitchFamily="34" charset="0"/>
                <a:cs typeface="Arial" panose="020B0604020202020204" pitchFamily="34" charset="0"/>
              </a:rPr>
              <a:t>Conduct standard-setting studies.</a:t>
            </a:r>
            <a:r>
              <a:rPr lang="en-US" sz="1600">
                <a:solidFill>
                  <a:schemeClr val="tx1"/>
                </a:solidFill>
                <a:latin typeface="Arial" panose="020B0604020202020204" pitchFamily="34" charset="0"/>
                <a:cs typeface="Arial" panose="020B0604020202020204" pitchFamily="34" charset="0"/>
              </a:rPr>
              <a:t> </a:t>
            </a:r>
          </a:p>
          <a:p>
            <a:r>
              <a:rPr lang="en-US" sz="1600">
                <a:solidFill>
                  <a:schemeClr val="tx1"/>
                </a:solidFill>
                <a:latin typeface="Arial" panose="020B0604020202020204" pitchFamily="34" charset="0"/>
                <a:cs typeface="Arial" panose="020B0604020202020204" pitchFamily="34" charset="0"/>
              </a:rPr>
              <a:t>During a standard-setting study, a panel of 15 faculty and teachers reviews the ALDs and determines how many questions a student would need to answer correctly at each ALD. These raw scores become the cut scores for each AP Exam score.</a:t>
            </a:r>
          </a:p>
        </p:txBody>
      </p:sp>
      <p:sp>
        <p:nvSpPr>
          <p:cNvPr id="11" name="Text Placeholder 10">
            <a:extLst>
              <a:ext uri="{FF2B5EF4-FFF2-40B4-BE49-F238E27FC236}">
                <a16:creationId xmlns:a16="http://schemas.microsoft.com/office/drawing/2014/main" id="{9E5EE200-D3E2-D82F-4065-1BA3A3E88D9E}"/>
              </a:ext>
            </a:extLst>
          </p:cNvPr>
          <p:cNvSpPr>
            <a:spLocks noGrp="1"/>
          </p:cNvSpPr>
          <p:nvPr>
            <p:ph type="body" sz="quarter" idx="10"/>
          </p:nvPr>
        </p:nvSpPr>
        <p:spPr>
          <a:xfrm>
            <a:off x="376238" y="1634850"/>
            <a:ext cx="12070080" cy="435173"/>
          </a:xfrm>
        </p:spPr>
        <p:txBody>
          <a:bodyPr/>
          <a:lstStyle/>
          <a:p>
            <a:pPr marL="0" indent="0">
              <a:buNone/>
            </a:pPr>
            <a:r>
              <a:rPr lang="en-US"/>
              <a:t>We use the steps below to define the knowledge and skills required to earn scores of 1, 2, 3, 4, and 5 on an AP Exam.</a:t>
            </a:r>
          </a:p>
        </p:txBody>
      </p:sp>
      <p:sp>
        <p:nvSpPr>
          <p:cNvPr id="5" name="Rectangle 4">
            <a:extLst>
              <a:ext uri="{FF2B5EF4-FFF2-40B4-BE49-F238E27FC236}">
                <a16:creationId xmlns:a16="http://schemas.microsoft.com/office/drawing/2014/main" id="{F0C37226-8A5A-5746-59FC-7D91B1918B8F}"/>
              </a:ext>
            </a:extLst>
          </p:cNvPr>
          <p:cNvSpPr/>
          <p:nvPr/>
        </p:nvSpPr>
        <p:spPr>
          <a:xfrm>
            <a:off x="375442" y="2706860"/>
            <a:ext cx="3749039" cy="3650397"/>
          </a:xfrm>
          <a:prstGeom prst="rect">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82880" tIns="914400" rIns="182880" bIns="182880" rtlCol="0" anchor="t">
            <a:normAutofit/>
          </a:bodyPr>
          <a:lstStyle/>
          <a:p>
            <a:pPr>
              <a:spcAft>
                <a:spcPts val="600"/>
              </a:spcAft>
            </a:pPr>
            <a:r>
              <a:rPr lang="en-US" sz="1600" b="1">
                <a:solidFill>
                  <a:schemeClr val="tx1"/>
                </a:solidFill>
                <a:latin typeface="Arial" panose="020B0604020202020204" pitchFamily="34" charset="0"/>
                <a:cs typeface="Arial" panose="020B0604020202020204" pitchFamily="34" charset="0"/>
              </a:rPr>
              <a:t>Develop ALDs.</a:t>
            </a:r>
            <a:r>
              <a:rPr lang="en-US" sz="1600">
                <a:solidFill>
                  <a:schemeClr val="tx1"/>
                </a:solidFill>
                <a:latin typeface="Arial" panose="020B0604020202020204" pitchFamily="34" charset="0"/>
                <a:cs typeface="Arial" panose="020B0604020202020204" pitchFamily="34" charset="0"/>
              </a:rPr>
              <a:t> </a:t>
            </a:r>
          </a:p>
          <a:p>
            <a:r>
              <a:rPr lang="en-US" sz="1600">
                <a:solidFill>
                  <a:schemeClr val="tx1"/>
                </a:solidFill>
                <a:latin typeface="Arial" panose="020B0604020202020204" pitchFamily="34" charset="0"/>
                <a:cs typeface="Arial" panose="020B0604020202020204" pitchFamily="34" charset="0"/>
              </a:rPr>
              <a:t>First, committees of college faculty who teach the comparable college course develop detailed descriptions of the performance required to earn each score—these are called achievement-level descriptions (ALDs).</a:t>
            </a:r>
          </a:p>
        </p:txBody>
      </p:sp>
      <p:sp>
        <p:nvSpPr>
          <p:cNvPr id="2" name="Title 1">
            <a:extLst>
              <a:ext uri="{FF2B5EF4-FFF2-40B4-BE49-F238E27FC236}">
                <a16:creationId xmlns:a16="http://schemas.microsoft.com/office/drawing/2014/main" id="{A3A9A21B-668B-034E-EF50-0AA5C6E7389C}"/>
              </a:ext>
            </a:extLst>
          </p:cNvPr>
          <p:cNvSpPr>
            <a:spLocks noGrp="1"/>
          </p:cNvSpPr>
          <p:nvPr>
            <p:ph type="title"/>
          </p:nvPr>
        </p:nvSpPr>
        <p:spPr/>
        <p:txBody>
          <a:bodyPr/>
          <a:lstStyle/>
          <a:p>
            <a:r>
              <a:rPr lang="en-US"/>
              <a:t>Let’s Talk About AP Exam Scoring</a:t>
            </a:r>
          </a:p>
        </p:txBody>
      </p:sp>
      <p:sp>
        <p:nvSpPr>
          <p:cNvPr id="3" name="Content Placeholder 2">
            <a:extLst>
              <a:ext uri="{FF2B5EF4-FFF2-40B4-BE49-F238E27FC236}">
                <a16:creationId xmlns:a16="http://schemas.microsoft.com/office/drawing/2014/main" id="{4537D355-1DF8-6BB5-DA20-E6DE2F287D83}"/>
              </a:ext>
            </a:extLst>
          </p:cNvPr>
          <p:cNvSpPr>
            <a:spLocks noGrp="1"/>
          </p:cNvSpPr>
          <p:nvPr>
            <p:ph type="subTitle" idx="1"/>
          </p:nvPr>
        </p:nvSpPr>
        <p:spPr/>
        <p:txBody>
          <a:bodyPr>
            <a:normAutofit/>
          </a:bodyPr>
          <a:lstStyle/>
          <a:p>
            <a:r>
              <a:rPr lang="en-US"/>
              <a:t>1</a:t>
            </a:r>
            <a:r>
              <a:rPr lang="en-US">
                <a:latin typeface="Roboto" panose="02000000000000000000" pitchFamily="2" charset="0"/>
                <a:ea typeface="Roboto" panose="02000000000000000000" pitchFamily="2" charset="0"/>
              </a:rPr>
              <a:t>–</a:t>
            </a:r>
            <a:r>
              <a:rPr lang="en-US"/>
              <a:t>5, what does it mean?</a:t>
            </a:r>
          </a:p>
        </p:txBody>
      </p:sp>
      <p:sp>
        <p:nvSpPr>
          <p:cNvPr id="12" name="Oval 11">
            <a:extLst>
              <a:ext uri="{FF2B5EF4-FFF2-40B4-BE49-F238E27FC236}">
                <a16:creationId xmlns:a16="http://schemas.microsoft.com/office/drawing/2014/main" id="{F09E1A9A-95AC-95AE-BB73-9658953B9FAD}"/>
              </a:ext>
            </a:extLst>
          </p:cNvPr>
          <p:cNvSpPr>
            <a:spLocks noChangeAspect="1"/>
          </p:cNvSpPr>
          <p:nvPr/>
        </p:nvSpPr>
        <p:spPr>
          <a:xfrm>
            <a:off x="1699857" y="2177152"/>
            <a:ext cx="1100207" cy="1097280"/>
          </a:xfrm>
          <a:prstGeom prst="ellipse">
            <a:avLst/>
          </a:prstGeom>
          <a:solidFill>
            <a:schemeClr val="accent3"/>
          </a:solidFill>
          <a:ln w="0">
            <a:noFill/>
          </a:ln>
          <a:effectLst>
            <a:outerShdw blurRad="215900" dist="50800" dir="5400000" algn="ctr" rotWithShape="0">
              <a:srgbClr val="000000">
                <a:alpha val="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400" b="1">
                <a:solidFill>
                  <a:schemeClr val="tx2"/>
                </a:solidFill>
                <a:latin typeface="+mj-lt"/>
              </a:rPr>
              <a:t>1</a:t>
            </a:r>
          </a:p>
        </p:txBody>
      </p:sp>
      <p:sp>
        <p:nvSpPr>
          <p:cNvPr id="13" name="Oval 12">
            <a:extLst>
              <a:ext uri="{FF2B5EF4-FFF2-40B4-BE49-F238E27FC236}">
                <a16:creationId xmlns:a16="http://schemas.microsoft.com/office/drawing/2014/main" id="{AB07B90A-99AA-B5F2-C3DC-554C08351ABF}"/>
              </a:ext>
            </a:extLst>
          </p:cNvPr>
          <p:cNvSpPr/>
          <p:nvPr/>
        </p:nvSpPr>
        <p:spPr>
          <a:xfrm>
            <a:off x="5914093" y="2177152"/>
            <a:ext cx="1097280" cy="1097280"/>
          </a:xfrm>
          <a:prstGeom prst="ellipse">
            <a:avLst/>
          </a:prstGeom>
          <a:solidFill>
            <a:schemeClr val="accent3"/>
          </a:solidFill>
          <a:ln w="0">
            <a:noFill/>
          </a:ln>
          <a:effectLst>
            <a:outerShdw blurRad="215900" dist="50800" dir="5400000" algn="ctr" rotWithShape="0">
              <a:srgbClr val="000000">
                <a:alpha val="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400" b="1">
                <a:solidFill>
                  <a:schemeClr val="tx2"/>
                </a:solidFill>
                <a:latin typeface="+mj-lt"/>
              </a:rPr>
              <a:t>2</a:t>
            </a:r>
          </a:p>
        </p:txBody>
      </p:sp>
      <p:sp>
        <p:nvSpPr>
          <p:cNvPr id="14" name="Oval 13">
            <a:extLst>
              <a:ext uri="{FF2B5EF4-FFF2-40B4-BE49-F238E27FC236}">
                <a16:creationId xmlns:a16="http://schemas.microsoft.com/office/drawing/2014/main" id="{2A212C1E-D37E-E4C0-A4B4-913266D3882E}"/>
              </a:ext>
            </a:extLst>
          </p:cNvPr>
          <p:cNvSpPr/>
          <p:nvPr/>
        </p:nvSpPr>
        <p:spPr>
          <a:xfrm>
            <a:off x="10022363" y="2177152"/>
            <a:ext cx="1097280" cy="1097280"/>
          </a:xfrm>
          <a:prstGeom prst="ellipse">
            <a:avLst/>
          </a:prstGeom>
          <a:solidFill>
            <a:schemeClr val="accent3"/>
          </a:solidFill>
          <a:ln w="0">
            <a:noFill/>
          </a:ln>
          <a:effectLst>
            <a:outerShdw blurRad="215900" dist="50800" dir="5400000" algn="ctr" rotWithShape="0">
              <a:srgbClr val="000000">
                <a:alpha val="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4400" b="1">
                <a:solidFill>
                  <a:schemeClr val="tx2"/>
                </a:solidFill>
                <a:latin typeface="+mj-lt"/>
              </a:rPr>
              <a:t>3</a:t>
            </a:r>
          </a:p>
        </p:txBody>
      </p:sp>
    </p:spTree>
    <p:extLst>
      <p:ext uri="{BB962C8B-B14F-4D97-AF65-F5344CB8AC3E}">
        <p14:creationId xmlns:p14="http://schemas.microsoft.com/office/powerpoint/2010/main" val="27955784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B-Corporate-19Q4">
  <a:themeElements>
    <a:clrScheme name="CB-K12-19Q4">
      <a:dk1>
        <a:srgbClr val="1E1E1E"/>
      </a:dk1>
      <a:lt1>
        <a:srgbClr val="DCDCDC"/>
      </a:lt1>
      <a:dk2>
        <a:srgbClr val="FFFFFF"/>
      </a:dk2>
      <a:lt2>
        <a:srgbClr val="E57200"/>
      </a:lt2>
      <a:accent1>
        <a:srgbClr val="DCDCDC"/>
      </a:accent1>
      <a:accent2>
        <a:srgbClr val="FFFFFF"/>
      </a:accent2>
      <a:accent3>
        <a:srgbClr val="009CDE"/>
      </a:accent3>
      <a:accent4>
        <a:srgbClr val="71C5E8"/>
      </a:accent4>
      <a:accent5>
        <a:srgbClr val="505050"/>
      </a:accent5>
      <a:accent6>
        <a:srgbClr val="888888"/>
      </a:accent6>
      <a:hlink>
        <a:srgbClr val="1E1E1E"/>
      </a:hlink>
      <a:folHlink>
        <a:srgbClr val="009CDE"/>
      </a:folHlink>
    </a:clrScheme>
    <a:fontScheme name="CB-Corporate-19Q4">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K12-20Q1.potx" id="{DE25431E-A8F6-420F-9D79-9E4745B49F67}" vid="{D2075925-74A2-4279-849B-9CAFFB4198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5A453B9B25B443915B2DA883726CDB" ma:contentTypeVersion="13" ma:contentTypeDescription="Create a new document." ma:contentTypeScope="" ma:versionID="7f89162f718ef3ae4221ef915a9aaaaf">
  <xsd:schema xmlns:xsd="http://www.w3.org/2001/XMLSchema" xmlns:xs="http://www.w3.org/2001/XMLSchema" xmlns:p="http://schemas.microsoft.com/office/2006/metadata/properties" xmlns:ns2="1ff07141-5ae8-4cb8-a76f-e97a7f09f3fc" xmlns:ns3="d0437ff2-bb80-4e15-9d45-2f6dceca9201" targetNamespace="http://schemas.microsoft.com/office/2006/metadata/properties" ma:root="true" ma:fieldsID="fae0e59026906bd92eaa5cf5dc3d6b0b" ns2:_="" ns3:_="">
    <xsd:import namespace="1ff07141-5ae8-4cb8-a76f-e97a7f09f3fc"/>
    <xsd:import namespace="d0437ff2-bb80-4e15-9d45-2f6dceca920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Whatsinit"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f07141-5ae8-4cb8-a76f-e97a7f09f3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0437ff2-bb80-4e15-9d45-2f6dceca92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Whatsinit" ma:index="14" nillable="true" ma:displayName="What's in it" ma:format="Dropdown" ma:internalName="Whatsinit">
      <xsd:simpleType>
        <xsd:restriction base="dms:Text">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ff07141-5ae8-4cb8-a76f-e97a7f09f3fc">
      <UserInfo>
        <DisplayName>Cooper, Lindsay</DisplayName>
        <AccountId>521</AccountId>
        <AccountType/>
      </UserInfo>
    </SharedWithUsers>
    <Whatsinit xmlns="d0437ff2-bb80-4e15-9d45-2f6dceca9201" xsi:nil="true"/>
  </documentManagement>
</p:properties>
</file>

<file path=customXml/itemProps1.xml><?xml version="1.0" encoding="utf-8"?>
<ds:datastoreItem xmlns:ds="http://schemas.openxmlformats.org/officeDocument/2006/customXml" ds:itemID="{FFA8F83B-7C75-4889-BBB4-C83A7066BFB6}">
  <ds:schemaRefs>
    <ds:schemaRef ds:uri="1ff07141-5ae8-4cb8-a76f-e97a7f09f3fc"/>
    <ds:schemaRef ds:uri="d0437ff2-bb80-4e15-9d45-2f6dceca92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86C96E-43BB-40F3-AE7E-B54B25EF0D75}">
  <ds:schemaRefs>
    <ds:schemaRef ds:uri="http://schemas.microsoft.com/sharepoint/v3/contenttype/forms"/>
  </ds:schemaRefs>
</ds:datastoreItem>
</file>

<file path=customXml/itemProps3.xml><?xml version="1.0" encoding="utf-8"?>
<ds:datastoreItem xmlns:ds="http://schemas.openxmlformats.org/officeDocument/2006/customXml" ds:itemID="{CE7E1F93-07BA-4D07-BAE3-BD7ED800BE80}">
  <ds:schemaRefs>
    <ds:schemaRef ds:uri="1ff07141-5ae8-4cb8-a76f-e97a7f09f3fc"/>
    <ds:schemaRef ds:uri="d0437ff2-bb80-4e15-9d45-2f6dceca9201"/>
    <ds:schemaRef ds:uri="http://purl.org/dc/term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Metadata/LabelInfo.xml><?xml version="1.0" encoding="utf-8"?>
<clbl:labelList xmlns:clbl="http://schemas.microsoft.com/office/2020/mipLabelMetadata">
  <clbl:label id="{7530bded-fd6e-4f58-b5d2-ea681eb07663}" enabled="0" method="" siteId="{7530bded-fd6e-4f58-b5d2-ea681eb07663}" removed="1"/>
</clbl:labelList>
</file>

<file path=docProps/app.xml><?xml version="1.0" encoding="utf-8"?>
<Properties xmlns="http://schemas.openxmlformats.org/officeDocument/2006/extended-properties" xmlns:vt="http://schemas.openxmlformats.org/officeDocument/2006/docPropsVTypes">
  <Template/>
  <TotalTime>1</TotalTime>
  <Words>2269</Words>
  <Application>Microsoft Office PowerPoint</Application>
  <PresentationFormat>Custom</PresentationFormat>
  <Paragraphs>273</Paragraphs>
  <Slides>29</Slides>
  <Notes>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Arial</vt:lpstr>
      <vt:lpstr>Calibri</vt:lpstr>
      <vt:lpstr>Marlett</vt:lpstr>
      <vt:lpstr>Roboto</vt:lpstr>
      <vt:lpstr>Roboto Slab</vt:lpstr>
      <vt:lpstr>Verdana</vt:lpstr>
      <vt:lpstr>CB-Corporate-19Q4</vt:lpstr>
      <vt:lpstr>think-cell Slide</vt:lpstr>
      <vt:lpstr>New to AP? Here’s where to start.</vt:lpstr>
      <vt:lpstr>Table of Contents</vt:lpstr>
      <vt:lpstr>PowerPoint Presentation</vt:lpstr>
      <vt:lpstr>AP by the Numbers 2021</vt:lpstr>
      <vt:lpstr>AP by the Numbers 2021</vt:lpstr>
      <vt:lpstr>Who We Are and What We Do</vt:lpstr>
      <vt:lpstr>How It Works</vt:lpstr>
      <vt:lpstr>What is an AP Exam?</vt:lpstr>
      <vt:lpstr>Let’s Talk About AP Exam Scoring</vt:lpstr>
      <vt:lpstr>How are AP Exams scored?</vt:lpstr>
      <vt:lpstr>PowerPoint Presentation</vt:lpstr>
      <vt:lpstr>Why should I take AP?</vt:lpstr>
      <vt:lpstr>A Head Start in High School</vt:lpstr>
      <vt:lpstr>PowerPoint Presentation</vt:lpstr>
      <vt:lpstr>Does AP really help all my students?</vt:lpstr>
      <vt:lpstr>What supports do my teachers have?</vt:lpstr>
      <vt:lpstr>Encourage AP teachers to Use AP Classroom! </vt:lpstr>
      <vt:lpstr>PowerPoint Presentation</vt:lpstr>
      <vt:lpstr>Does AP really save me money?</vt:lpstr>
      <vt:lpstr>PowerPoint Presentation</vt:lpstr>
      <vt:lpstr>Where do I start?</vt:lpstr>
      <vt:lpstr>What You’ll Get with AP Potential™ </vt:lpstr>
      <vt:lpstr>What else can I use?</vt:lpstr>
      <vt:lpstr>PowerPoint Presentation</vt:lpstr>
      <vt:lpstr>Setting Your Schools Up for Success</vt:lpstr>
      <vt:lpstr>District-Level Strategies </vt:lpstr>
      <vt:lpstr>PowerPoint Presentation</vt:lpstr>
      <vt:lpstr>How do I access these tools and resources?</vt:lpstr>
      <vt:lpstr>Thank You!</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CB-Corporate-19Q4</dc:title>
  <dc:creator>DBC</dc:creator>
  <cp:lastModifiedBy>Price, Amanda (She/Her/Hers)</cp:lastModifiedBy>
  <cp:revision>4</cp:revision>
  <dcterms:created xsi:type="dcterms:W3CDTF">2019-09-10T16:47:48Z</dcterms:created>
  <dcterms:modified xsi:type="dcterms:W3CDTF">2022-08-03T16:10:43Z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0x010100F35A453B9B25B443915B2DA883726CDB</vt:lpwstr>
  </property>
</Properties>
</file>