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269" r:id="rId3"/>
    <p:sldId id="463" r:id="rId4"/>
    <p:sldId id="342" r:id="rId5"/>
    <p:sldId id="466" r:id="rId6"/>
    <p:sldId id="4437" r:id="rId7"/>
    <p:sldId id="1496" r:id="rId8"/>
    <p:sldId id="1489" r:id="rId9"/>
    <p:sldId id="4439" r:id="rId10"/>
    <p:sldId id="4438" r:id="rId11"/>
    <p:sldId id="1492" r:id="rId12"/>
    <p:sldId id="1493" r:id="rId13"/>
    <p:sldId id="1494" r:id="rId14"/>
    <p:sldId id="1495" r:id="rId15"/>
    <p:sldId id="1488" r:id="rId16"/>
    <p:sldId id="1498" r:id="rId17"/>
    <p:sldId id="1497" r:id="rId18"/>
    <p:sldId id="1499" r:id="rId19"/>
    <p:sldId id="458" r:id="rId20"/>
    <p:sldId id="4441" r:id="rId21"/>
    <p:sldId id="460" r:id="rId22"/>
  </p:sldIdLst>
  <p:sldSz cx="12841288" cy="722312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141">
          <p15:clr>
            <a:srgbClr val="A4A3A4"/>
          </p15:clr>
        </p15:guide>
        <p15:guide id="3" orient="horz" pos="2275">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F50DA3-7E71-5CBF-7D0E-8B1AF9BFA19E}" name="Lorenz, Claire" initials="LC" userId="S::clorenz@collegeboard.org::4508b5ab-3901-4503-ae1c-f911d9f62c51" providerId="AD"/>
  <p188:author id="{FAF904BA-5992-0C7B-BDD6-6AEBAE02485D}" name="Cooper, Lindsay" initials="CL" userId="S::lcooper@collegeboard.org::543f313d-1c62-4cde-b437-ece686c92d80" providerId="AD"/>
  <p188:author id="{383CE7C0-6581-0005-D030-6FED6036928C}" name="Jan, Iris" initials="JI" userId="S::ijan@collegeboard.org::a9f01f89-3d12-43dd-9c10-8484e6bca43d" providerId="AD"/>
  <p188:author id="{5810CCD6-72B7-177E-92F4-C4B79699FD9A}" name="Biedermann, Edward" initials="BE" userId="S::ebiedermann@collegeboard.org::451add99-f4a8-4c2b-a040-851e98e415de" providerId="AD"/>
  <p188:author id="{F4D3DBD8-0B5D-DE1A-F197-CE7604D0D955}" name="Lorenz, Claire" initials="LC" userId="S::clorenz@Collegeboard.org::4508b5ab-3901-4503-ae1c-f911d9f62c5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ED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0"/>
  </p:normalViewPr>
  <p:slideViewPr>
    <p:cSldViewPr snapToGrid="0">
      <p:cViewPr varScale="1">
        <p:scale>
          <a:sx n="103" d="100"/>
          <a:sy n="103" d="100"/>
        </p:scale>
        <p:origin x="666" y="96"/>
      </p:cViewPr>
      <p:guideLst>
        <p:guide pos="7141"/>
        <p:guide orient="horz" pos="227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3E9530-38B8-F843-819D-4BB8806AC5DB}"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07AAF-5286-2F49-88D9-44143AA6E3DA}" type="slidenum">
              <a:rPr lang="en-US" smtClean="0"/>
              <a:t>‹#›</a:t>
            </a:fld>
            <a:endParaRPr lang="en-US"/>
          </a:p>
        </p:txBody>
      </p:sp>
    </p:spTree>
    <p:extLst>
      <p:ext uri="{BB962C8B-B14F-4D97-AF65-F5344CB8AC3E}">
        <p14:creationId xmlns:p14="http://schemas.microsoft.com/office/powerpoint/2010/main" val="3861803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218962A-8B82-424C-9658-41D6908D8833}" type="slidenum">
              <a:rPr lang="en-US" smtClean="0"/>
              <a:t>6</a:t>
            </a:fld>
            <a:endParaRPr lang="en-US"/>
          </a:p>
        </p:txBody>
      </p:sp>
    </p:spTree>
    <p:extLst>
      <p:ext uri="{BB962C8B-B14F-4D97-AF65-F5344CB8AC3E}">
        <p14:creationId xmlns:p14="http://schemas.microsoft.com/office/powerpoint/2010/main" val="2819346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Helvetica" pitchFamily="2" charset="0"/>
              </a:rPr>
              <a:t>A note here: The "View All" option only exists if the PC has been assigned to at least one section (or individual students in at least one section). Else, teachers will see the lock icon like what appears for the "FRQ Part A" PC in the screenshot.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Helvetica" pitchFamily="2" charset="0"/>
              </a:rPr>
              <a:t>Also, the "View All" option brings up the popup window that is shown in the screenshot. If teachers want to preview the PC questions, they'll need to click on the actual "MCQ" title to see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C6C07AAF-5286-2F49-88D9-44143AA6E3DA}" type="slidenum">
              <a:rPr lang="en-US" smtClean="0"/>
              <a:t>12</a:t>
            </a:fld>
            <a:endParaRPr lang="en-US"/>
          </a:p>
        </p:txBody>
      </p:sp>
    </p:spTree>
    <p:extLst>
      <p:ext uri="{BB962C8B-B14F-4D97-AF65-F5344CB8AC3E}">
        <p14:creationId xmlns:p14="http://schemas.microsoft.com/office/powerpoint/2010/main" val="3696472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report is for administrators only </a:t>
            </a:r>
          </a:p>
        </p:txBody>
      </p:sp>
      <p:sp>
        <p:nvSpPr>
          <p:cNvPr id="4" name="Slide Number Placeholder 3"/>
          <p:cNvSpPr>
            <a:spLocks noGrp="1"/>
          </p:cNvSpPr>
          <p:nvPr>
            <p:ph type="sldNum" sz="quarter" idx="5"/>
          </p:nvPr>
        </p:nvSpPr>
        <p:spPr/>
        <p:txBody>
          <a:bodyPr/>
          <a:lstStyle/>
          <a:p>
            <a:fld id="{C6C07AAF-5286-2F49-88D9-44143AA6E3DA}" type="slidenum">
              <a:rPr lang="en-US" smtClean="0"/>
              <a:t>19</a:t>
            </a:fld>
            <a:endParaRPr lang="en-US"/>
          </a:p>
        </p:txBody>
      </p:sp>
    </p:spTree>
    <p:extLst>
      <p:ext uri="{BB962C8B-B14F-4D97-AF65-F5344CB8AC3E}">
        <p14:creationId xmlns:p14="http://schemas.microsoft.com/office/powerpoint/2010/main" val="2644526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Cover Slide Main">
    <p:spTree>
      <p:nvGrpSpPr>
        <p:cNvPr id="1" name=""/>
        <p:cNvGrpSpPr/>
        <p:nvPr/>
      </p:nvGrpSpPr>
      <p:grpSpPr>
        <a:xfrm>
          <a:off x="0" y="0"/>
          <a:ext cx="0" cy="0"/>
          <a:chOff x="0" y="0"/>
          <a:chExt cx="0" cy="0"/>
        </a:xfrm>
      </p:grpSpPr>
      <p:sp>
        <p:nvSpPr>
          <p:cNvPr id="16" name="Rectangle 15"/>
          <p:cNvSpPr/>
          <p:nvPr/>
        </p:nvSpPr>
        <p:spPr>
          <a:xfrm>
            <a:off x="376518" y="358775"/>
            <a:ext cx="12130486" cy="612648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a:solidFill>
                <a:schemeClr val="tx1"/>
              </a:solidFill>
            </a:endParaRPr>
          </a:p>
        </p:txBody>
      </p:sp>
      <p:sp>
        <p:nvSpPr>
          <p:cNvPr id="65" name="Picture Placeholder 64"/>
          <p:cNvSpPr>
            <a:spLocks noGrp="1"/>
          </p:cNvSpPr>
          <p:nvPr>
            <p:ph type="pic" sz="quarter" idx="12" hasCustomPrompt="1"/>
          </p:nvPr>
        </p:nvSpPr>
        <p:spPr>
          <a:xfrm>
            <a:off x="6377764" y="358775"/>
            <a:ext cx="6126480" cy="6126480"/>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80985" rtl="0" eaLnBrk="1" fontAlgn="base" latinLnBrk="0" hangingPunct="1">
              <a:lnSpc>
                <a:spcPct val="100000"/>
              </a:lnSpc>
              <a:spcBef>
                <a:spcPct val="40000"/>
              </a:spcBef>
              <a:spcAft>
                <a:spcPct val="0"/>
              </a:spcAft>
              <a:buClr>
                <a:schemeClr val="accent3"/>
              </a:buClr>
              <a:buSzPts val="2400"/>
              <a:buFont typeface="Verdana" pitchFamily="34" charset="0"/>
              <a:buNone/>
              <a:tabLst/>
              <a:defRPr sz="2400">
                <a:solidFill>
                  <a:schemeClr val="tx2"/>
                </a:solidFill>
              </a:defRPr>
            </a:lvl1pPr>
          </a:lstStyle>
          <a:p>
            <a:r>
              <a:rPr lang="en-US"/>
              <a:t>Replace with other image choices as desired</a:t>
            </a:r>
          </a:p>
        </p:txBody>
      </p:sp>
      <p:sp>
        <p:nvSpPr>
          <p:cNvPr id="2" name="Title 1"/>
          <p:cNvSpPr>
            <a:spLocks noGrp="1"/>
          </p:cNvSpPr>
          <p:nvPr>
            <p:ph type="ctrTitle"/>
          </p:nvPr>
        </p:nvSpPr>
        <p:spPr>
          <a:xfrm>
            <a:off x="933563" y="1618489"/>
            <a:ext cx="5085400" cy="621106"/>
          </a:xfrm>
          <a:prstGeom prst="rect">
            <a:avLst/>
          </a:prstGeom>
        </p:spPr>
        <p:txBody>
          <a:bodyPr lIns="0" tIns="45720" rIns="0" bIns="45720" anchor="t" anchorCtr="0">
            <a:noAutofit/>
          </a:bodyPr>
          <a:lstStyle>
            <a:lvl1pPr>
              <a:defRPr sz="4599" b="0">
                <a:solidFill>
                  <a:schemeClr val="accent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933564" y="5333781"/>
            <a:ext cx="5085400" cy="563128"/>
          </a:xfrm>
          <a:prstGeom prst="rect">
            <a:avLst/>
          </a:prstGeom>
        </p:spPr>
        <p:txBody>
          <a:bodyPr lIns="0" rIns="0">
            <a:noAutofit/>
          </a:bodyPr>
          <a:lstStyle>
            <a:lvl1pPr marL="0" indent="0" algn="l">
              <a:buNone/>
              <a:defRPr sz="2000" b="1">
                <a:solidFill>
                  <a:schemeClr val="accent2"/>
                </a:solidFill>
                <a:latin typeface="Arial" panose="020B0604020202020204" pitchFamily="34" charset="0"/>
                <a:cs typeface="Arial" panose="020B0604020202020204" pitchFamily="34" charset="0"/>
              </a:defRPr>
            </a:lvl1pPr>
            <a:lvl2pPr marL="490622" indent="0" algn="ctr">
              <a:buNone/>
              <a:defRPr>
                <a:solidFill>
                  <a:schemeClr val="tx1">
                    <a:tint val="75000"/>
                  </a:schemeClr>
                </a:solidFill>
              </a:defRPr>
            </a:lvl2pPr>
            <a:lvl3pPr marL="981243" indent="0" algn="ctr">
              <a:buNone/>
              <a:defRPr>
                <a:solidFill>
                  <a:schemeClr val="tx1">
                    <a:tint val="75000"/>
                  </a:schemeClr>
                </a:solidFill>
              </a:defRPr>
            </a:lvl3pPr>
            <a:lvl4pPr marL="1471866" indent="0" algn="ctr">
              <a:buNone/>
              <a:defRPr>
                <a:solidFill>
                  <a:schemeClr val="tx1">
                    <a:tint val="75000"/>
                  </a:schemeClr>
                </a:solidFill>
              </a:defRPr>
            </a:lvl4pPr>
            <a:lvl5pPr marL="1962488" indent="0" algn="ctr">
              <a:buNone/>
              <a:defRPr>
                <a:solidFill>
                  <a:schemeClr val="tx1">
                    <a:tint val="75000"/>
                  </a:schemeClr>
                </a:solidFill>
              </a:defRPr>
            </a:lvl5pPr>
            <a:lvl6pPr marL="2453109" indent="0" algn="ctr">
              <a:buNone/>
              <a:defRPr>
                <a:solidFill>
                  <a:schemeClr val="tx1">
                    <a:tint val="75000"/>
                  </a:schemeClr>
                </a:solidFill>
              </a:defRPr>
            </a:lvl6pPr>
            <a:lvl7pPr marL="2943731" indent="0" algn="ctr">
              <a:buNone/>
              <a:defRPr>
                <a:solidFill>
                  <a:schemeClr val="tx1">
                    <a:tint val="75000"/>
                  </a:schemeClr>
                </a:solidFill>
              </a:defRPr>
            </a:lvl7pPr>
            <a:lvl8pPr marL="3434354" indent="0" algn="ctr">
              <a:buNone/>
              <a:defRPr>
                <a:solidFill>
                  <a:schemeClr val="tx1">
                    <a:tint val="75000"/>
                  </a:schemeClr>
                </a:solidFill>
              </a:defRPr>
            </a:lvl8pPr>
            <a:lvl9pPr marL="3924975"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76519" y="6640449"/>
            <a:ext cx="4141787" cy="288925"/>
          </a:xfrm>
        </p:spPr>
        <p:txBody>
          <a:bodyPr lIns="0" bIns="45720" anchor="b">
            <a:noAutofit/>
          </a:bodyPr>
          <a:lstStyle>
            <a:lvl1pPr marL="0" indent="0">
              <a:buNone/>
              <a:defRPr sz="1600">
                <a:solidFill>
                  <a:schemeClr val="tx1"/>
                </a:solidFill>
                <a:latin typeface="Arial" panose="020B0604020202020204" pitchFamily="34" charset="0"/>
                <a:cs typeface="Arial" panose="020B0604020202020204" pitchFamily="34" charset="0"/>
              </a:defRPr>
            </a:lvl1pPr>
            <a:lvl2pPr marL="455570" indent="0">
              <a:buNone/>
              <a:defRPr/>
            </a:lvl2pPr>
            <a:lvl3pPr marL="765105" indent="0">
              <a:buNone/>
              <a:defRPr/>
            </a:lvl3pPr>
            <a:lvl4pPr marL="1243470" indent="0">
              <a:buNone/>
              <a:defRPr/>
            </a:lvl4pPr>
            <a:lvl5pPr marL="1962488" indent="0">
              <a:buNone/>
              <a:defRPr/>
            </a:lvl5pPr>
          </a:lstStyle>
          <a:p>
            <a:pPr lvl="0"/>
            <a:r>
              <a:rPr lang="en-US"/>
              <a:t>Insert Date Here</a:t>
            </a:r>
          </a:p>
        </p:txBody>
      </p:sp>
      <p:pic>
        <p:nvPicPr>
          <p:cNvPr id="4" name="Picture 3">
            <a:extLst>
              <a:ext uri="{FF2B5EF4-FFF2-40B4-BE49-F238E27FC236}">
                <a16:creationId xmlns:a16="http://schemas.microsoft.com/office/drawing/2014/main" id="{25D83DD0-9195-A0D8-9C64-981F4AE30D96}"/>
              </a:ext>
            </a:extLst>
          </p:cNvPr>
          <p:cNvPicPr>
            <a:picLocks noChangeAspect="1"/>
          </p:cNvPicPr>
          <p:nvPr userDrawn="1"/>
        </p:nvPicPr>
        <p:blipFill>
          <a:blip r:embed="rId2"/>
          <a:stretch>
            <a:fillRect/>
          </a:stretch>
        </p:blipFill>
        <p:spPr>
          <a:xfrm>
            <a:off x="933563" y="1006176"/>
            <a:ext cx="990600" cy="457200"/>
          </a:xfrm>
          <a:prstGeom prst="rect">
            <a:avLst/>
          </a:prstGeom>
        </p:spPr>
      </p:pic>
    </p:spTree>
    <p:extLst>
      <p:ext uri="{BB962C8B-B14F-4D97-AF65-F5344CB8AC3E}">
        <p14:creationId xmlns:p14="http://schemas.microsoft.com/office/powerpoint/2010/main" val="1176952723"/>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ighlight Area Right">
    <p:spTree>
      <p:nvGrpSpPr>
        <p:cNvPr id="1" name=""/>
        <p:cNvGrpSpPr/>
        <p:nvPr/>
      </p:nvGrpSpPr>
      <p:grpSpPr>
        <a:xfrm>
          <a:off x="0" y="0"/>
          <a:ext cx="0" cy="0"/>
          <a:chOff x="0" y="0"/>
          <a:chExt cx="0" cy="0"/>
        </a:xfrm>
      </p:grpSpPr>
      <p:sp>
        <p:nvSpPr>
          <p:cNvPr id="26" name="SlideNumber"/>
          <p:cNvSpPr/>
          <p:nvPr/>
        </p:nvSpPr>
        <p:spPr>
          <a:xfrm>
            <a:off x="7166967"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29" name="Straight Connector 28"/>
          <p:cNvCxnSpPr/>
          <p:nvPr/>
        </p:nvCxnSpPr>
        <p:spPr>
          <a:xfrm>
            <a:off x="375444" y="6585155"/>
            <a:ext cx="72837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837" y="6702265"/>
            <a:ext cx="1331976" cy="228600"/>
          </a:xfrm>
          <a:prstGeom prst="rect">
            <a:avLst/>
          </a:prstGeom>
        </p:spPr>
      </p:pic>
      <p:sp>
        <p:nvSpPr>
          <p:cNvPr id="9" name="Slide title"/>
          <p:cNvSpPr>
            <a:spLocks noGrp="1" noChangeArrowheads="1"/>
          </p:cNvSpPr>
          <p:nvPr>
            <p:ph type="title"/>
          </p:nvPr>
        </p:nvSpPr>
        <p:spPr bwMode="gray">
          <a:xfrm>
            <a:off x="375444" y="567058"/>
            <a:ext cx="72837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75444" y="1833214"/>
            <a:ext cx="7283724"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userDrawn="1"/>
        </p:nvSpPr>
        <p:spPr>
          <a:xfrm>
            <a:off x="8052005" y="0"/>
            <a:ext cx="4789283" cy="7223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cxnSp>
        <p:nvCxnSpPr>
          <p:cNvPr id="16" name="Straight Connector 15"/>
          <p:cNvCxnSpPr/>
          <p:nvPr userDrawn="1"/>
        </p:nvCxnSpPr>
        <p:spPr>
          <a:xfrm>
            <a:off x="375444" y="455926"/>
            <a:ext cx="7283724"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34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77044" y="430311"/>
            <a:ext cx="11887200" cy="6425247"/>
          </a:xfrm>
        </p:spPr>
        <p:txBody>
          <a:bodyPr anchor="ctr">
            <a:normAutofit/>
          </a:bodyPr>
          <a:lstStyle>
            <a:lvl1pPr marL="0" indent="0" algn="ctr">
              <a:buNone/>
              <a:defRPr sz="2000" b="1" baseline="0">
                <a:solidFill>
                  <a:schemeClr val="bg2"/>
                </a:solidFill>
              </a:defRPr>
            </a:lvl1pPr>
          </a:lstStyle>
          <a:p>
            <a:r>
              <a:rPr lang="en-US"/>
              <a:t>Insert Full Background Photo Photo To Highlight a Key Message</a:t>
            </a:r>
          </a:p>
        </p:txBody>
      </p:sp>
      <p:cxnSp>
        <p:nvCxnSpPr>
          <p:cNvPr id="6" name="Straight Connector 5"/>
          <p:cNvCxnSpPr/>
          <p:nvPr/>
        </p:nvCxnSpPr>
        <p:spPr>
          <a:xfrm>
            <a:off x="477044" y="455926"/>
            <a:ext cx="118872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024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81480" y="184728"/>
            <a:ext cx="12478327" cy="6853668"/>
          </a:xfrm>
          <a:prstGeom prst="rect">
            <a:avLst/>
          </a:prstGeom>
          <a:solidFill>
            <a:schemeClr val="accent3">
              <a:alpha val="67000"/>
            </a:schemeClr>
          </a:solidFill>
        </p:spPr>
        <p:txBody>
          <a:bodyPr lIns="1920240" tIns="182880" rIns="1920240" bIns="182880" anchor="ctr" anchorCtr="0">
            <a:noAutofit/>
          </a:bodyPr>
          <a:lstStyle>
            <a:lvl1pPr algn="ctr">
              <a:defRPr sz="3200" b="0">
                <a:solidFill>
                  <a:schemeClr val="tx2"/>
                </a:solidFill>
                <a:latin typeface="Arial" panose="020B0604020202020204" pitchFamily="34" charset="0"/>
                <a:cs typeface="Arial" panose="020B0604020202020204" pitchFamily="34" charset="0"/>
              </a:defRPr>
            </a:lvl1pPr>
          </a:lstStyle>
          <a:p>
            <a:r>
              <a:rPr lang="en-US"/>
              <a:t>This is a sample quote to support your slides</a:t>
            </a:r>
            <a:br>
              <a:rPr lang="en-US"/>
            </a:br>
            <a:r>
              <a:rPr lang="en-US"/>
              <a:t>(Use Format Background to Change Picture:</a:t>
            </a:r>
            <a:br>
              <a:rPr lang="en-US"/>
            </a:br>
            <a:r>
              <a:rPr lang="en-US"/>
              <a:t>Copy image you like. Right Click Format Background. Change Picture Source to Clipboard)</a:t>
            </a:r>
          </a:p>
        </p:txBody>
      </p:sp>
      <p:sp>
        <p:nvSpPr>
          <p:cNvPr id="6" name="Subtitle 2"/>
          <p:cNvSpPr>
            <a:spLocks noGrp="1"/>
          </p:cNvSpPr>
          <p:nvPr>
            <p:ph type="subTitle" idx="1" hasCustomPrompt="1"/>
          </p:nvPr>
        </p:nvSpPr>
        <p:spPr>
          <a:xfrm>
            <a:off x="0" y="5578763"/>
            <a:ext cx="12841288" cy="780473"/>
          </a:xfrm>
        </p:spPr>
        <p:txBody>
          <a:bodyPr anchor="ctr">
            <a:normAutofit/>
          </a:bodyPr>
          <a:lstStyle>
            <a:lvl1pPr marL="0" indent="0" algn="ctr">
              <a:buNone/>
              <a:defRPr sz="18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r>
              <a:rPr lang="en-US">
                <a:solidFill>
                  <a:schemeClr val="tx2"/>
                </a:solidFill>
              </a:rPr>
              <a:t>Brianna Sullivan</a:t>
            </a:r>
          </a:p>
        </p:txBody>
      </p:sp>
      <p:sp>
        <p:nvSpPr>
          <p:cNvPr id="4" name="Freeform 3"/>
          <p:cNvSpPr/>
          <p:nvPr userDrawn="1"/>
        </p:nvSpPr>
        <p:spPr>
          <a:xfrm>
            <a:off x="0" y="-1"/>
            <a:ext cx="12841288" cy="7223125"/>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algn="ctr"/>
            <a:endParaRPr lang="en-US" sz="2000" b="1">
              <a:solidFill>
                <a:schemeClr val="tx2"/>
              </a:solidFill>
              <a:latin typeface="+mj-lt"/>
            </a:endParaRPr>
          </a:p>
        </p:txBody>
      </p:sp>
    </p:spTree>
    <p:extLst>
      <p:ext uri="{BB962C8B-B14F-4D97-AF65-F5344CB8AC3E}">
        <p14:creationId xmlns:p14="http://schemas.microsoft.com/office/powerpoint/2010/main" val="1008616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721561"/>
            <a:ext cx="12841288" cy="3780000"/>
          </a:xfrm>
          <a:prstGeom prst="rect">
            <a:avLst/>
          </a:prstGeom>
        </p:spPr>
        <p:txBody>
          <a:bodyPr lIns="1920240" tIns="45720" rIns="1920240" bIns="45720" anchor="ctr" anchorCtr="0">
            <a:noAutofit/>
          </a:bodyPr>
          <a:lstStyle>
            <a:lvl1pPr algn="ctr">
              <a:defRPr sz="4600" b="0">
                <a:solidFill>
                  <a:schemeClr val="tx2"/>
                </a:solidFill>
                <a:latin typeface="Arial" panose="020B0604020202020204" pitchFamily="34" charset="0"/>
                <a:cs typeface="Arial" panose="020B0604020202020204" pitchFamily="34" charset="0"/>
              </a:defRPr>
            </a:lvl1pPr>
          </a:lstStyle>
          <a:p>
            <a:r>
              <a:rPr lang="en-US"/>
              <a:t>This is a sample quote to draw help make a point based on what people are saying</a:t>
            </a:r>
          </a:p>
        </p:txBody>
      </p:sp>
      <p:grpSp>
        <p:nvGrpSpPr>
          <p:cNvPr id="35" name="Group 34"/>
          <p:cNvGrpSpPr/>
          <p:nvPr/>
        </p:nvGrpSpPr>
        <p:grpSpPr>
          <a:xfrm>
            <a:off x="1569163" y="2028307"/>
            <a:ext cx="1553859" cy="1211604"/>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9" name="Group 18"/>
          <p:cNvGrpSpPr/>
          <p:nvPr/>
        </p:nvGrpSpPr>
        <p:grpSpPr>
          <a:xfrm rot="10800000">
            <a:off x="9718199" y="2157617"/>
            <a:ext cx="1553859" cy="1211604"/>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8" name="Subtitle 2"/>
          <p:cNvSpPr>
            <a:spLocks noGrp="1"/>
          </p:cNvSpPr>
          <p:nvPr>
            <p:ph type="subTitle" idx="1" hasCustomPrompt="1"/>
          </p:nvPr>
        </p:nvSpPr>
        <p:spPr>
          <a:xfrm>
            <a:off x="0" y="5578763"/>
            <a:ext cx="12841288" cy="780473"/>
          </a:xfrm>
        </p:spPr>
        <p:txBody>
          <a:bodyPr anchor="ctr">
            <a:normAutofit/>
          </a:bodyPr>
          <a:lstStyle>
            <a:lvl1pPr marL="0" indent="0" algn="ctr">
              <a:buNone/>
              <a:defRPr sz="18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r>
              <a:rPr lang="en-US">
                <a:solidFill>
                  <a:schemeClr val="tx2"/>
                </a:solidFill>
              </a:rPr>
              <a:t>Brianna Sullivan</a:t>
            </a:r>
          </a:p>
        </p:txBody>
      </p:sp>
      <p:sp>
        <p:nvSpPr>
          <p:cNvPr id="27" name="Freeform 26"/>
          <p:cNvSpPr/>
          <p:nvPr/>
        </p:nvSpPr>
        <p:spPr>
          <a:xfrm>
            <a:off x="0" y="-1"/>
            <a:ext cx="12841288" cy="7223125"/>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algn="ctr"/>
            <a:endParaRPr lang="en-US" sz="2000" b="1">
              <a:solidFill>
                <a:schemeClr val="tx2"/>
              </a:solidFill>
              <a:latin typeface="+mj-lt"/>
            </a:endParaRPr>
          </a:p>
        </p:txBody>
      </p:sp>
    </p:spTree>
    <p:extLst>
      <p:ext uri="{BB962C8B-B14F-4D97-AF65-F5344CB8AC3E}">
        <p14:creationId xmlns:p14="http://schemas.microsoft.com/office/powerpoint/2010/main" val="360780186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01589" y="3110097"/>
            <a:ext cx="4798701" cy="621106"/>
          </a:xfrm>
          <a:prstGeom prst="rect">
            <a:avLst/>
          </a:prstGeom>
        </p:spPr>
        <p:txBody>
          <a:bodyPr lIns="0" tIns="45720" rIns="0" bIns="45720" anchor="ctr" anchorCtr="0">
            <a:noAutofit/>
          </a:bodyPr>
          <a:lstStyle>
            <a:lvl1pPr algn="ctr">
              <a:defRPr sz="5999" b="0">
                <a:solidFill>
                  <a:schemeClr val="accent2"/>
                </a:solidFill>
                <a:latin typeface="Arial" panose="020B0604020202020204" pitchFamily="34" charset="0"/>
                <a:cs typeface="Arial" panose="020B0604020202020204" pitchFamily="34" charset="0"/>
              </a:defRPr>
            </a:lvl1pPr>
          </a:lstStyle>
          <a:p>
            <a:r>
              <a:rPr lang="en-US"/>
              <a:t>Thank you</a:t>
            </a:r>
          </a:p>
        </p:txBody>
      </p:sp>
      <p:pic>
        <p:nvPicPr>
          <p:cNvPr id="4" name="Picture 3">
            <a:extLst>
              <a:ext uri="{FF2B5EF4-FFF2-40B4-BE49-F238E27FC236}">
                <a16:creationId xmlns:a16="http://schemas.microsoft.com/office/drawing/2014/main" id="{9C662853-6738-2DAD-54FB-CD4B518F07D8}"/>
              </a:ext>
            </a:extLst>
          </p:cNvPr>
          <p:cNvPicPr>
            <a:picLocks noChangeAspect="1"/>
          </p:cNvPicPr>
          <p:nvPr userDrawn="1"/>
        </p:nvPicPr>
        <p:blipFill>
          <a:blip r:embed="rId2"/>
          <a:stretch>
            <a:fillRect/>
          </a:stretch>
        </p:blipFill>
        <p:spPr>
          <a:xfrm>
            <a:off x="5925344" y="6103666"/>
            <a:ext cx="990600" cy="457200"/>
          </a:xfrm>
          <a:prstGeom prst="rect">
            <a:avLst/>
          </a:prstGeom>
        </p:spPr>
      </p:pic>
    </p:spTree>
    <p:extLst>
      <p:ext uri="{BB962C8B-B14F-4D97-AF65-F5344CB8AC3E}">
        <p14:creationId xmlns:p14="http://schemas.microsoft.com/office/powerpoint/2010/main" val="1015594346"/>
      </p:ext>
    </p:extLst>
  </p:cSld>
  <p:clrMapOvr>
    <a:overrideClrMapping bg1="lt1" tx1="dk1" bg2="lt2" tx2="dk2" accent1="accent1" accent2="accent2" accent3="accent3" accent4="accent4" accent5="accent5" accent6="accent6" hlink="hlink" folHlink="folHlink"/>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75444" y="567058"/>
            <a:ext cx="1188720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3165955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033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75444" y="567058"/>
            <a:ext cx="1207008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76238" y="1833214"/>
            <a:ext cx="12070080" cy="4643437"/>
          </a:xfrm>
        </p:spPr>
        <p:txBody>
          <a:bodyPr/>
          <a:lstStyle>
            <a:lvl1pPr>
              <a:buClr>
                <a:schemeClr val="accent3"/>
              </a:buClr>
              <a:buSzPct val="80000"/>
              <a:defRPr>
                <a:latin typeface="Arial" panose="020B0604020202020204" pitchFamily="34" charset="0"/>
                <a:cs typeface="Arial" panose="020B0604020202020204" pitchFamily="34" charset="0"/>
              </a:defRPr>
            </a:lvl1pPr>
            <a:lvl2pPr>
              <a:buClr>
                <a:schemeClr val="accent3"/>
              </a:buClr>
              <a:buSzPct val="80000"/>
              <a:defRPr>
                <a:latin typeface="Arial" panose="020B0604020202020204" pitchFamily="34" charset="0"/>
                <a:cs typeface="Arial" panose="020B0604020202020204" pitchFamily="34" charset="0"/>
              </a:defRPr>
            </a:lvl2pPr>
            <a:lvl3pPr>
              <a:buClr>
                <a:schemeClr val="accent3"/>
              </a:buClr>
              <a:buSzPct val="80000"/>
              <a:defRPr>
                <a:latin typeface="Arial" panose="020B0604020202020204" pitchFamily="34" charset="0"/>
                <a:cs typeface="Arial" panose="020B0604020202020204" pitchFamily="34" charset="0"/>
              </a:defRPr>
            </a:lvl3pPr>
            <a:lvl4pPr>
              <a:buClr>
                <a:schemeClr val="accent3"/>
              </a:buClr>
              <a:buSzPct val="80000"/>
              <a:defRPr>
                <a:latin typeface="Arial" panose="020B0604020202020204" pitchFamily="34" charset="0"/>
                <a:cs typeface="Arial" panose="020B0604020202020204" pitchFamily="34" charset="0"/>
              </a:defRPr>
            </a:lvl4pPr>
            <a:lvl5pPr>
              <a:buClr>
                <a:schemeClr val="accent3"/>
              </a:buClr>
              <a:buSzPct val="80000"/>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75444" y="1136158"/>
            <a:ext cx="6858000" cy="563128"/>
          </a:xfrm>
          <a:prstGeom prst="rect">
            <a:avLst/>
          </a:prstGeom>
        </p:spPr>
        <p:txBody>
          <a:bodyPr lIns="0" rIns="0">
            <a:noAutofit/>
          </a:bodyPr>
          <a:lstStyle>
            <a:lvl1pPr marL="0" indent="0" algn="l">
              <a:buNone/>
              <a:defRPr sz="1800" b="1">
                <a:solidFill>
                  <a:schemeClr val="accent3"/>
                </a:solidFill>
                <a:latin typeface="Arial" panose="020B0604020202020204" pitchFamily="34" charset="0"/>
                <a:cs typeface="Arial" panose="020B0604020202020204" pitchFamily="34" charset="0"/>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1116537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75444" y="567059"/>
            <a:ext cx="1207008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76238" y="1833214"/>
            <a:ext cx="12070080" cy="4643437"/>
          </a:xfrm>
        </p:spPr>
        <p:txBody>
          <a:bodyPr/>
          <a:lstStyle>
            <a:lvl1pPr>
              <a:buClr>
                <a:schemeClr val="accent3"/>
              </a:buClr>
              <a:buSzPct val="80000"/>
              <a:defRPr>
                <a:latin typeface="Arial" panose="020B0604020202020204" pitchFamily="34" charset="0"/>
                <a:cs typeface="Arial" panose="020B0604020202020204" pitchFamily="34" charset="0"/>
              </a:defRPr>
            </a:lvl1pPr>
            <a:lvl2pPr>
              <a:buClr>
                <a:schemeClr val="accent3"/>
              </a:buClr>
              <a:buSzPct val="80000"/>
              <a:defRPr sz="1600">
                <a:latin typeface="Arial" panose="020B0604020202020204" pitchFamily="34" charset="0"/>
                <a:cs typeface="Arial" panose="020B0604020202020204" pitchFamily="34" charset="0"/>
              </a:defRPr>
            </a:lvl2pPr>
            <a:lvl3pPr>
              <a:buClr>
                <a:schemeClr val="accent3"/>
              </a:buClr>
              <a:buSzPct val="80000"/>
              <a:defRPr sz="1600">
                <a:latin typeface="Arial" panose="020B0604020202020204" pitchFamily="34" charset="0"/>
                <a:cs typeface="Arial" panose="020B0604020202020204" pitchFamily="34" charset="0"/>
              </a:defRPr>
            </a:lvl3pPr>
            <a:lvl4pPr>
              <a:buClr>
                <a:schemeClr val="accent3"/>
              </a:buClr>
              <a:buSzPct val="80000"/>
              <a:defRPr sz="1600">
                <a:latin typeface="Arial" panose="020B0604020202020204" pitchFamily="34" charset="0"/>
                <a:cs typeface="Arial" panose="020B0604020202020204" pitchFamily="34" charset="0"/>
              </a:defRPr>
            </a:lvl4pPr>
            <a:lvl5pPr>
              <a:buClr>
                <a:schemeClr val="accent3"/>
              </a:buClr>
              <a:buSzPct val="80000"/>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75444" y="1136158"/>
            <a:ext cx="6858000" cy="563128"/>
          </a:xfrm>
          <a:prstGeom prst="rect">
            <a:avLst/>
          </a:prstGeom>
        </p:spPr>
        <p:txBody>
          <a:bodyPr lIns="0" rIns="0">
            <a:noAutofit/>
          </a:bodyPr>
          <a:lstStyle>
            <a:lvl1pPr marL="0" indent="0" algn="l">
              <a:buNone/>
              <a:defRPr sz="1800" b="1">
                <a:solidFill>
                  <a:schemeClr val="accent3"/>
                </a:solidFill>
                <a:latin typeface="Arial" panose="020B0604020202020204" pitchFamily="34" charset="0"/>
                <a:cs typeface="Arial" panose="020B0604020202020204" pitchFamily="34" charset="0"/>
              </a:defRPr>
            </a:lvl1pPr>
            <a:lvl2pPr marL="490622" indent="0" algn="ctr">
              <a:buNone/>
              <a:defRPr>
                <a:solidFill>
                  <a:schemeClr val="tx1">
                    <a:tint val="75000"/>
                  </a:schemeClr>
                </a:solidFill>
              </a:defRPr>
            </a:lvl2pPr>
            <a:lvl3pPr marL="981243" indent="0" algn="ctr">
              <a:buNone/>
              <a:defRPr>
                <a:solidFill>
                  <a:schemeClr val="tx1">
                    <a:tint val="75000"/>
                  </a:schemeClr>
                </a:solidFill>
              </a:defRPr>
            </a:lvl3pPr>
            <a:lvl4pPr marL="1471866" indent="0" algn="ctr">
              <a:buNone/>
              <a:defRPr>
                <a:solidFill>
                  <a:schemeClr val="tx1">
                    <a:tint val="75000"/>
                  </a:schemeClr>
                </a:solidFill>
              </a:defRPr>
            </a:lvl4pPr>
            <a:lvl5pPr marL="1962488" indent="0" algn="ctr">
              <a:buNone/>
              <a:defRPr>
                <a:solidFill>
                  <a:schemeClr val="tx1">
                    <a:tint val="75000"/>
                  </a:schemeClr>
                </a:solidFill>
              </a:defRPr>
            </a:lvl5pPr>
            <a:lvl6pPr marL="2453109" indent="0" algn="ctr">
              <a:buNone/>
              <a:defRPr>
                <a:solidFill>
                  <a:schemeClr val="tx1">
                    <a:tint val="75000"/>
                  </a:schemeClr>
                </a:solidFill>
              </a:defRPr>
            </a:lvl6pPr>
            <a:lvl7pPr marL="2943731" indent="0" algn="ctr">
              <a:buNone/>
              <a:defRPr>
                <a:solidFill>
                  <a:schemeClr val="tx1">
                    <a:tint val="75000"/>
                  </a:schemeClr>
                </a:solidFill>
              </a:defRPr>
            </a:lvl7pPr>
            <a:lvl8pPr marL="3434354" indent="0" algn="ctr">
              <a:buNone/>
              <a:defRPr>
                <a:solidFill>
                  <a:schemeClr val="tx1">
                    <a:tint val="75000"/>
                  </a:schemeClr>
                </a:solidFill>
              </a:defRPr>
            </a:lvl8pPr>
            <a:lvl9pPr marL="3924975"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3197870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p:nvSpPr>
        <p:spPr>
          <a:xfrm>
            <a:off x="1885838" y="620397"/>
            <a:ext cx="10955450" cy="6602729"/>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3" name="Title 1"/>
          <p:cNvSpPr>
            <a:spLocks noGrp="1"/>
          </p:cNvSpPr>
          <p:nvPr>
            <p:ph type="ctrTitle" hasCustomPrompt="1"/>
          </p:nvPr>
        </p:nvSpPr>
        <p:spPr>
          <a:xfrm>
            <a:off x="2478657" y="924570"/>
            <a:ext cx="8680411" cy="1646102"/>
          </a:xfrm>
          <a:prstGeom prst="rect">
            <a:avLst/>
          </a:prstGeom>
        </p:spPr>
        <p:txBody>
          <a:bodyPr lIns="0" tIns="45720" rIns="0" bIns="45720" anchor="t" anchorCtr="0">
            <a:noAutofit/>
          </a:bodyPr>
          <a:lstStyle>
            <a:lvl1pPr algn="l">
              <a:defRPr sz="5400" b="1" baseline="0">
                <a:solidFill>
                  <a:schemeClr val="accent3"/>
                </a:solidFill>
                <a:latin typeface="Arial" panose="020B0604020202020204" pitchFamily="34" charset="0"/>
                <a:cs typeface="Arial" panose="020B0604020202020204" pitchFamily="34" charset="0"/>
              </a:defRPr>
            </a:lvl1pPr>
          </a:lstStyle>
          <a:p>
            <a:r>
              <a:rPr lang="en-US"/>
              <a:t>Click to add Section title</a:t>
            </a:r>
          </a:p>
        </p:txBody>
      </p:sp>
      <p:sp>
        <p:nvSpPr>
          <p:cNvPr id="4" name="Subtitle 2"/>
          <p:cNvSpPr>
            <a:spLocks noGrp="1"/>
          </p:cNvSpPr>
          <p:nvPr>
            <p:ph type="subTitle" idx="1" hasCustomPrompt="1"/>
          </p:nvPr>
        </p:nvSpPr>
        <p:spPr>
          <a:xfrm>
            <a:off x="2478657" y="6093209"/>
            <a:ext cx="6791864" cy="704406"/>
          </a:xfrm>
          <a:prstGeom prst="rect">
            <a:avLst/>
          </a:prstGeom>
        </p:spPr>
        <p:txBody>
          <a:bodyPr lIns="0" tIns="0" rIns="0" bIns="0" anchor="b">
            <a:noAutofit/>
          </a:bodyPr>
          <a:lstStyle>
            <a:lvl1pPr marL="0" indent="0" algn="l">
              <a:buNone/>
              <a:defRPr sz="2799" b="0">
                <a:solidFill>
                  <a:schemeClr val="accent3"/>
                </a:solidFill>
                <a:latin typeface="Arial" panose="020B0604020202020204" pitchFamily="34" charset="0"/>
                <a:cs typeface="Arial" panose="020B0604020202020204" pitchFamily="34" charset="0"/>
              </a:defRPr>
            </a:lvl1pPr>
            <a:lvl2pPr marL="490622" indent="0" algn="ctr">
              <a:buNone/>
              <a:defRPr>
                <a:solidFill>
                  <a:schemeClr val="tx1">
                    <a:tint val="75000"/>
                  </a:schemeClr>
                </a:solidFill>
              </a:defRPr>
            </a:lvl2pPr>
            <a:lvl3pPr marL="981243" indent="0" algn="ctr">
              <a:buNone/>
              <a:defRPr>
                <a:solidFill>
                  <a:schemeClr val="tx1">
                    <a:tint val="75000"/>
                  </a:schemeClr>
                </a:solidFill>
              </a:defRPr>
            </a:lvl3pPr>
            <a:lvl4pPr marL="1471866" indent="0" algn="ctr">
              <a:buNone/>
              <a:defRPr>
                <a:solidFill>
                  <a:schemeClr val="tx1">
                    <a:tint val="75000"/>
                  </a:schemeClr>
                </a:solidFill>
              </a:defRPr>
            </a:lvl4pPr>
            <a:lvl5pPr marL="1962488" indent="0" algn="ctr">
              <a:buNone/>
              <a:defRPr>
                <a:solidFill>
                  <a:schemeClr val="tx1">
                    <a:tint val="75000"/>
                  </a:schemeClr>
                </a:solidFill>
              </a:defRPr>
            </a:lvl5pPr>
            <a:lvl6pPr marL="2453109" indent="0" algn="ctr">
              <a:buNone/>
              <a:defRPr>
                <a:solidFill>
                  <a:schemeClr val="tx1">
                    <a:tint val="75000"/>
                  </a:schemeClr>
                </a:solidFill>
              </a:defRPr>
            </a:lvl6pPr>
            <a:lvl7pPr marL="2943731" indent="0" algn="ctr">
              <a:buNone/>
              <a:defRPr>
                <a:solidFill>
                  <a:schemeClr val="tx1">
                    <a:tint val="75000"/>
                  </a:schemeClr>
                </a:solidFill>
              </a:defRPr>
            </a:lvl7pPr>
            <a:lvl8pPr marL="3434354" indent="0" algn="ctr">
              <a:buNone/>
              <a:defRPr>
                <a:solidFill>
                  <a:schemeClr val="tx1">
                    <a:tint val="75000"/>
                  </a:schemeClr>
                </a:solidFill>
              </a:defRPr>
            </a:lvl8pPr>
            <a:lvl9pPr marL="3924975"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760018" y="6479876"/>
            <a:ext cx="1529750" cy="317739"/>
          </a:xfrm>
        </p:spPr>
        <p:txBody>
          <a:bodyPr lIns="0" tIns="0" rIns="0" bIns="0" anchor="b">
            <a:noAutofit/>
          </a:bodyPr>
          <a:lstStyle>
            <a:lvl1pPr marL="0" indent="0" algn="r">
              <a:buNone/>
              <a:defRPr sz="1400">
                <a:solidFill>
                  <a:schemeClr val="accent3"/>
                </a:solidFill>
                <a:latin typeface="Arial" panose="020B0604020202020204" pitchFamily="34" charset="0"/>
                <a:cs typeface="Arial" panose="020B0604020202020204" pitchFamily="34" charset="0"/>
              </a:defRPr>
            </a:lvl1pPr>
            <a:lvl2pPr marL="455570" indent="0">
              <a:buNone/>
              <a:defRPr/>
            </a:lvl2pPr>
            <a:lvl3pPr marL="765105" indent="0">
              <a:buNone/>
              <a:defRPr/>
            </a:lvl3pPr>
            <a:lvl4pPr marL="1243470" indent="0">
              <a:buNone/>
              <a:defRPr/>
            </a:lvl4pPr>
            <a:lvl5pPr marL="1962488"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55263" y="6479876"/>
            <a:ext cx="1529750" cy="317739"/>
          </a:xfrm>
        </p:spPr>
        <p:txBody>
          <a:bodyPr lIns="0" tIns="0" rIns="0" bIns="0" anchor="b">
            <a:noAutofit/>
          </a:bodyPr>
          <a:lstStyle>
            <a:lvl1pPr marL="0" indent="0" algn="l">
              <a:buNone/>
              <a:defRPr sz="1400">
                <a:solidFill>
                  <a:schemeClr val="tx2"/>
                </a:solidFill>
                <a:latin typeface="Arial" panose="020B0604020202020204" pitchFamily="34" charset="0"/>
                <a:cs typeface="Arial" panose="020B0604020202020204" pitchFamily="34" charset="0"/>
              </a:defRPr>
            </a:lvl1pPr>
            <a:lvl2pPr marL="455570" indent="0">
              <a:buNone/>
              <a:defRPr/>
            </a:lvl2pPr>
            <a:lvl3pPr marL="765105" indent="0">
              <a:buNone/>
              <a:defRPr/>
            </a:lvl3pPr>
            <a:lvl4pPr marL="1243470" indent="0">
              <a:buNone/>
              <a:defRPr/>
            </a:lvl4pPr>
            <a:lvl5pPr marL="1962488" indent="0">
              <a:buNone/>
              <a:defRPr/>
            </a:lvl5pPr>
          </a:lstStyle>
          <a:p>
            <a:pPr lvl="0"/>
            <a:r>
              <a:rPr lang="en-US"/>
              <a:t>Add presenter</a:t>
            </a:r>
          </a:p>
        </p:txBody>
      </p:sp>
      <p:sp>
        <p:nvSpPr>
          <p:cNvPr id="6" name="Rectangle 5">
            <a:extLst>
              <a:ext uri="{FF2B5EF4-FFF2-40B4-BE49-F238E27FC236}">
                <a16:creationId xmlns:a16="http://schemas.microsoft.com/office/drawing/2014/main" id="{3CA2115C-C1CB-F90F-7C38-538877FAACAB}"/>
              </a:ext>
            </a:extLst>
          </p:cNvPr>
          <p:cNvSpPr/>
          <p:nvPr userDrawn="1"/>
        </p:nvSpPr>
        <p:spPr>
          <a:xfrm>
            <a:off x="0" y="0"/>
            <a:ext cx="1885838" cy="620396"/>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7917" tIns="37917" rIns="37917" bIns="37917" rtlCol="0" anchor="ctr">
            <a:normAutofit/>
          </a:bodyPr>
          <a:lstStyle/>
          <a:p>
            <a:pPr algn="ctr"/>
            <a:endParaRPr lang="en-US" sz="2106" b="1">
              <a:solidFill>
                <a:schemeClr val="tx2"/>
              </a:solidFill>
              <a:latin typeface="+mj-lt"/>
            </a:endParaRPr>
          </a:p>
        </p:txBody>
      </p:sp>
    </p:spTree>
    <p:extLst>
      <p:ext uri="{BB962C8B-B14F-4D97-AF65-F5344CB8AC3E}">
        <p14:creationId xmlns:p14="http://schemas.microsoft.com/office/powerpoint/2010/main" val="362618799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443" y="6702265"/>
            <a:ext cx="1331976" cy="228600"/>
          </a:xfrm>
          <a:prstGeom prst="rect">
            <a:avLst/>
          </a:prstGeom>
        </p:spPr>
      </p:pic>
      <p:sp>
        <p:nvSpPr>
          <p:cNvPr id="4" name="Rectangle 3"/>
          <p:cNvSpPr/>
          <p:nvPr/>
        </p:nvSpPr>
        <p:spPr>
          <a:xfrm>
            <a:off x="375443" y="1229710"/>
            <a:ext cx="12090401" cy="3479450"/>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40" name="Straight Connector 39"/>
          <p:cNvCxnSpPr/>
          <p:nvPr/>
        </p:nvCxnSpPr>
        <p:spPr>
          <a:xfrm>
            <a:off x="392837" y="6585155"/>
            <a:ext cx="1207300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75444" y="567058"/>
            <a:ext cx="1188720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stStyle>
          <a:p>
            <a:pPr lvl="0"/>
            <a:r>
              <a:rPr lang="en-US" noProof="1"/>
              <a:t>Click to edit Master title style</a:t>
            </a:r>
            <a:endParaRPr lang="en-CA" noProof="1"/>
          </a:p>
        </p:txBody>
      </p:sp>
      <p:cxnSp>
        <p:nvCxnSpPr>
          <p:cNvPr id="10" name="Straight Connector 9"/>
          <p:cNvCxnSpPr/>
          <p:nvPr/>
        </p:nvCxnSpPr>
        <p:spPr>
          <a:xfrm>
            <a:off x="375444" y="455926"/>
            <a:ext cx="120904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151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with a sidebar option">
    <p:spTree>
      <p:nvGrpSpPr>
        <p:cNvPr id="1" name=""/>
        <p:cNvGrpSpPr/>
        <p:nvPr/>
      </p:nvGrpSpPr>
      <p:grpSpPr>
        <a:xfrm>
          <a:off x="0" y="0"/>
          <a:ext cx="0" cy="0"/>
          <a:chOff x="0" y="0"/>
          <a:chExt cx="0" cy="0"/>
        </a:xfrm>
      </p:grpSpPr>
      <p:sp>
        <p:nvSpPr>
          <p:cNvPr id="27"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30" name="Straight Connector 29"/>
          <p:cNvCxnSpPr/>
          <p:nvPr/>
        </p:nvCxnSpPr>
        <p:spPr>
          <a:xfrm>
            <a:off x="2230438" y="6585155"/>
            <a:ext cx="1023540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0438" y="6702265"/>
            <a:ext cx="1331976" cy="228600"/>
          </a:xfrm>
          <a:prstGeom prst="rect">
            <a:avLst/>
          </a:prstGeom>
        </p:spPr>
      </p:pic>
      <p:sp>
        <p:nvSpPr>
          <p:cNvPr id="9" name="Slide title"/>
          <p:cNvSpPr>
            <a:spLocks noGrp="1" noChangeArrowheads="1"/>
          </p:cNvSpPr>
          <p:nvPr>
            <p:ph type="title"/>
          </p:nvPr>
        </p:nvSpPr>
        <p:spPr bwMode="gray">
          <a:xfrm>
            <a:off x="2230438" y="567058"/>
            <a:ext cx="10235406"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stStyle>
          <a:p>
            <a:pPr lvl="0"/>
            <a:r>
              <a:rPr lang="en-US" noProof="1"/>
              <a:t>Click to edit Master title style</a:t>
            </a:r>
            <a:endParaRPr lang="en-CA" noProof="1"/>
          </a:p>
        </p:txBody>
      </p:sp>
      <p:cxnSp>
        <p:nvCxnSpPr>
          <p:cNvPr id="10" name="Straight Connector 9"/>
          <p:cNvCxnSpPr/>
          <p:nvPr/>
        </p:nvCxnSpPr>
        <p:spPr>
          <a:xfrm>
            <a:off x="2230438" y="463763"/>
            <a:ext cx="10235406"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2230438" y="1833214"/>
            <a:ext cx="10235406" cy="4643437"/>
          </a:xfrm>
        </p:spPr>
        <p:txBody>
          <a:bodyPr/>
          <a:lstStyle>
            <a:lvl1pPr>
              <a:buClr>
                <a:schemeClr val="accent3"/>
              </a:buClr>
              <a:buSzPct val="80000"/>
              <a:defRPr>
                <a:latin typeface="Arial" panose="020B0604020202020204" pitchFamily="34" charset="0"/>
                <a:cs typeface="Arial" panose="020B0604020202020204" pitchFamily="34" charset="0"/>
              </a:defRPr>
            </a:lvl1pPr>
            <a:lvl2pPr>
              <a:buClr>
                <a:schemeClr val="accent3"/>
              </a:buClr>
              <a:buSzPct val="80000"/>
              <a:defRPr sz="1600">
                <a:latin typeface="Arial" panose="020B0604020202020204" pitchFamily="34" charset="0"/>
                <a:cs typeface="Arial" panose="020B0604020202020204" pitchFamily="34" charset="0"/>
              </a:defRPr>
            </a:lvl2pPr>
            <a:lvl3pPr>
              <a:buClr>
                <a:schemeClr val="accent3"/>
              </a:buClr>
              <a:buSzPct val="80000"/>
              <a:defRPr sz="1600">
                <a:latin typeface="Arial" panose="020B0604020202020204" pitchFamily="34" charset="0"/>
                <a:cs typeface="Arial" panose="020B0604020202020204" pitchFamily="34" charset="0"/>
              </a:defRPr>
            </a:lvl3pPr>
            <a:lvl4pPr>
              <a:buClr>
                <a:schemeClr val="accent3"/>
              </a:buClr>
              <a:buSzPct val="80000"/>
              <a:defRPr sz="1600">
                <a:latin typeface="Arial" panose="020B0604020202020204" pitchFamily="34" charset="0"/>
                <a:cs typeface="Arial" panose="020B0604020202020204" pitchFamily="34" charset="0"/>
              </a:defRPr>
            </a:lvl4pPr>
            <a:lvl5pPr>
              <a:buClr>
                <a:schemeClr val="accent3"/>
              </a:buClr>
              <a:buSzPct val="80000"/>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7479054"/>
      </p:ext>
    </p:extLst>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ata Left">
    <p:spTree>
      <p:nvGrpSpPr>
        <p:cNvPr id="1" name=""/>
        <p:cNvGrpSpPr/>
        <p:nvPr/>
      </p:nvGrpSpPr>
      <p:grpSpPr>
        <a:xfrm>
          <a:off x="0" y="0"/>
          <a:ext cx="0" cy="0"/>
          <a:chOff x="0" y="0"/>
          <a:chExt cx="0" cy="0"/>
        </a:xfrm>
      </p:grpSpPr>
      <p:sp>
        <p:nvSpPr>
          <p:cNvPr id="12" name="Rectangle 11"/>
          <p:cNvSpPr/>
          <p:nvPr/>
        </p:nvSpPr>
        <p:spPr>
          <a:xfrm>
            <a:off x="0" y="0"/>
            <a:ext cx="4789283" cy="7223125"/>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27"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30" name="Straight Connector 29"/>
          <p:cNvCxnSpPr/>
          <p:nvPr/>
        </p:nvCxnSpPr>
        <p:spPr>
          <a:xfrm>
            <a:off x="5182120" y="6585155"/>
            <a:ext cx="72837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2120" y="6702265"/>
            <a:ext cx="1331976" cy="228600"/>
          </a:xfrm>
          <a:prstGeom prst="rect">
            <a:avLst/>
          </a:prstGeom>
        </p:spPr>
      </p:pic>
      <p:sp>
        <p:nvSpPr>
          <p:cNvPr id="9" name="Slide title"/>
          <p:cNvSpPr>
            <a:spLocks noGrp="1" noChangeArrowheads="1"/>
          </p:cNvSpPr>
          <p:nvPr>
            <p:ph type="title"/>
          </p:nvPr>
        </p:nvSpPr>
        <p:spPr bwMode="gray">
          <a:xfrm>
            <a:off x="5182120" y="567058"/>
            <a:ext cx="70805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stStyle>
          <a:p>
            <a:pPr lvl="0"/>
            <a:r>
              <a:rPr lang="en-US" noProof="1"/>
              <a:t>Click to edit Master title style</a:t>
            </a:r>
            <a:endParaRPr lang="en-CA" noProof="1"/>
          </a:p>
        </p:txBody>
      </p:sp>
      <p:cxnSp>
        <p:nvCxnSpPr>
          <p:cNvPr id="10" name="Straight Connector 9"/>
          <p:cNvCxnSpPr/>
          <p:nvPr/>
        </p:nvCxnSpPr>
        <p:spPr>
          <a:xfrm>
            <a:off x="5182120" y="455926"/>
            <a:ext cx="7283724"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p:nvPr>
        </p:nvSpPr>
        <p:spPr>
          <a:xfrm>
            <a:off x="5182120" y="1833214"/>
            <a:ext cx="7080524" cy="4643437"/>
          </a:xfrm>
        </p:spPr>
        <p:txBody>
          <a:bodyPr/>
          <a:lstStyle>
            <a:lvl1pPr>
              <a:buClr>
                <a:schemeClr val="accent3"/>
              </a:buClr>
              <a:buSzPct val="80000"/>
              <a:defRPr>
                <a:latin typeface="Arial" panose="020B0604020202020204" pitchFamily="34" charset="0"/>
                <a:cs typeface="Arial" panose="020B0604020202020204" pitchFamily="34" charset="0"/>
              </a:defRPr>
            </a:lvl1pPr>
            <a:lvl2pPr>
              <a:buClr>
                <a:schemeClr val="accent3"/>
              </a:buClr>
              <a:buSzPct val="80000"/>
              <a:defRPr>
                <a:latin typeface="Arial" panose="020B0604020202020204" pitchFamily="34" charset="0"/>
                <a:cs typeface="Arial" panose="020B0604020202020204" pitchFamily="34" charset="0"/>
              </a:defRPr>
            </a:lvl2pPr>
            <a:lvl3pPr>
              <a:buClr>
                <a:schemeClr val="accent3"/>
              </a:buClr>
              <a:buSzPct val="80000"/>
              <a:defRPr>
                <a:latin typeface="Arial" panose="020B0604020202020204" pitchFamily="34" charset="0"/>
                <a:cs typeface="Arial" panose="020B0604020202020204" pitchFamily="34" charset="0"/>
              </a:defRPr>
            </a:lvl3pPr>
            <a:lvl4pPr>
              <a:buClr>
                <a:schemeClr val="accent3"/>
              </a:buClr>
              <a:buSzPct val="80000"/>
              <a:defRPr>
                <a:latin typeface="Arial" panose="020B0604020202020204" pitchFamily="34" charset="0"/>
                <a:cs typeface="Arial" panose="020B0604020202020204" pitchFamily="34" charset="0"/>
              </a:defRPr>
            </a:lvl4pPr>
            <a:lvl5pPr>
              <a:buClr>
                <a:schemeClr val="accent3"/>
              </a:buClr>
              <a:buSzPct val="80000"/>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348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ighlight Area Left">
    <p:spTree>
      <p:nvGrpSpPr>
        <p:cNvPr id="1" name=""/>
        <p:cNvGrpSpPr/>
        <p:nvPr/>
      </p:nvGrpSpPr>
      <p:grpSpPr>
        <a:xfrm>
          <a:off x="0" y="0"/>
          <a:ext cx="0" cy="0"/>
          <a:chOff x="0" y="0"/>
          <a:chExt cx="0" cy="0"/>
        </a:xfrm>
      </p:grpSpPr>
      <p:sp>
        <p:nvSpPr>
          <p:cNvPr id="12" name="Rectangle 11"/>
          <p:cNvSpPr/>
          <p:nvPr/>
        </p:nvSpPr>
        <p:spPr>
          <a:xfrm>
            <a:off x="0" y="0"/>
            <a:ext cx="4789283" cy="7223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20"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23" name="Straight Connector 22"/>
          <p:cNvCxnSpPr/>
          <p:nvPr/>
        </p:nvCxnSpPr>
        <p:spPr>
          <a:xfrm>
            <a:off x="5182120" y="6585155"/>
            <a:ext cx="72837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2120" y="6702265"/>
            <a:ext cx="1331976" cy="228600"/>
          </a:xfrm>
          <a:prstGeom prst="rect">
            <a:avLst/>
          </a:prstGeom>
        </p:spPr>
      </p:pic>
      <p:sp>
        <p:nvSpPr>
          <p:cNvPr id="9" name="Slide title"/>
          <p:cNvSpPr>
            <a:spLocks noGrp="1" noChangeArrowheads="1"/>
          </p:cNvSpPr>
          <p:nvPr>
            <p:ph type="title"/>
          </p:nvPr>
        </p:nvSpPr>
        <p:spPr bwMode="gray">
          <a:xfrm>
            <a:off x="5182120" y="567058"/>
            <a:ext cx="70805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5182120" y="455926"/>
            <a:ext cx="7283724"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p:nvPr>
        </p:nvSpPr>
        <p:spPr>
          <a:xfrm>
            <a:off x="5182120" y="1833214"/>
            <a:ext cx="7080524" cy="4643437"/>
          </a:xfrm>
        </p:spPr>
        <p:txBody>
          <a:bodyPr/>
          <a:lstStyle>
            <a:lvl1pPr>
              <a:buClr>
                <a:schemeClr val="accent3"/>
              </a:buClr>
              <a:buSzPct val="80000"/>
              <a:defRPr>
                <a:latin typeface="Arial" panose="020B0604020202020204" pitchFamily="34" charset="0"/>
                <a:cs typeface="Arial" panose="020B0604020202020204" pitchFamily="34" charset="0"/>
              </a:defRPr>
            </a:lvl1pPr>
            <a:lvl2pPr>
              <a:buClr>
                <a:schemeClr val="accent3"/>
              </a:buClr>
              <a:buSzPct val="80000"/>
              <a:defRPr>
                <a:latin typeface="Arial" panose="020B0604020202020204" pitchFamily="34" charset="0"/>
                <a:cs typeface="Arial" panose="020B0604020202020204" pitchFamily="34" charset="0"/>
              </a:defRPr>
            </a:lvl2pPr>
            <a:lvl3pPr>
              <a:buClr>
                <a:schemeClr val="accent3"/>
              </a:buClr>
              <a:buSzPct val="80000"/>
              <a:defRPr>
                <a:latin typeface="Arial" panose="020B0604020202020204" pitchFamily="34" charset="0"/>
                <a:cs typeface="Arial" panose="020B0604020202020204" pitchFamily="34" charset="0"/>
              </a:defRPr>
            </a:lvl3pPr>
            <a:lvl4pPr>
              <a:buClr>
                <a:schemeClr val="accent3"/>
              </a:buClr>
              <a:buSzPct val="80000"/>
              <a:defRPr>
                <a:latin typeface="Arial" panose="020B0604020202020204" pitchFamily="34" charset="0"/>
                <a:cs typeface="Arial" panose="020B0604020202020204" pitchFamily="34" charset="0"/>
              </a:defRPr>
            </a:lvl4pPr>
            <a:lvl5pPr>
              <a:buClr>
                <a:schemeClr val="accent3"/>
              </a:buClr>
              <a:buSzPct val="80000"/>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176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ta Right">
    <p:spTree>
      <p:nvGrpSpPr>
        <p:cNvPr id="1" name=""/>
        <p:cNvGrpSpPr/>
        <p:nvPr/>
      </p:nvGrpSpPr>
      <p:grpSpPr>
        <a:xfrm>
          <a:off x="0" y="0"/>
          <a:ext cx="0" cy="0"/>
          <a:chOff x="0" y="0"/>
          <a:chExt cx="0" cy="0"/>
        </a:xfrm>
      </p:grpSpPr>
      <p:sp>
        <p:nvSpPr>
          <p:cNvPr id="12" name="Rectangle 11"/>
          <p:cNvSpPr/>
          <p:nvPr/>
        </p:nvSpPr>
        <p:spPr>
          <a:xfrm>
            <a:off x="8052005" y="0"/>
            <a:ext cx="4789283" cy="7223125"/>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20" name="SlideNumber"/>
          <p:cNvSpPr/>
          <p:nvPr/>
        </p:nvSpPr>
        <p:spPr>
          <a:xfrm>
            <a:off x="7166967"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23" name="Straight Connector 22"/>
          <p:cNvCxnSpPr/>
          <p:nvPr/>
        </p:nvCxnSpPr>
        <p:spPr>
          <a:xfrm>
            <a:off x="375444" y="6585155"/>
            <a:ext cx="72837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837" y="6702265"/>
            <a:ext cx="1331976" cy="228600"/>
          </a:xfrm>
          <a:prstGeom prst="rect">
            <a:avLst/>
          </a:prstGeom>
        </p:spPr>
      </p:pic>
      <p:sp>
        <p:nvSpPr>
          <p:cNvPr id="9" name="Slide title"/>
          <p:cNvSpPr>
            <a:spLocks noGrp="1" noChangeArrowheads="1"/>
          </p:cNvSpPr>
          <p:nvPr>
            <p:ph type="title"/>
          </p:nvPr>
        </p:nvSpPr>
        <p:spPr bwMode="gray">
          <a:xfrm>
            <a:off x="375444" y="567058"/>
            <a:ext cx="72837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75444" y="1833214"/>
            <a:ext cx="7283724" cy="4643437"/>
          </a:xfrm>
        </p:spPr>
        <p:txBody>
          <a:bodyPr/>
          <a:lstStyle>
            <a:lvl1pPr>
              <a:buClr>
                <a:schemeClr val="accent3"/>
              </a:buClr>
              <a:buSzPct val="80000"/>
              <a:defRPr>
                <a:latin typeface="Arial" panose="020B0604020202020204" pitchFamily="34" charset="0"/>
                <a:cs typeface="Arial" panose="020B0604020202020204" pitchFamily="34" charset="0"/>
              </a:defRPr>
            </a:lvl1pPr>
            <a:lvl2pPr>
              <a:buClr>
                <a:schemeClr val="accent3"/>
              </a:buClr>
              <a:buSzPct val="80000"/>
              <a:defRPr>
                <a:latin typeface="Arial" panose="020B0604020202020204" pitchFamily="34" charset="0"/>
                <a:cs typeface="Arial" panose="020B0604020202020204" pitchFamily="34" charset="0"/>
              </a:defRPr>
            </a:lvl2pPr>
            <a:lvl3pPr>
              <a:buClr>
                <a:schemeClr val="accent3"/>
              </a:buClr>
              <a:buSzPct val="80000"/>
              <a:defRPr>
                <a:latin typeface="Arial" panose="020B0604020202020204" pitchFamily="34" charset="0"/>
                <a:cs typeface="Arial" panose="020B0604020202020204" pitchFamily="34" charset="0"/>
              </a:defRPr>
            </a:lvl3pPr>
            <a:lvl4pPr>
              <a:buClr>
                <a:schemeClr val="accent3"/>
              </a:buClr>
              <a:buSzPct val="80000"/>
              <a:defRPr>
                <a:latin typeface="Arial" panose="020B0604020202020204" pitchFamily="34" charset="0"/>
                <a:cs typeface="Arial" panose="020B0604020202020204" pitchFamily="34" charset="0"/>
              </a:defRPr>
            </a:lvl4pPr>
            <a:lvl5pPr>
              <a:buClr>
                <a:schemeClr val="accent3"/>
              </a:buClr>
              <a:buSzPct val="80000"/>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a:off x="375444" y="455926"/>
            <a:ext cx="7283724"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96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2" name="Slide title"/>
          <p:cNvSpPr>
            <a:spLocks noGrp="1" noChangeArrowheads="1"/>
          </p:cNvSpPr>
          <p:nvPr>
            <p:ph type="title"/>
          </p:nvPr>
        </p:nvSpPr>
        <p:spPr bwMode="gray">
          <a:xfrm>
            <a:off x="375444" y="567058"/>
            <a:ext cx="1209040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19"/>
            </p:custDataLst>
          </p:nvPr>
        </p:nvSpPr>
        <p:spPr>
          <a:xfrm>
            <a:off x="375444" y="1278372"/>
            <a:ext cx="12090400" cy="4634408"/>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Arial" panose="020B0604020202020204" pitchFamily="34" charset="0"/>
                <a:cs typeface="Arial" panose="020B0604020202020204" pitchFamily="34" charset="0"/>
              </a:rPr>
              <a:pPr algn="r"/>
              <a:t>‹#›</a:t>
            </a:fld>
            <a:endParaRPr lang="fr-FR" sz="1200" b="0">
              <a:solidFill>
                <a:srgbClr val="080808"/>
              </a:solidFill>
              <a:latin typeface="Arial" panose="020B0604020202020204" pitchFamily="34" charset="0"/>
              <a:cs typeface="Arial" panose="020B0604020202020204" pitchFamily="34" charset="0"/>
            </a:endParaRPr>
          </a:p>
        </p:txBody>
      </p:sp>
      <p:cxnSp>
        <p:nvCxnSpPr>
          <p:cNvPr id="12" name="Straight Connector 11"/>
          <p:cNvCxnSpPr/>
          <p:nvPr/>
        </p:nvCxnSpPr>
        <p:spPr>
          <a:xfrm>
            <a:off x="375444" y="455926"/>
            <a:ext cx="120904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92837" y="6585155"/>
            <a:ext cx="1207300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Number">
            <a:extLst>
              <a:ext uri="{FF2B5EF4-FFF2-40B4-BE49-F238E27FC236}">
                <a16:creationId xmlns:a16="http://schemas.microsoft.com/office/drawing/2014/main" id="{3A4DA8A9-89F8-33F4-DF2C-5DDBC6ECB43B}"/>
              </a:ext>
            </a:extLst>
          </p:cNvPr>
          <p:cNvSpPr/>
          <p:nvPr userDrawn="1"/>
        </p:nvSpPr>
        <p:spPr>
          <a:xfrm>
            <a:off x="372975" y="6702265"/>
            <a:ext cx="2747685"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l"/>
            <a:r>
              <a:rPr lang="en-US" sz="1200" b="0">
                <a:solidFill>
                  <a:schemeClr val="tx1"/>
                </a:solidFill>
                <a:latin typeface="Arial" panose="020B0604020202020204" pitchFamily="34" charset="0"/>
                <a:cs typeface="Arial" panose="020B0604020202020204" pitchFamily="34" charset="0"/>
              </a:rPr>
              <a:t>AP Classroom for District Leaders</a:t>
            </a:r>
            <a:endParaRPr lang="fr-FR" sz="1200" b="0">
              <a:solidFill>
                <a:schemeClr val="tx1"/>
              </a:solidFill>
              <a:latin typeface="Arial" panose="020B0604020202020204" pitchFamily="34" charset="0"/>
              <a:cs typeface="Arial" panose="020B0604020202020204" pitchFamily="34" charset="0"/>
            </a:endParaRPr>
          </a:p>
        </p:txBody>
      </p:sp>
    </p:spTree>
    <p:custDataLst>
      <p:tags r:id="rId18"/>
    </p:custDataLst>
    <p:extLst>
      <p:ext uri="{BB962C8B-B14F-4D97-AF65-F5344CB8AC3E}">
        <p14:creationId xmlns:p14="http://schemas.microsoft.com/office/powerpoint/2010/main" val="601067926"/>
      </p:ext>
    </p:extLst>
  </p:cSld>
  <p:clrMap bg1="lt1" tx1="dk1" bg2="lt2" tx2="dk2" accent1="accent1" accent2="accent2" accent3="accent3" accent4="accent4" accent5="accent5" accent6="accent6" hlink="hlink" folHlink="folHlink"/>
  <p:sldLayoutIdLst>
    <p:sldLayoutId id="2147483693" r:id="rId1"/>
    <p:sldLayoutId id="2147483691" r:id="rId2"/>
    <p:sldLayoutId id="2147483694" r:id="rId3"/>
    <p:sldLayoutId id="2147483695" r:id="rId4"/>
    <p:sldLayoutId id="2147483682" r:id="rId5"/>
    <p:sldLayoutId id="2147483690" r:id="rId6"/>
    <p:sldLayoutId id="2147483678" r:id="rId7"/>
    <p:sldLayoutId id="2147483679" r:id="rId8"/>
    <p:sldLayoutId id="2147483681" r:id="rId9"/>
    <p:sldLayoutId id="2147483680" r:id="rId10"/>
    <p:sldLayoutId id="2147483663" r:id="rId11"/>
    <p:sldLayoutId id="2147483664" r:id="rId12"/>
    <p:sldLayoutId id="2147483677" r:id="rId13"/>
    <p:sldLayoutId id="2147483696" r:id="rId14"/>
    <p:sldLayoutId id="2147483662" r:id="rId15"/>
    <p:sldLayoutId id="2147483686" r:id="rId16"/>
  </p:sldLayoutIdLst>
  <p:txStyles>
    <p:titleStyle>
      <a:lvl1pPr algn="l" defTabSz="981334" rtl="0" eaLnBrk="1" latinLnBrk="0" hangingPunct="1">
        <a:spcBef>
          <a:spcPct val="0"/>
        </a:spcBef>
        <a:buNone/>
        <a:defRPr sz="3600" kern="1200">
          <a:solidFill>
            <a:schemeClr val="tx1"/>
          </a:solidFill>
          <a:latin typeface="+mj-lt"/>
          <a:ea typeface="+mj-ea"/>
          <a:cs typeface="+mj-cs"/>
        </a:defRPr>
      </a:lvl1pPr>
    </p:titleStyle>
    <p:body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81334" rtl="0" eaLnBrk="1" latinLnBrk="0" hangingPunct="1">
        <a:defRPr sz="1800" kern="1200">
          <a:solidFill>
            <a:schemeClr val="tx1"/>
          </a:solidFill>
          <a:latin typeface="+mn-lt"/>
          <a:ea typeface="+mn-ea"/>
          <a:cs typeface="+mn-cs"/>
        </a:defRPr>
      </a:lvl1pPr>
      <a:lvl2pPr marL="490667" algn="l" defTabSz="981334" rtl="0" eaLnBrk="1" latinLnBrk="0" hangingPunct="1">
        <a:defRPr sz="1900" kern="1200">
          <a:solidFill>
            <a:schemeClr val="tx1"/>
          </a:solidFill>
          <a:latin typeface="+mn-lt"/>
          <a:ea typeface="+mn-ea"/>
          <a:cs typeface="+mn-cs"/>
        </a:defRPr>
      </a:lvl2pPr>
      <a:lvl3pPr marL="981334" algn="l" defTabSz="981334" rtl="0" eaLnBrk="1" latinLnBrk="0" hangingPunct="1">
        <a:defRPr sz="1900" kern="1200">
          <a:solidFill>
            <a:schemeClr val="tx1"/>
          </a:solidFill>
          <a:latin typeface="+mn-lt"/>
          <a:ea typeface="+mn-ea"/>
          <a:cs typeface="+mn-cs"/>
        </a:defRPr>
      </a:lvl3pPr>
      <a:lvl4pPr marL="1472001" algn="l" defTabSz="981334" rtl="0" eaLnBrk="1" latinLnBrk="0" hangingPunct="1">
        <a:defRPr sz="1900" kern="1200">
          <a:solidFill>
            <a:schemeClr val="tx1"/>
          </a:solidFill>
          <a:latin typeface="+mn-lt"/>
          <a:ea typeface="+mn-ea"/>
          <a:cs typeface="+mn-cs"/>
        </a:defRPr>
      </a:lvl4pPr>
      <a:lvl5pPr marL="1962668" algn="l" defTabSz="981334" rtl="0" eaLnBrk="1" latinLnBrk="0" hangingPunct="1">
        <a:defRPr sz="1900" kern="1200">
          <a:solidFill>
            <a:schemeClr val="tx1"/>
          </a:solidFill>
          <a:latin typeface="+mn-lt"/>
          <a:ea typeface="+mn-ea"/>
          <a:cs typeface="+mn-cs"/>
        </a:defRPr>
      </a:lvl5pPr>
      <a:lvl6pPr marL="2453335" algn="l" defTabSz="981334" rtl="0" eaLnBrk="1" latinLnBrk="0" hangingPunct="1">
        <a:defRPr sz="1900" kern="1200">
          <a:solidFill>
            <a:schemeClr val="tx1"/>
          </a:solidFill>
          <a:latin typeface="+mn-lt"/>
          <a:ea typeface="+mn-ea"/>
          <a:cs typeface="+mn-cs"/>
        </a:defRPr>
      </a:lvl6pPr>
      <a:lvl7pPr marL="2944002" algn="l" defTabSz="981334" rtl="0" eaLnBrk="1" latinLnBrk="0" hangingPunct="1">
        <a:defRPr sz="1900" kern="1200">
          <a:solidFill>
            <a:schemeClr val="tx1"/>
          </a:solidFill>
          <a:latin typeface="+mn-lt"/>
          <a:ea typeface="+mn-ea"/>
          <a:cs typeface="+mn-cs"/>
        </a:defRPr>
      </a:lvl7pPr>
      <a:lvl8pPr marL="3434669" algn="l" defTabSz="981334" rtl="0" eaLnBrk="1" latinLnBrk="0" hangingPunct="1">
        <a:defRPr sz="1900" kern="1200">
          <a:solidFill>
            <a:schemeClr val="tx1"/>
          </a:solidFill>
          <a:latin typeface="+mn-lt"/>
          <a:ea typeface="+mn-ea"/>
          <a:cs typeface="+mn-cs"/>
        </a:defRPr>
      </a:lvl8pPr>
      <a:lvl9pPr marL="3925336" algn="l" defTabSz="98133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click.e.collegeboard.org/?qs=4fffbea440083024d6908782bc130dc870755e541d39761d382c5128bed8f3bfe38d1af2ca7d6b4d55c35c4bd2e34cc1e1061078bd43f7fb" TargetMode="External"/><Relationship Id="rId7" Type="http://schemas.openxmlformats.org/officeDocument/2006/relationships/image" Target="../media/image16.png"/><Relationship Id="rId2" Type="http://schemas.openxmlformats.org/officeDocument/2006/relationships/hyperlink" Target="https://apclassroom.clickhelp.co/articles/#!ap-classroom-user-guide-for-administrators-and-coordinators/apc-adm-top-page"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click.e.collegeboard.org/?qs=4fffbea440083024aef38f55518f04f14854fd8b1949076563672c5df1d1fb6166906ffa6155dc60decf3fc3d484a318b2b17da31fcc6348"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5.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notesSlide" Target="../notesSlides/notesSlide1.xml"/><Relationship Id="rId7" Type="http://schemas.openxmlformats.org/officeDocument/2006/relationships/image" Target="../media/image10.emf"/><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oleObject" Target="../embeddings/oleObject1.bin"/><Relationship Id="rId9"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17C42C8-AD5A-96D0-2CEF-3D801951A512}"/>
              </a:ext>
            </a:extLst>
          </p:cNvPr>
          <p:cNvSpPr>
            <a:spLocks noGrp="1"/>
          </p:cNvSpPr>
          <p:nvPr>
            <p:ph type="pic" sz="quarter" idx="12"/>
          </p:nvPr>
        </p:nvSpPr>
        <p:spPr/>
      </p:sp>
      <p:sp>
        <p:nvSpPr>
          <p:cNvPr id="13" name="Title 12"/>
          <p:cNvSpPr>
            <a:spLocks noGrp="1"/>
          </p:cNvSpPr>
          <p:nvPr>
            <p:ph type="ctrTitle"/>
          </p:nvPr>
        </p:nvSpPr>
        <p:spPr/>
        <p:txBody>
          <a:bodyPr/>
          <a:lstStyle/>
          <a:p>
            <a:r>
              <a:rPr lang="en-US">
                <a:ea typeface="Roboto" panose="02000000000000000000" pitchFamily="2" charset="0"/>
              </a:rPr>
              <a:t>AP Classroom for District Leaders</a:t>
            </a:r>
          </a:p>
        </p:txBody>
      </p:sp>
      <p:sp>
        <p:nvSpPr>
          <p:cNvPr id="15" name="Text Placeholder 14"/>
          <p:cNvSpPr>
            <a:spLocks noGrp="1"/>
          </p:cNvSpPr>
          <p:nvPr>
            <p:ph type="body" sz="quarter" idx="11"/>
          </p:nvPr>
        </p:nvSpPr>
        <p:spPr/>
        <p:txBody>
          <a:bodyPr/>
          <a:lstStyle/>
          <a:p>
            <a:r>
              <a:rPr lang="en-US"/>
              <a:t>Summer 2022</a:t>
            </a:r>
          </a:p>
        </p:txBody>
      </p:sp>
      <p:sp>
        <p:nvSpPr>
          <p:cNvPr id="16"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err="1">
              <a:solidFill>
                <a:srgbClr val="FFFFFF"/>
              </a:solidFill>
            </a:endParaRPr>
          </a:p>
        </p:txBody>
      </p:sp>
      <p:pic>
        <p:nvPicPr>
          <p:cNvPr id="8" name="Picture Placeholder 6">
            <a:extLst>
              <a:ext uri="{FF2B5EF4-FFF2-40B4-BE49-F238E27FC236}">
                <a16:creationId xmlns:a16="http://schemas.microsoft.com/office/drawing/2014/main" id="{0AA609B9-B95F-BF46-ABFD-1B9138215149}"/>
              </a:ext>
            </a:extLst>
          </p:cNvPr>
          <p:cNvPicPr>
            <a:picLocks noChangeAspect="1"/>
          </p:cNvPicPr>
          <p:nvPr/>
        </p:nvPicPr>
        <p:blipFill>
          <a:blip r:embed="rId2"/>
          <a:srcRect l="845" r="845"/>
          <a:stretch/>
        </p:blipFill>
        <p:spPr>
          <a:xfrm>
            <a:off x="6391656" y="356616"/>
            <a:ext cx="6116511" cy="6129909"/>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pic>
    </p:spTree>
    <p:extLst>
      <p:ext uri="{BB962C8B-B14F-4D97-AF65-F5344CB8AC3E}">
        <p14:creationId xmlns:p14="http://schemas.microsoft.com/office/powerpoint/2010/main" val="2058499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541A-27FF-5260-84C9-B2D5038F73CA}"/>
              </a:ext>
            </a:extLst>
          </p:cNvPr>
          <p:cNvSpPr>
            <a:spLocks noGrp="1"/>
          </p:cNvSpPr>
          <p:nvPr>
            <p:ph type="title"/>
          </p:nvPr>
        </p:nvSpPr>
        <p:spPr/>
        <p:txBody>
          <a:bodyPr/>
          <a:lstStyle/>
          <a:p>
            <a:r>
              <a:rPr lang="en-US">
                <a:solidFill>
                  <a:srgbClr val="000000"/>
                </a:solidFill>
                <a:effectLst/>
                <a:latin typeface="Helvetica" pitchFamily="2" charset="0"/>
              </a:rPr>
              <a:t>Unit 1 Course Resources Page</a:t>
            </a:r>
            <a:endParaRPr lang="en-US"/>
          </a:p>
        </p:txBody>
      </p:sp>
      <p:sp>
        <p:nvSpPr>
          <p:cNvPr id="3" name="Text Placeholder 2">
            <a:extLst>
              <a:ext uri="{FF2B5EF4-FFF2-40B4-BE49-F238E27FC236}">
                <a16:creationId xmlns:a16="http://schemas.microsoft.com/office/drawing/2014/main" id="{95B537EF-837C-6878-8A40-63DC4C14D8FB}"/>
              </a:ext>
            </a:extLst>
          </p:cNvPr>
          <p:cNvSpPr>
            <a:spLocks noGrp="1"/>
          </p:cNvSpPr>
          <p:nvPr>
            <p:ph type="body" sz="quarter" idx="10"/>
          </p:nvPr>
        </p:nvSpPr>
        <p:spPr>
          <a:xfrm>
            <a:off x="376238" y="1833214"/>
            <a:ext cx="12070080" cy="4338985"/>
          </a:xfrm>
        </p:spPr>
        <p:txBody>
          <a:bodyPr lIns="0" tIns="0" rIns="0" bIns="0" numCol="3" spcCol="640080">
            <a:noAutofit/>
          </a:bodyPr>
          <a:lstStyle/>
          <a:p>
            <a:pPr marL="342900" indent="-342900">
              <a:lnSpc>
                <a:spcPct val="110000"/>
              </a:lnSpc>
              <a:spcBef>
                <a:spcPts val="600"/>
              </a:spcBef>
              <a:buSzPct val="100000"/>
              <a:buFont typeface="+mj-lt"/>
              <a:buAutoNum type="arabicPeriod"/>
            </a:pPr>
            <a:r>
              <a:rPr lang="en-US" sz="1600" dirty="0"/>
              <a:t>Unit Title.</a:t>
            </a:r>
          </a:p>
          <a:p>
            <a:pPr marL="342900" indent="-342900">
              <a:lnSpc>
                <a:spcPct val="110000"/>
              </a:lnSpc>
              <a:spcBef>
                <a:spcPts val="600"/>
              </a:spcBef>
              <a:buSzPct val="100000"/>
              <a:buFont typeface="+mj-lt"/>
              <a:buAutoNum type="arabicPeriod"/>
            </a:pPr>
            <a:r>
              <a:rPr lang="en-US" sz="1600" dirty="0"/>
              <a:t>The number of instructional periods for the unit and the approximate percentage the unit makes up on the AP Exam.</a:t>
            </a:r>
          </a:p>
          <a:p>
            <a:pPr marL="342900" indent="-342900">
              <a:lnSpc>
                <a:spcPct val="110000"/>
              </a:lnSpc>
              <a:spcBef>
                <a:spcPts val="600"/>
              </a:spcBef>
              <a:buSzPct val="100000"/>
              <a:buFont typeface="+mj-lt"/>
              <a:buAutoNum type="arabicPeriod"/>
            </a:pPr>
            <a:r>
              <a:rPr lang="en-US" sz="1600" dirty="0"/>
              <a:t>PDF downloadable version of the unit guide (great for substitutes). </a:t>
            </a:r>
          </a:p>
          <a:p>
            <a:pPr marL="342900" indent="-342900">
              <a:lnSpc>
                <a:spcPct val="110000"/>
              </a:lnSpc>
              <a:spcBef>
                <a:spcPts val="600"/>
              </a:spcBef>
              <a:buSzPct val="100000"/>
              <a:buFont typeface="+mj-lt"/>
              <a:buAutoNum type="arabicPeriod"/>
            </a:pPr>
            <a:r>
              <a:rPr lang="en-US" sz="1600" dirty="0"/>
              <a:t>Skill for the topic. </a:t>
            </a:r>
          </a:p>
          <a:p>
            <a:pPr marL="342900" indent="-342900">
              <a:lnSpc>
                <a:spcPct val="110000"/>
              </a:lnSpc>
              <a:spcBef>
                <a:spcPts val="600"/>
              </a:spcBef>
              <a:buSzPct val="100000"/>
              <a:buFont typeface="+mj-lt"/>
              <a:buAutoNum type="arabicPeriod"/>
            </a:pPr>
            <a:r>
              <a:rPr lang="en-US" sz="1600" dirty="0"/>
              <a:t>Topic title.</a:t>
            </a:r>
          </a:p>
          <a:p>
            <a:pPr marL="342900" indent="-342900">
              <a:lnSpc>
                <a:spcPct val="110000"/>
              </a:lnSpc>
              <a:spcBef>
                <a:spcPts val="600"/>
              </a:spcBef>
              <a:buSzPct val="100000"/>
              <a:buFont typeface="+mj-lt"/>
              <a:buAutoNum type="arabicPeriod"/>
            </a:pPr>
            <a:r>
              <a:rPr lang="en-US" sz="1600" dirty="0"/>
              <a:t>AP Daily Videos</a:t>
            </a:r>
          </a:p>
          <a:p>
            <a:pPr marL="342900" indent="-342900">
              <a:lnSpc>
                <a:spcPct val="110000"/>
              </a:lnSpc>
              <a:spcBef>
                <a:spcPts val="600"/>
              </a:spcBef>
              <a:buSzPct val="100000"/>
              <a:buFont typeface="+mj-lt"/>
              <a:buAutoNum type="arabicPeriod"/>
            </a:pPr>
            <a:r>
              <a:rPr lang="en-US" sz="1600" dirty="0"/>
              <a:t>Assign video to the entire class.</a:t>
            </a:r>
            <a:r>
              <a:rPr lang="en-US" sz="1600" dirty="0">
                <a:solidFill>
                  <a:srgbClr val="000000"/>
                </a:solidFill>
                <a:effectLst/>
              </a:rPr>
              <a:t> The video can also be assigned to individual students.</a:t>
            </a:r>
          </a:p>
          <a:p>
            <a:pPr marL="342900" indent="-342900">
              <a:lnSpc>
                <a:spcPct val="110000"/>
              </a:lnSpc>
              <a:spcBef>
                <a:spcPts val="600"/>
              </a:spcBef>
              <a:buSzPct val="100000"/>
              <a:buFont typeface="+mj-lt"/>
              <a:buAutoNum type="arabicPeriod"/>
            </a:pPr>
            <a:r>
              <a:rPr lang="en-US" sz="1600" dirty="0"/>
              <a:t>Topic Questions.</a:t>
            </a:r>
          </a:p>
          <a:p>
            <a:pPr marL="342900" indent="-342900">
              <a:lnSpc>
                <a:spcPct val="110000"/>
              </a:lnSpc>
              <a:spcBef>
                <a:spcPts val="600"/>
              </a:spcBef>
              <a:buSzPct val="100000"/>
              <a:buFont typeface="+mj-lt"/>
              <a:buAutoNum type="arabicPeriod"/>
            </a:pPr>
            <a:r>
              <a:rPr lang="en-US" sz="1600" dirty="0"/>
              <a:t>Click on the </a:t>
            </a:r>
            <a:r>
              <a:rPr lang="en-US" sz="1600" b="1" dirty="0"/>
              <a:t>plus</a:t>
            </a:r>
            <a:r>
              <a:rPr lang="en-US" sz="1600" dirty="0"/>
              <a:t> icon to add individual questions to the Quiz Builder. </a:t>
            </a:r>
          </a:p>
          <a:p>
            <a:pPr marL="342900" indent="-342900">
              <a:lnSpc>
                <a:spcPct val="110000"/>
              </a:lnSpc>
              <a:spcBef>
                <a:spcPts val="600"/>
              </a:spcBef>
              <a:buSzPct val="100000"/>
              <a:buFont typeface="Verdana" pitchFamily="34" charset="0"/>
              <a:buAutoNum type="arabicPeriod"/>
            </a:pPr>
            <a:r>
              <a:rPr lang="en-US" sz="1600" dirty="0">
                <a:solidFill>
                  <a:srgbClr val="000000"/>
                </a:solidFill>
                <a:effectLst/>
                <a:latin typeface="Helvetica" pitchFamily="2" charset="0"/>
              </a:rPr>
              <a:t>Select the panel to view all Topic Questions for each topic of the unit at once.</a:t>
            </a:r>
            <a:endParaRPr lang="en-US" sz="1600" dirty="0"/>
          </a:p>
          <a:p>
            <a:pPr marL="342900" indent="-342900">
              <a:lnSpc>
                <a:spcPct val="110000"/>
              </a:lnSpc>
              <a:spcBef>
                <a:spcPts val="600"/>
              </a:spcBef>
              <a:buSzPct val="100000"/>
              <a:buFont typeface="Verdana" pitchFamily="34" charset="0"/>
              <a:buAutoNum type="arabicPeriod"/>
            </a:pPr>
            <a:r>
              <a:rPr lang="en-US" sz="1600" dirty="0"/>
              <a:t>Assign All: </a:t>
            </a:r>
            <a:r>
              <a:rPr lang="en-US" sz="1600" dirty="0">
                <a:solidFill>
                  <a:srgbClr val="000000"/>
                </a:solidFill>
                <a:effectLst/>
                <a:latin typeface="Helvetica" pitchFamily="2" charset="0"/>
              </a:rPr>
              <a:t>Option to automatically create a quiz that contains all topic questions.</a:t>
            </a:r>
            <a:endParaRPr lang="en-US" sz="1600" dirty="0"/>
          </a:p>
          <a:p>
            <a:pPr marL="342900" indent="-342900">
              <a:lnSpc>
                <a:spcPct val="110000"/>
              </a:lnSpc>
              <a:spcBef>
                <a:spcPts val="600"/>
              </a:spcBef>
              <a:buSzPct val="100000"/>
              <a:buAutoNum type="arabicPeriod"/>
            </a:pPr>
            <a:r>
              <a:rPr lang="en-US" sz="1600" dirty="0"/>
              <a:t>Progress Checks: View for the selected unit.</a:t>
            </a:r>
          </a:p>
          <a:p>
            <a:pPr marL="342900" indent="-342900">
              <a:lnSpc>
                <a:spcPct val="110000"/>
              </a:lnSpc>
              <a:spcBef>
                <a:spcPts val="600"/>
              </a:spcBef>
              <a:buSzPct val="100000"/>
              <a:buFont typeface="Verdana" pitchFamily="34" charset="0"/>
              <a:buAutoNum type="arabicPeriod"/>
            </a:pPr>
            <a:r>
              <a:rPr lang="en-US" sz="1600" dirty="0">
                <a:solidFill>
                  <a:srgbClr val="000000"/>
                </a:solidFill>
                <a:effectLst/>
                <a:latin typeface="Helvetica" pitchFamily="2" charset="0"/>
              </a:rPr>
              <a:t>Filters to see a specific type of resource only</a:t>
            </a:r>
          </a:p>
          <a:p>
            <a:pPr marL="342900" indent="-342900">
              <a:lnSpc>
                <a:spcPct val="110000"/>
              </a:lnSpc>
              <a:spcBef>
                <a:spcPts val="600"/>
              </a:spcBef>
              <a:buSzPct val="100000"/>
              <a:buFont typeface="Verdana" pitchFamily="34" charset="0"/>
              <a:buAutoNum type="arabicPeriod"/>
            </a:pPr>
            <a:endParaRPr lang="en-US" sz="1600" dirty="0"/>
          </a:p>
          <a:p>
            <a:pPr marL="0" indent="0">
              <a:lnSpc>
                <a:spcPct val="110000"/>
              </a:lnSpc>
              <a:spcBef>
                <a:spcPts val="600"/>
              </a:spcBef>
              <a:buNone/>
            </a:pPr>
            <a:r>
              <a:rPr lang="en-US" sz="1600" dirty="0"/>
              <a:t>*</a:t>
            </a:r>
            <a:r>
              <a:rPr lang="en-US" altLang="zh-CN" sz="1600" dirty="0"/>
              <a:t>Courses that are structured without Units are organized similarly, just without the unit labels.</a:t>
            </a:r>
          </a:p>
          <a:p>
            <a:pPr>
              <a:lnSpc>
                <a:spcPct val="110000"/>
              </a:lnSpc>
              <a:spcBef>
                <a:spcPts val="600"/>
              </a:spcBef>
            </a:pPr>
            <a:r>
              <a:rPr lang="en-US" sz="1600" dirty="0"/>
              <a:t>AP Art and Design</a:t>
            </a:r>
          </a:p>
          <a:p>
            <a:pPr>
              <a:lnSpc>
                <a:spcPct val="110000"/>
              </a:lnSpc>
              <a:spcBef>
                <a:spcPts val="600"/>
              </a:spcBef>
            </a:pPr>
            <a:r>
              <a:rPr lang="en-US" sz="1600" dirty="0"/>
              <a:t>AP Computer Science Principles</a:t>
            </a:r>
          </a:p>
          <a:p>
            <a:pPr>
              <a:lnSpc>
                <a:spcPct val="110000"/>
              </a:lnSpc>
              <a:spcBef>
                <a:spcPts val="600"/>
              </a:spcBef>
            </a:pPr>
            <a:r>
              <a:rPr lang="en-US" sz="1600" dirty="0"/>
              <a:t>AP Research</a:t>
            </a:r>
          </a:p>
          <a:p>
            <a:pPr>
              <a:lnSpc>
                <a:spcPct val="110000"/>
              </a:lnSpc>
              <a:spcBef>
                <a:spcPts val="600"/>
              </a:spcBef>
            </a:pPr>
            <a:r>
              <a:rPr lang="en-US" sz="1600" dirty="0"/>
              <a:t>AP Seminar</a:t>
            </a:r>
          </a:p>
          <a:p>
            <a:pPr>
              <a:lnSpc>
                <a:spcPct val="110000"/>
              </a:lnSpc>
              <a:spcBef>
                <a:spcPts val="600"/>
              </a:spcBef>
            </a:pPr>
            <a:endParaRPr lang="en-US" sz="1600" dirty="0"/>
          </a:p>
        </p:txBody>
      </p:sp>
      <p:sp>
        <p:nvSpPr>
          <p:cNvPr id="4" name="Subtitle 3">
            <a:extLst>
              <a:ext uri="{FF2B5EF4-FFF2-40B4-BE49-F238E27FC236}">
                <a16:creationId xmlns:a16="http://schemas.microsoft.com/office/drawing/2014/main" id="{5BA6AF2E-DF9D-F3D2-D864-F6DA7814DBBD}"/>
              </a:ext>
            </a:extLst>
          </p:cNvPr>
          <p:cNvSpPr>
            <a:spLocks noGrp="1"/>
          </p:cNvSpPr>
          <p:nvPr>
            <p:ph type="subTitle" idx="1"/>
          </p:nvPr>
        </p:nvSpPr>
        <p:spPr>
          <a:xfrm>
            <a:off x="375443" y="1136158"/>
            <a:ext cx="11086753" cy="563128"/>
          </a:xfrm>
        </p:spPr>
        <p:txBody>
          <a:bodyPr/>
          <a:lstStyle/>
          <a:p>
            <a:pPr>
              <a:spcBef>
                <a:spcPts val="600"/>
              </a:spcBef>
            </a:pPr>
            <a:r>
              <a:rPr lang="en-US"/>
              <a:t>The following numbers and descriptions correspond to the numbers outlined on the previous slide.</a:t>
            </a:r>
          </a:p>
        </p:txBody>
      </p:sp>
    </p:spTree>
    <p:extLst>
      <p:ext uri="{BB962C8B-B14F-4D97-AF65-F5344CB8AC3E}">
        <p14:creationId xmlns:p14="http://schemas.microsoft.com/office/powerpoint/2010/main" val="3426371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4C8A2197-60A3-50CB-5715-242BC5F99362}"/>
              </a:ext>
            </a:extLst>
          </p:cNvPr>
          <p:cNvPicPr>
            <a:picLocks noChangeAspect="1"/>
          </p:cNvPicPr>
          <p:nvPr/>
        </p:nvPicPr>
        <p:blipFill>
          <a:blip r:embed="rId2"/>
          <a:stretch>
            <a:fillRect/>
          </a:stretch>
        </p:blipFill>
        <p:spPr>
          <a:xfrm>
            <a:off x="1237200" y="2351600"/>
            <a:ext cx="4062387" cy="3018717"/>
          </a:xfrm>
          <a:prstGeom prst="rect">
            <a:avLst/>
          </a:prstGeom>
        </p:spPr>
      </p:pic>
      <p:pic>
        <p:nvPicPr>
          <p:cNvPr id="5" name="Picture 4" descr="A picture containing text, monitor, indoor, sitting&#10;&#10;Description automatically generated">
            <a:extLst>
              <a:ext uri="{FF2B5EF4-FFF2-40B4-BE49-F238E27FC236}">
                <a16:creationId xmlns:a16="http://schemas.microsoft.com/office/drawing/2014/main" id="{A3C29908-5A91-8C49-5AD9-A7C24E204046}"/>
              </a:ext>
            </a:extLst>
          </p:cNvPr>
          <p:cNvPicPr>
            <a:picLocks noChangeAspect="1"/>
          </p:cNvPicPr>
          <p:nvPr/>
        </p:nvPicPr>
        <p:blipFill>
          <a:blip r:embed="rId3"/>
          <a:stretch>
            <a:fillRect/>
          </a:stretch>
        </p:blipFill>
        <p:spPr>
          <a:xfrm>
            <a:off x="119822" y="1838251"/>
            <a:ext cx="6350000" cy="3810000"/>
          </a:xfrm>
          <a:prstGeom prst="rect">
            <a:avLst/>
          </a:prstGeom>
        </p:spPr>
      </p:pic>
      <p:sp>
        <p:nvSpPr>
          <p:cNvPr id="2" name="Title 1">
            <a:extLst>
              <a:ext uri="{FF2B5EF4-FFF2-40B4-BE49-F238E27FC236}">
                <a16:creationId xmlns:a16="http://schemas.microsoft.com/office/drawing/2014/main" id="{6F865BD7-09C2-AF59-0AC7-2E0C6C21A397}"/>
              </a:ext>
            </a:extLst>
          </p:cNvPr>
          <p:cNvSpPr>
            <a:spLocks noGrp="1"/>
          </p:cNvSpPr>
          <p:nvPr>
            <p:ph type="title"/>
          </p:nvPr>
        </p:nvSpPr>
        <p:spPr/>
        <p:txBody>
          <a:bodyPr/>
          <a:lstStyle/>
          <a:p>
            <a:r>
              <a:rPr lang="en-US"/>
              <a:t>AP Daily Videos</a:t>
            </a:r>
          </a:p>
        </p:txBody>
      </p:sp>
      <p:sp>
        <p:nvSpPr>
          <p:cNvPr id="3" name="Text Placeholder 2">
            <a:extLst>
              <a:ext uri="{FF2B5EF4-FFF2-40B4-BE49-F238E27FC236}">
                <a16:creationId xmlns:a16="http://schemas.microsoft.com/office/drawing/2014/main" id="{507510D2-EE65-AFBC-D986-16FB525D997F}"/>
              </a:ext>
            </a:extLst>
          </p:cNvPr>
          <p:cNvSpPr>
            <a:spLocks noGrp="1"/>
          </p:cNvSpPr>
          <p:nvPr>
            <p:ph type="body" sz="quarter" idx="10"/>
          </p:nvPr>
        </p:nvSpPr>
        <p:spPr>
          <a:xfrm>
            <a:off x="6420644" y="1833214"/>
            <a:ext cx="6025674" cy="4643437"/>
          </a:xfrm>
        </p:spPr>
        <p:txBody>
          <a:bodyPr lIns="0" tIns="0" rIns="0" bIns="0">
            <a:normAutofit/>
          </a:bodyPr>
          <a:lstStyle/>
          <a:p>
            <a:pPr marL="438150" indent="-285750">
              <a:lnSpc>
                <a:spcPct val="110000"/>
              </a:lnSpc>
              <a:spcBef>
                <a:spcPts val="900"/>
              </a:spcBef>
            </a:pPr>
            <a:r>
              <a:rPr lang="en-US">
                <a:effectLst/>
                <a:latin typeface="Helvetica" pitchFamily="2" charset="0"/>
              </a:rPr>
              <a:t>AP Daily is a series of short, on-demand videos that provide instruction on the content and skills of each topic throughout a course.  Students can view these videos on their Course Resources page at any time, regardless of whether a teacher assigns them</a:t>
            </a:r>
            <a:r>
              <a:rPr lang="en-US" altLang="zh-CN">
                <a:latin typeface="Arial" panose="020B0604020202020204" pitchFamily="34" charset="0"/>
                <a:cs typeface="Arial" panose="020B0604020202020204" pitchFamily="34" charset="0"/>
              </a:rPr>
              <a:t>.</a:t>
            </a:r>
            <a:endParaRPr lang="en-US">
              <a:latin typeface="Arial" panose="020B0604020202020204" pitchFamily="34" charset="0"/>
              <a:cs typeface="Arial" panose="020B0604020202020204" pitchFamily="34" charset="0"/>
            </a:endParaRPr>
          </a:p>
          <a:p>
            <a:pPr marL="438150" indent="-285750">
              <a:lnSpc>
                <a:spcPct val="110000"/>
              </a:lnSpc>
              <a:spcBef>
                <a:spcPts val="900"/>
              </a:spcBef>
            </a:pPr>
            <a:r>
              <a:rPr lang="en-US">
                <a:latin typeface="Arial" panose="020B0604020202020204" pitchFamily="34" charset="0"/>
                <a:cs typeface="Arial" panose="020B0604020202020204" pitchFamily="34" charset="0"/>
              </a:rPr>
              <a:t>You can track student viewing in three ways: </a:t>
            </a:r>
          </a:p>
          <a:p>
            <a:pPr marL="741362" lvl="1" indent="-285750">
              <a:lnSpc>
                <a:spcPct val="110000"/>
              </a:lnSpc>
              <a:spcBef>
                <a:spcPts val="600"/>
              </a:spcBef>
            </a:pPr>
            <a:r>
              <a:rPr lang="en-US">
                <a:latin typeface="Arial" panose="020B0604020202020204" pitchFamily="34" charset="0"/>
                <a:cs typeface="Arial" panose="020B0604020202020204" pitchFamily="34" charset="0"/>
              </a:rPr>
              <a:t>Open the video player and select the “Watched” drop-down. </a:t>
            </a:r>
          </a:p>
          <a:p>
            <a:pPr marL="741362" lvl="1" indent="-285750">
              <a:lnSpc>
                <a:spcPct val="110000"/>
              </a:lnSpc>
              <a:spcBef>
                <a:spcPts val="600"/>
              </a:spcBef>
            </a:pPr>
            <a:r>
              <a:rPr lang="en-US">
                <a:latin typeface="Arial" panose="020B0604020202020204" pitchFamily="34" charset="0"/>
                <a:cs typeface="Arial" panose="020B0604020202020204" pitchFamily="34" charset="0"/>
              </a:rPr>
              <a:t>In My Assignments, click All Assignments or Active.</a:t>
            </a:r>
          </a:p>
          <a:p>
            <a:pPr marL="741362" lvl="1" indent="-285750">
              <a:lnSpc>
                <a:spcPct val="110000"/>
              </a:lnSpc>
              <a:spcBef>
                <a:spcPts val="600"/>
              </a:spcBef>
            </a:pPr>
            <a:r>
              <a:rPr lang="en-US">
                <a:latin typeface="Arial" panose="020B0604020202020204" pitchFamily="34" charset="0"/>
                <a:cs typeface="Arial" panose="020B0604020202020204" pitchFamily="34" charset="0"/>
              </a:rPr>
              <a:t>Open the My Reports page and select the “All Assignments” view.</a:t>
            </a:r>
          </a:p>
          <a:p>
            <a:pPr marL="438150" indent="-285750">
              <a:lnSpc>
                <a:spcPct val="110000"/>
              </a:lnSpc>
              <a:spcBef>
                <a:spcPts val="900"/>
              </a:spcBef>
            </a:pPr>
            <a:r>
              <a:rPr lang="en-US">
                <a:latin typeface="Arial" panose="020B0604020202020204" pitchFamily="34" charset="0"/>
                <a:cs typeface="Arial" panose="020B0604020202020204" pitchFamily="34" charset="0"/>
              </a:rPr>
              <a:t>Students must watch 95% or more of the video to be counted as viewed. </a:t>
            </a:r>
          </a:p>
          <a:p>
            <a:pPr marL="438150" indent="-285750">
              <a:lnSpc>
                <a:spcPct val="110000"/>
              </a:lnSpc>
              <a:spcBef>
                <a:spcPts val="900"/>
              </a:spcBef>
            </a:pPr>
            <a:endParaRPr lang="en-US">
              <a:latin typeface="Arial" panose="020B0604020202020204" pitchFamily="34" charset="0"/>
              <a:cs typeface="Arial" panose="020B0604020202020204" pitchFamily="34" charset="0"/>
            </a:endParaRPr>
          </a:p>
        </p:txBody>
      </p:sp>
      <p:sp>
        <p:nvSpPr>
          <p:cNvPr id="4" name="Subtitle 3">
            <a:extLst>
              <a:ext uri="{FF2B5EF4-FFF2-40B4-BE49-F238E27FC236}">
                <a16:creationId xmlns:a16="http://schemas.microsoft.com/office/drawing/2014/main" id="{56497026-08F3-8357-880B-06EBE43A1052}"/>
              </a:ext>
            </a:extLst>
          </p:cNvPr>
          <p:cNvSpPr>
            <a:spLocks noGrp="1"/>
          </p:cNvSpPr>
          <p:nvPr>
            <p:ph type="subTitle" idx="1"/>
          </p:nvPr>
        </p:nvSpPr>
        <p:spPr/>
        <p:txBody>
          <a:bodyPr/>
          <a:lstStyle/>
          <a:p>
            <a:r>
              <a:rPr lang="en-US">
                <a:latin typeface="Arial" panose="020B0604020202020204" pitchFamily="34" charset="0"/>
                <a:cs typeface="Arial" panose="020B0604020202020204" pitchFamily="34" charset="0"/>
              </a:rPr>
              <a:t>Monitoring Student Viewing</a:t>
            </a:r>
          </a:p>
          <a:p>
            <a:endParaRPr lang="en-US" sz="14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8535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9BFF8-06DD-7D95-C167-ED14E3B91BB8}"/>
              </a:ext>
            </a:extLst>
          </p:cNvPr>
          <p:cNvSpPr>
            <a:spLocks noGrp="1"/>
          </p:cNvSpPr>
          <p:nvPr>
            <p:ph type="title"/>
          </p:nvPr>
        </p:nvSpPr>
        <p:spPr/>
        <p:txBody>
          <a:bodyPr/>
          <a:lstStyle/>
          <a:p>
            <a:r>
              <a:rPr lang="en-US"/>
              <a:t>Progress Checks</a:t>
            </a:r>
          </a:p>
        </p:txBody>
      </p:sp>
      <p:pic>
        <p:nvPicPr>
          <p:cNvPr id="3074" name="Picture 2">
            <a:extLst>
              <a:ext uri="{FF2B5EF4-FFF2-40B4-BE49-F238E27FC236}">
                <a16:creationId xmlns:a16="http://schemas.microsoft.com/office/drawing/2014/main" id="{1068CEF7-0DD3-F7E9-62C9-00BDE9B672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7" b="-367"/>
          <a:stretch/>
        </p:blipFill>
        <p:spPr bwMode="auto">
          <a:xfrm>
            <a:off x="5076072" y="1621851"/>
            <a:ext cx="7369452" cy="3353561"/>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AF13951-7C44-426B-C7F9-1B360683548E}"/>
              </a:ext>
            </a:extLst>
          </p:cNvPr>
          <p:cNvSpPr txBox="1"/>
          <p:nvPr/>
        </p:nvSpPr>
        <p:spPr>
          <a:xfrm>
            <a:off x="375445" y="1543574"/>
            <a:ext cx="4008295" cy="4012243"/>
          </a:xfrm>
          <a:prstGeom prst="rect">
            <a:avLst/>
          </a:prstGeom>
          <a:noFill/>
        </p:spPr>
        <p:txBody>
          <a:bodyPr wrap="square" lIns="36000" tIns="36000" rIns="36000" bIns="36000" rtlCol="0">
            <a:spAutoFit/>
          </a:bodyPr>
          <a:lstStyle/>
          <a:p>
            <a:r>
              <a:rPr lang="en-US" sz="1600">
                <a:latin typeface="Arial" panose="020B0604020202020204" pitchFamily="34" charset="0"/>
                <a:cs typeface="Arial" panose="020B0604020202020204" pitchFamily="34" charset="0"/>
              </a:rPr>
              <a:t>Once teachers have assigned progress checks from the Course Resources page, they can also monitor student progress in the Progress Checks tab.</a:t>
            </a:r>
          </a:p>
          <a:p>
            <a:endParaRPr lang="en-US" sz="16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In this example, the MCQ progress check has been assigned to one course section.  </a:t>
            </a:r>
          </a:p>
          <a:p>
            <a:endParaRPr lang="en-US" sz="1600">
              <a:latin typeface="Arial" panose="020B0604020202020204" pitchFamily="34" charset="0"/>
              <a:cs typeface="Arial" panose="020B0604020202020204" pitchFamily="34" charset="0"/>
            </a:endParaRPr>
          </a:p>
          <a:p>
            <a:pPr marL="342900" indent="-342900">
              <a:buClr>
                <a:schemeClr val="accent3"/>
              </a:buClr>
              <a:buFont typeface="+mj-lt"/>
              <a:buAutoNum type="arabicPeriod"/>
            </a:pPr>
            <a:r>
              <a:rPr lang="en-US" sz="1600">
                <a:latin typeface="Arial" panose="020B0604020202020204" pitchFamily="34" charset="0"/>
                <a:cs typeface="Arial" panose="020B0604020202020204" pitchFamily="34" charset="0"/>
              </a:rPr>
              <a:t>Select </a:t>
            </a:r>
            <a:r>
              <a:rPr lang="en-US" sz="1600" b="1">
                <a:latin typeface="Arial" panose="020B0604020202020204" pitchFamily="34" charset="0"/>
                <a:cs typeface="Arial" panose="020B0604020202020204" pitchFamily="34" charset="0"/>
              </a:rPr>
              <a:t>View All </a:t>
            </a:r>
            <a:r>
              <a:rPr lang="en-US" sz="1600">
                <a:latin typeface="Arial" panose="020B0604020202020204" pitchFamily="34" charset="0"/>
                <a:cs typeface="Arial" panose="020B0604020202020204" pitchFamily="34" charset="0"/>
              </a:rPr>
              <a:t>to see the details.  </a:t>
            </a:r>
          </a:p>
          <a:p>
            <a:pPr marL="342900" indent="-342900">
              <a:buClr>
                <a:schemeClr val="accent3"/>
              </a:buClr>
              <a:buFont typeface="+mj-lt"/>
              <a:buAutoNum type="arabicPeriod"/>
            </a:pPr>
            <a:r>
              <a:rPr lang="en-US" sz="1600">
                <a:latin typeface="Arial" panose="020B0604020202020204" pitchFamily="34" charset="0"/>
                <a:cs typeface="Arial" panose="020B0604020202020204" pitchFamily="34" charset="0"/>
              </a:rPr>
              <a:t>Select </a:t>
            </a:r>
            <a:r>
              <a:rPr lang="en-US" sz="1600" b="1">
                <a:latin typeface="Arial" panose="020B0604020202020204" pitchFamily="34" charset="0"/>
                <a:cs typeface="Arial" panose="020B0604020202020204" pitchFamily="34" charset="0"/>
              </a:rPr>
              <a:t>Manage Assignment</a:t>
            </a:r>
            <a:r>
              <a:rPr lang="en-US" sz="1600">
                <a:latin typeface="Arial" panose="020B0604020202020204" pitchFamily="34" charset="0"/>
                <a:cs typeface="Arial" panose="020B0604020202020204" pitchFamily="34" charset="0"/>
              </a:rPr>
              <a:t> to go to the assignment detail screen for the section 1 assignment. </a:t>
            </a:r>
          </a:p>
          <a:p>
            <a:pPr marL="342900" indent="-342900">
              <a:buClr>
                <a:schemeClr val="accent3"/>
              </a:buClr>
              <a:buFont typeface="+mj-lt"/>
              <a:buAutoNum type="arabicPeriod"/>
            </a:pPr>
            <a:r>
              <a:rPr lang="en-US" sz="1600">
                <a:latin typeface="Arial" panose="020B0604020202020204" pitchFamily="34" charset="0"/>
                <a:cs typeface="Arial" panose="020B0604020202020204" pitchFamily="34" charset="0"/>
              </a:rPr>
              <a:t>To unlock the progress check for section 2, select the </a:t>
            </a:r>
            <a:r>
              <a:rPr lang="en-US" sz="1600" b="1">
                <a:latin typeface="Arial" panose="020B0604020202020204" pitchFamily="34" charset="0"/>
                <a:cs typeface="Arial" panose="020B0604020202020204" pitchFamily="34" charset="0"/>
              </a:rPr>
              <a:t>Unlock/Schedule</a:t>
            </a:r>
            <a:r>
              <a:rPr lang="en-US" sz="1600">
                <a:latin typeface="Arial" panose="020B0604020202020204" pitchFamily="34" charset="0"/>
                <a:cs typeface="Arial" panose="020B0604020202020204" pitchFamily="34" charset="0"/>
              </a:rPr>
              <a:t> button.</a:t>
            </a:r>
          </a:p>
          <a:p>
            <a:endParaRPr 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4789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ED4D-DD17-D6DF-0D71-B8DEA95346C3}"/>
              </a:ext>
            </a:extLst>
          </p:cNvPr>
          <p:cNvSpPr>
            <a:spLocks noGrp="1"/>
          </p:cNvSpPr>
          <p:nvPr>
            <p:ph type="title"/>
          </p:nvPr>
        </p:nvSpPr>
        <p:spPr/>
        <p:txBody>
          <a:bodyPr/>
          <a:lstStyle/>
          <a:p>
            <a:r>
              <a:rPr lang="en-US"/>
              <a:t>Progress Checks</a:t>
            </a:r>
          </a:p>
        </p:txBody>
      </p:sp>
      <p:sp>
        <p:nvSpPr>
          <p:cNvPr id="3" name="Text Placeholder 2">
            <a:extLst>
              <a:ext uri="{FF2B5EF4-FFF2-40B4-BE49-F238E27FC236}">
                <a16:creationId xmlns:a16="http://schemas.microsoft.com/office/drawing/2014/main" id="{062377D4-7A93-34C0-D1E4-04D573515297}"/>
              </a:ext>
            </a:extLst>
          </p:cNvPr>
          <p:cNvSpPr>
            <a:spLocks noGrp="1"/>
          </p:cNvSpPr>
          <p:nvPr>
            <p:ph type="body" sz="quarter" idx="10"/>
          </p:nvPr>
        </p:nvSpPr>
        <p:spPr>
          <a:xfrm>
            <a:off x="375443" y="3777281"/>
            <a:ext cx="6314115" cy="1633834"/>
          </a:xfrm>
        </p:spPr>
        <p:txBody>
          <a:bodyPr lIns="0" tIns="0" rIns="0" bIns="0"/>
          <a:lstStyle/>
          <a:p>
            <a:pPr marL="0" indent="0">
              <a:lnSpc>
                <a:spcPct val="110000"/>
              </a:lnSpc>
              <a:buNone/>
            </a:pPr>
            <a:r>
              <a:rPr lang="en-US" altLang="zh-CN">
                <a:latin typeface="Arial" panose="020B0604020202020204" pitchFamily="34" charset="0"/>
                <a:cs typeface="Arial" panose="020B0604020202020204" pitchFamily="34" charset="0"/>
              </a:rPr>
              <a:t>As your students begin to take a Progress Check, colored bars will appear to capture their changing status. In this example, 10 students in section 1 have completed the assignment.</a:t>
            </a:r>
            <a:endParaRPr lang="en-US">
              <a:latin typeface="Arial" panose="020B0604020202020204" pitchFamily="34" charset="0"/>
              <a:cs typeface="Arial" panose="020B0604020202020204" pitchFamily="34" charset="0"/>
            </a:endParaRPr>
          </a:p>
        </p:txBody>
      </p:sp>
      <p:pic>
        <p:nvPicPr>
          <p:cNvPr id="4098" name="Picture 2">
            <a:extLst>
              <a:ext uri="{FF2B5EF4-FFF2-40B4-BE49-F238E27FC236}">
                <a16:creationId xmlns:a16="http://schemas.microsoft.com/office/drawing/2014/main" id="{32699A73-01E5-1419-DFF4-30933AA77390}"/>
              </a:ext>
            </a:extLst>
          </p:cNvPr>
          <p:cNvPicPr>
            <a:picLocks noChangeAspect="1" noChangeArrowheads="1"/>
          </p:cNvPicPr>
          <p:nvPr/>
        </p:nvPicPr>
        <p:blipFill rotWithShape="1">
          <a:blip r:embed="rId2"/>
          <a:srcRect t="1376"/>
          <a:stretch/>
        </p:blipFill>
        <p:spPr bwMode="auto">
          <a:xfrm>
            <a:off x="375443" y="1548598"/>
            <a:ext cx="9632829" cy="1897246"/>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9" name="Bent-Up Arrow 8">
            <a:extLst>
              <a:ext uri="{FF2B5EF4-FFF2-40B4-BE49-F238E27FC236}">
                <a16:creationId xmlns:a16="http://schemas.microsoft.com/office/drawing/2014/main" id="{C5025278-3C00-2579-F8AE-E1B235A9EA42}"/>
              </a:ext>
            </a:extLst>
          </p:cNvPr>
          <p:cNvSpPr/>
          <p:nvPr/>
        </p:nvSpPr>
        <p:spPr>
          <a:xfrm>
            <a:off x="6622183" y="2734806"/>
            <a:ext cx="453872" cy="1432934"/>
          </a:xfrm>
          <a:prstGeom prst="bentUpArrow">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a:solidFill>
                <a:schemeClr val="tx2"/>
              </a:solidFill>
              <a:latin typeface="+mj-lt"/>
            </a:endParaRPr>
          </a:p>
        </p:txBody>
      </p:sp>
    </p:spTree>
    <p:extLst>
      <p:ext uri="{BB962C8B-B14F-4D97-AF65-F5344CB8AC3E}">
        <p14:creationId xmlns:p14="http://schemas.microsoft.com/office/powerpoint/2010/main" val="326093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10D60-072F-11EF-BAC1-72211CCB2863}"/>
              </a:ext>
            </a:extLst>
          </p:cNvPr>
          <p:cNvSpPr>
            <a:spLocks noGrp="1"/>
          </p:cNvSpPr>
          <p:nvPr>
            <p:ph type="title"/>
          </p:nvPr>
        </p:nvSpPr>
        <p:spPr/>
        <p:txBody>
          <a:bodyPr/>
          <a:lstStyle/>
          <a:p>
            <a:r>
              <a:rPr lang="en-US"/>
              <a:t>Progress Checks</a:t>
            </a:r>
          </a:p>
        </p:txBody>
      </p:sp>
      <p:sp>
        <p:nvSpPr>
          <p:cNvPr id="3" name="Text Placeholder 2">
            <a:extLst>
              <a:ext uri="{FF2B5EF4-FFF2-40B4-BE49-F238E27FC236}">
                <a16:creationId xmlns:a16="http://schemas.microsoft.com/office/drawing/2014/main" id="{B006EF93-EE29-7CA6-88A3-1949A6646D56}"/>
              </a:ext>
            </a:extLst>
          </p:cNvPr>
          <p:cNvSpPr>
            <a:spLocks noGrp="1"/>
          </p:cNvSpPr>
          <p:nvPr>
            <p:ph type="body" sz="quarter" idx="10"/>
          </p:nvPr>
        </p:nvSpPr>
        <p:spPr>
          <a:xfrm>
            <a:off x="375444" y="4319464"/>
            <a:ext cx="12070080" cy="1589667"/>
          </a:xfrm>
        </p:spPr>
        <p:txBody>
          <a:bodyPr lIns="0" tIns="0" rIns="0" bIns="0"/>
          <a:lstStyle/>
          <a:p>
            <a:pPr marL="342900" indent="-342900">
              <a:spcBef>
                <a:spcPts val="900"/>
              </a:spcBef>
              <a:buSzPct val="100000"/>
              <a:buFont typeface="+mj-lt"/>
              <a:buAutoNum type="arabicPeriod"/>
            </a:pPr>
            <a:r>
              <a:rPr lang="en-US" altLang="zh-CN">
                <a:latin typeface="Arial" panose="020B0604020202020204" pitchFamily="34" charset="0"/>
                <a:cs typeface="Arial" panose="020B0604020202020204" pitchFamily="34" charset="0"/>
              </a:rPr>
              <a:t>When the students complete an assignment, the bar indicates class performance. </a:t>
            </a:r>
          </a:p>
          <a:p>
            <a:pPr marL="342900" indent="-342900">
              <a:spcBef>
                <a:spcPts val="900"/>
              </a:spcBef>
              <a:buSzPct val="100000"/>
              <a:buFont typeface="+mj-lt"/>
              <a:buAutoNum type="arabicPeriod"/>
            </a:pPr>
            <a:r>
              <a:rPr lang="en-US" altLang="zh-CN">
                <a:latin typeface="Arial" panose="020B0604020202020204" pitchFamily="34" charset="0"/>
                <a:cs typeface="Arial" panose="020B0604020202020204" pitchFamily="34" charset="0"/>
              </a:rPr>
              <a:t>Click </a:t>
            </a:r>
            <a:r>
              <a:rPr lang="en-US" altLang="zh-CN" b="1">
                <a:latin typeface="Arial" panose="020B0604020202020204" pitchFamily="34" charset="0"/>
                <a:cs typeface="Arial" panose="020B0604020202020204" pitchFamily="34" charset="0"/>
              </a:rPr>
              <a:t>View Results</a:t>
            </a:r>
            <a:r>
              <a:rPr lang="en-US" altLang="zh-CN">
                <a:latin typeface="Arial" panose="020B0604020202020204" pitchFamily="34" charset="0"/>
                <a:cs typeface="Arial" panose="020B0604020202020204" pitchFamily="34" charset="0"/>
              </a:rPr>
              <a:t> for more details.</a:t>
            </a:r>
            <a:endParaRPr lang="en-US">
              <a:latin typeface="Arial" panose="020B0604020202020204" pitchFamily="34" charset="0"/>
              <a:cs typeface="Arial" panose="020B0604020202020204" pitchFamily="34" charset="0"/>
            </a:endParaRPr>
          </a:p>
        </p:txBody>
      </p:sp>
      <p:pic>
        <p:nvPicPr>
          <p:cNvPr id="5122" name="Picture 2">
            <a:extLst>
              <a:ext uri="{FF2B5EF4-FFF2-40B4-BE49-F238E27FC236}">
                <a16:creationId xmlns:a16="http://schemas.microsoft.com/office/drawing/2014/main" id="{53AC7B2A-3E3D-E071-EBD4-643A990D7A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6"/>
          <a:stretch/>
        </p:blipFill>
        <p:spPr bwMode="auto">
          <a:xfrm>
            <a:off x="375444" y="1548598"/>
            <a:ext cx="12070080" cy="2433826"/>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224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9A0A6-89E2-FD48-8514-09A400AAB76F}"/>
              </a:ext>
            </a:extLst>
          </p:cNvPr>
          <p:cNvSpPr>
            <a:spLocks noGrp="1"/>
          </p:cNvSpPr>
          <p:nvPr>
            <p:ph type="ctrTitle"/>
          </p:nvPr>
        </p:nvSpPr>
        <p:spPr/>
        <p:txBody>
          <a:bodyPr/>
          <a:lstStyle/>
          <a:p>
            <a:r>
              <a:rPr lang="en-US"/>
              <a:t>Reports: What they do</a:t>
            </a:r>
          </a:p>
        </p:txBody>
      </p:sp>
    </p:spTree>
    <p:extLst>
      <p:ext uri="{BB962C8B-B14F-4D97-AF65-F5344CB8AC3E}">
        <p14:creationId xmlns:p14="http://schemas.microsoft.com/office/powerpoint/2010/main" val="914608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BB4D4-D909-658A-BC20-35336A546254}"/>
              </a:ext>
            </a:extLst>
          </p:cNvPr>
          <p:cNvSpPr>
            <a:spLocks noGrp="1"/>
          </p:cNvSpPr>
          <p:nvPr>
            <p:ph type="title"/>
          </p:nvPr>
        </p:nvSpPr>
        <p:spPr/>
        <p:txBody>
          <a:bodyPr/>
          <a:lstStyle/>
          <a:p>
            <a:r>
              <a:rPr lang="en-US"/>
              <a:t>My Reports: All Assignments</a:t>
            </a:r>
          </a:p>
        </p:txBody>
      </p:sp>
      <p:sp>
        <p:nvSpPr>
          <p:cNvPr id="3" name="Rectangle 2">
            <a:extLst>
              <a:ext uri="{FF2B5EF4-FFF2-40B4-BE49-F238E27FC236}">
                <a16:creationId xmlns:a16="http://schemas.microsoft.com/office/drawing/2014/main" id="{43F1AACC-EABE-206C-A881-F1EEA09773BD}"/>
              </a:ext>
            </a:extLst>
          </p:cNvPr>
          <p:cNvSpPr/>
          <p:nvPr/>
        </p:nvSpPr>
        <p:spPr>
          <a:xfrm>
            <a:off x="179109" y="6391373"/>
            <a:ext cx="12452809" cy="688157"/>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pic>
        <p:nvPicPr>
          <p:cNvPr id="6146" name="Picture 2">
            <a:extLst>
              <a:ext uri="{FF2B5EF4-FFF2-40B4-BE49-F238E27FC236}">
                <a16:creationId xmlns:a16="http://schemas.microsoft.com/office/drawing/2014/main" id="{DC136B53-4DC4-BC98-285A-D4EA0EF10251}"/>
              </a:ext>
            </a:extLst>
          </p:cNvPr>
          <p:cNvPicPr>
            <a:picLocks noGrp="1" noChangeAspect="1" noChangeArrowheads="1"/>
          </p:cNvPicPr>
          <p:nvPr>
            <p:ph type="pic" sz="quarter" idx="4294967295"/>
          </p:nvPr>
        </p:nvPicPr>
        <p:blipFill rotWithShape="1">
          <a:blip r:embed="rId2">
            <a:extLst>
              <a:ext uri="{28A0092B-C50C-407E-A947-70E740481C1C}">
                <a14:useLocalDpi xmlns:a14="http://schemas.microsoft.com/office/drawing/2010/main" val="0"/>
              </a:ext>
            </a:extLst>
          </a:blip>
          <a:srcRect l="-198" t="421" r="10414" b="-1481"/>
          <a:stretch/>
        </p:blipFill>
        <p:spPr bwMode="auto">
          <a:xfrm>
            <a:off x="375444" y="1351084"/>
            <a:ext cx="10987075" cy="5511630"/>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357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B41FC-F235-7A8F-44AC-F9348F6D51E1}"/>
              </a:ext>
            </a:extLst>
          </p:cNvPr>
          <p:cNvSpPr>
            <a:spLocks noGrp="1"/>
          </p:cNvSpPr>
          <p:nvPr>
            <p:ph type="title"/>
          </p:nvPr>
        </p:nvSpPr>
        <p:spPr/>
        <p:txBody>
          <a:bodyPr/>
          <a:lstStyle/>
          <a:p>
            <a:r>
              <a:rPr lang="en-US"/>
              <a:t>My Reports: All Assignments</a:t>
            </a:r>
          </a:p>
        </p:txBody>
      </p:sp>
      <p:sp>
        <p:nvSpPr>
          <p:cNvPr id="3" name="Text Placeholder 2">
            <a:extLst>
              <a:ext uri="{FF2B5EF4-FFF2-40B4-BE49-F238E27FC236}">
                <a16:creationId xmlns:a16="http://schemas.microsoft.com/office/drawing/2014/main" id="{0FC20176-2328-8EEB-B11E-739BC74809BF}"/>
              </a:ext>
            </a:extLst>
          </p:cNvPr>
          <p:cNvSpPr>
            <a:spLocks noGrp="1"/>
          </p:cNvSpPr>
          <p:nvPr>
            <p:ph type="body" sz="quarter" idx="10"/>
          </p:nvPr>
        </p:nvSpPr>
        <p:spPr>
          <a:xfrm>
            <a:off x="376238" y="1833214"/>
            <a:ext cx="12070080" cy="4461708"/>
          </a:xfrm>
        </p:spPr>
        <p:txBody>
          <a:bodyPr numCol="2" spcCol="457200">
            <a:normAutofit lnSpcReduction="10000"/>
          </a:bodyPr>
          <a:lstStyle/>
          <a:p>
            <a:pPr marL="271145" indent="-271145">
              <a:lnSpc>
                <a:spcPct val="115000"/>
              </a:lnSpc>
              <a:spcBef>
                <a:spcPts val="900"/>
              </a:spcBef>
            </a:pPr>
            <a:r>
              <a:rPr lang="en-US" altLang="zh-CN">
                <a:latin typeface="Arial"/>
                <a:cs typeface="Arial"/>
              </a:rPr>
              <a:t>From the My Reports - All Assignments page, you have access to the results for all AP</a:t>
            </a:r>
            <a:r>
              <a:rPr lang="en-US" altLang="zh-CN" baseline="30000">
                <a:latin typeface="Arial"/>
                <a:cs typeface="Arial"/>
              </a:rPr>
              <a:t>®</a:t>
            </a:r>
            <a:r>
              <a:rPr lang="en-US" altLang="zh-CN">
                <a:latin typeface="Arial"/>
                <a:cs typeface="Arial"/>
              </a:rPr>
              <a:t> Classroom assignments: progress checks, topic question quizzes and quizzes you create, practice exams, and videos.</a:t>
            </a:r>
            <a:endParaRPr lang="en-US">
              <a:latin typeface="Arial"/>
              <a:cs typeface="Arial"/>
            </a:endParaRPr>
          </a:p>
          <a:p>
            <a:pPr marL="302895" lvl="1" indent="0">
              <a:lnSpc>
                <a:spcPct val="115000"/>
              </a:lnSpc>
              <a:spcBef>
                <a:spcPts val="900"/>
              </a:spcBef>
              <a:buNone/>
            </a:pPr>
            <a:r>
              <a:rPr lang="en-US" altLang="zh-CN" sz="1800">
                <a:latin typeface="Arial"/>
                <a:cs typeface="Arial"/>
              </a:rPr>
              <a:t>All the assignments are displayed at the top of the table </a:t>
            </a:r>
            <a:r>
              <a:rPr lang="en-US" altLang="zh-CN" sz="1800" b="1">
                <a:latin typeface="Arial"/>
                <a:cs typeface="Arial"/>
              </a:rPr>
              <a:t>[1]</a:t>
            </a:r>
            <a:r>
              <a:rPr lang="en-US" altLang="zh-CN" sz="1800">
                <a:latin typeface="Arial"/>
                <a:cs typeface="Arial"/>
              </a:rPr>
              <a:t>, with students’ names listed in the left column. </a:t>
            </a:r>
          </a:p>
          <a:p>
            <a:pPr marL="271145" indent="-271145">
              <a:lnSpc>
                <a:spcPct val="115000"/>
              </a:lnSpc>
              <a:spcBef>
                <a:spcPts val="900"/>
              </a:spcBef>
            </a:pPr>
            <a:r>
              <a:rPr lang="en-US" altLang="zh-CN">
                <a:latin typeface="Arial"/>
                <a:cs typeface="Arial"/>
              </a:rPr>
              <a:t>Use your browser's horizontal scroll bar </a:t>
            </a:r>
            <a:r>
              <a:rPr lang="en-US" altLang="zh-CN" b="1">
                <a:latin typeface="Arial"/>
                <a:cs typeface="Arial"/>
              </a:rPr>
              <a:t>[2]</a:t>
            </a:r>
            <a:r>
              <a:rPr lang="en-US" altLang="zh-CN">
                <a:latin typeface="Arial"/>
                <a:cs typeface="Arial"/>
              </a:rPr>
              <a:t> to see the f</a:t>
            </a:r>
            <a:r>
              <a:rPr lang="en-US">
                <a:solidFill>
                  <a:srgbClr val="000000"/>
                </a:solidFill>
                <a:effectLst/>
                <a:latin typeface="Helvetica" pitchFamily="2" charset="0"/>
              </a:rPr>
              <a:t>ull table and list of all assignments </a:t>
            </a:r>
            <a:r>
              <a:rPr lang="en-US" altLang="zh-CN">
                <a:latin typeface="Arial"/>
                <a:cs typeface="Arial"/>
              </a:rPr>
              <a:t>if necessary. </a:t>
            </a:r>
          </a:p>
          <a:p>
            <a:pPr>
              <a:lnSpc>
                <a:spcPct val="115000"/>
              </a:lnSpc>
              <a:spcBef>
                <a:spcPts val="900"/>
              </a:spcBef>
            </a:pPr>
            <a:r>
              <a:rPr lang="en-US" altLang="zh-CN">
                <a:latin typeface="Arial"/>
                <a:cs typeface="Arial"/>
              </a:rPr>
              <a:t>Use the assignment type filters </a:t>
            </a:r>
            <a:r>
              <a:rPr lang="en-US" altLang="zh-CN" b="1">
                <a:latin typeface="Arial"/>
                <a:cs typeface="Arial"/>
              </a:rPr>
              <a:t>[3]</a:t>
            </a:r>
            <a:r>
              <a:rPr lang="en-US" altLang="zh-CN">
                <a:latin typeface="Arial"/>
                <a:cs typeface="Arial"/>
              </a:rPr>
              <a:t> to limit the display by assignment type. </a:t>
            </a:r>
          </a:p>
          <a:p>
            <a:pPr marL="271145" indent="-271145">
              <a:lnSpc>
                <a:spcPct val="115000"/>
              </a:lnSpc>
              <a:spcBef>
                <a:spcPts val="900"/>
              </a:spcBef>
            </a:pPr>
            <a:endParaRPr lang="en-US" altLang="zh-CN"/>
          </a:p>
          <a:p>
            <a:pPr marL="271145" indent="-271145">
              <a:lnSpc>
                <a:spcPct val="115000"/>
              </a:lnSpc>
              <a:spcBef>
                <a:spcPts val="900"/>
              </a:spcBef>
            </a:pPr>
            <a:r>
              <a:rPr lang="en-US" altLang="zh-CN">
                <a:latin typeface="Arial"/>
                <a:cs typeface="Arial"/>
              </a:rPr>
              <a:t>Use the drop-down filters at the top of the page </a:t>
            </a:r>
            <a:r>
              <a:rPr lang="en-US" altLang="zh-CN" b="1">
                <a:latin typeface="Arial"/>
                <a:cs typeface="Arial"/>
              </a:rPr>
              <a:t>[4]</a:t>
            </a:r>
            <a:r>
              <a:rPr lang="en-US" altLang="zh-CN">
                <a:latin typeface="Arial"/>
                <a:cs typeface="Arial"/>
              </a:rPr>
              <a:t> to restrict results by, if applicable, school year, class section, and individual student.  </a:t>
            </a:r>
            <a:endParaRPr lang="en-US" altLang="zh-CN">
              <a:latin typeface="Arial" panose="020B0604020202020204" pitchFamily="34" charset="0"/>
              <a:cs typeface="Arial" panose="020B0604020202020204" pitchFamily="34" charset="0"/>
            </a:endParaRPr>
          </a:p>
          <a:p>
            <a:pPr marL="271145" indent="-271145">
              <a:lnSpc>
                <a:spcPct val="115000"/>
              </a:lnSpc>
              <a:spcBef>
                <a:spcPts val="900"/>
              </a:spcBef>
            </a:pPr>
            <a:r>
              <a:rPr lang="en-US" altLang="zh-CN">
                <a:latin typeface="Arial"/>
                <a:cs typeface="Arial"/>
              </a:rPr>
              <a:t>Select </a:t>
            </a:r>
            <a:r>
              <a:rPr lang="en-US" altLang="zh-CN" b="1">
                <a:latin typeface="Arial"/>
                <a:cs typeface="Arial"/>
              </a:rPr>
              <a:t>Show Legend</a:t>
            </a:r>
            <a:r>
              <a:rPr lang="en-US" altLang="zh-CN">
                <a:latin typeface="Arial"/>
                <a:cs typeface="Arial"/>
              </a:rPr>
              <a:t> to see how color-coding is used on the chart </a:t>
            </a:r>
            <a:r>
              <a:rPr lang="en-US" altLang="zh-CN" b="1">
                <a:latin typeface="Arial"/>
                <a:cs typeface="Arial"/>
              </a:rPr>
              <a:t>[5]</a:t>
            </a:r>
            <a:r>
              <a:rPr lang="en-US" altLang="zh-CN">
                <a:latin typeface="Arial"/>
                <a:cs typeface="Arial"/>
              </a:rPr>
              <a:t>. </a:t>
            </a:r>
          </a:p>
          <a:p>
            <a:pPr marL="271145" indent="-271145">
              <a:lnSpc>
                <a:spcPct val="115000"/>
              </a:lnSpc>
              <a:spcBef>
                <a:spcPts val="900"/>
              </a:spcBef>
            </a:pPr>
            <a:r>
              <a:rPr lang="en-US" altLang="zh-CN">
                <a:latin typeface="Arial"/>
                <a:cs typeface="Arial"/>
              </a:rPr>
              <a:t>Select the name of the assignment </a:t>
            </a:r>
            <a:r>
              <a:rPr lang="en-US" altLang="zh-CN" b="1">
                <a:latin typeface="Arial"/>
                <a:cs typeface="Arial"/>
              </a:rPr>
              <a:t>[6]</a:t>
            </a:r>
            <a:r>
              <a:rPr lang="en-US" altLang="zh-CN">
                <a:latin typeface="Arial"/>
                <a:cs typeface="Arial"/>
              </a:rPr>
              <a:t> to go to its Results Overview. </a:t>
            </a:r>
          </a:p>
          <a:p>
            <a:pPr marL="271145" indent="-271145">
              <a:lnSpc>
                <a:spcPct val="115000"/>
              </a:lnSpc>
              <a:spcBef>
                <a:spcPts val="900"/>
              </a:spcBef>
            </a:pPr>
            <a:r>
              <a:rPr lang="en-US" altLang="zh-CN">
                <a:latin typeface="Arial"/>
                <a:cs typeface="Arial"/>
              </a:rPr>
              <a:t>Select a box on the table </a:t>
            </a:r>
            <a:r>
              <a:rPr lang="en-US" altLang="zh-CN" b="1">
                <a:latin typeface="Arial"/>
                <a:cs typeface="Arial"/>
              </a:rPr>
              <a:t>[7]</a:t>
            </a:r>
            <a:r>
              <a:rPr lang="en-US" altLang="zh-CN">
                <a:latin typeface="Arial"/>
                <a:cs typeface="Arial"/>
              </a:rPr>
              <a:t> to see detailed results for a student on the assignment.  </a:t>
            </a:r>
            <a:endParaRPr lang="en-US" altLang="zh-CN">
              <a:latin typeface="Arial" panose="020B0604020202020204" pitchFamily="34" charset="0"/>
              <a:cs typeface="Arial" panose="020B0604020202020204" pitchFamily="34" charset="0"/>
            </a:endParaRPr>
          </a:p>
          <a:p>
            <a:pPr marL="271145" indent="-271145">
              <a:lnSpc>
                <a:spcPct val="115000"/>
              </a:lnSpc>
              <a:spcBef>
                <a:spcPts val="900"/>
              </a:spcBef>
            </a:pPr>
            <a:r>
              <a:rPr lang="en-US" altLang="zh-CN">
                <a:latin typeface="Arial"/>
                <a:cs typeface="Arial"/>
              </a:rPr>
              <a:t>A cap icon </a:t>
            </a:r>
            <a:r>
              <a:rPr lang="en-US" altLang="zh-CN" b="1">
                <a:latin typeface="Arial"/>
                <a:cs typeface="Arial"/>
              </a:rPr>
              <a:t>[8]</a:t>
            </a:r>
            <a:r>
              <a:rPr lang="en-US" altLang="zh-CN">
                <a:latin typeface="Arial"/>
                <a:cs typeface="Arial"/>
              </a:rPr>
              <a:t> indicates the student self-scored the assignment and the double-person icon </a:t>
            </a:r>
            <a:r>
              <a:rPr lang="en-US" altLang="zh-CN" b="1">
                <a:latin typeface="Arial"/>
                <a:cs typeface="Arial"/>
              </a:rPr>
              <a:t>[9]</a:t>
            </a:r>
            <a:r>
              <a:rPr lang="en-US" altLang="zh-CN">
                <a:latin typeface="Arial"/>
                <a:cs typeface="Arial"/>
              </a:rPr>
              <a:t> means both the teacher and student have scored it.</a:t>
            </a:r>
          </a:p>
          <a:p>
            <a:pPr marL="271145" indent="-271145">
              <a:lnSpc>
                <a:spcPct val="115000"/>
              </a:lnSpc>
              <a:spcBef>
                <a:spcPts val="900"/>
              </a:spcBef>
            </a:pPr>
            <a:endParaRPr lang="en-US"/>
          </a:p>
        </p:txBody>
      </p:sp>
    </p:spTree>
    <p:extLst>
      <p:ext uri="{BB962C8B-B14F-4D97-AF65-F5344CB8AC3E}">
        <p14:creationId xmlns:p14="http://schemas.microsoft.com/office/powerpoint/2010/main" val="4219387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20582-D633-E9B7-4CA6-2498451A4E21}"/>
              </a:ext>
            </a:extLst>
          </p:cNvPr>
          <p:cNvSpPr>
            <a:spLocks noGrp="1"/>
          </p:cNvSpPr>
          <p:nvPr>
            <p:ph type="title"/>
          </p:nvPr>
        </p:nvSpPr>
        <p:spPr/>
        <p:txBody>
          <a:bodyPr/>
          <a:lstStyle/>
          <a:p>
            <a:r>
              <a:rPr lang="en-US"/>
              <a:t>Reports: Usage</a:t>
            </a:r>
          </a:p>
        </p:txBody>
      </p:sp>
      <p:sp>
        <p:nvSpPr>
          <p:cNvPr id="3" name="Rectangle 2">
            <a:extLst>
              <a:ext uri="{FF2B5EF4-FFF2-40B4-BE49-F238E27FC236}">
                <a16:creationId xmlns:a16="http://schemas.microsoft.com/office/drawing/2014/main" id="{383233C2-379E-7C52-C99E-102C49A795E0}"/>
              </a:ext>
            </a:extLst>
          </p:cNvPr>
          <p:cNvSpPr/>
          <p:nvPr/>
        </p:nvSpPr>
        <p:spPr>
          <a:xfrm>
            <a:off x="179109" y="6391373"/>
            <a:ext cx="12452809" cy="688157"/>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pic>
        <p:nvPicPr>
          <p:cNvPr id="6" name="Picture 2">
            <a:extLst>
              <a:ext uri="{FF2B5EF4-FFF2-40B4-BE49-F238E27FC236}">
                <a16:creationId xmlns:a16="http://schemas.microsoft.com/office/drawing/2014/main" id="{9564611D-63EA-78C7-9356-FF47DB0E4F3A}"/>
              </a:ext>
            </a:extLst>
          </p:cNvPr>
          <p:cNvPicPr>
            <a:picLocks noGrp="1" noChangeAspect="1" noChangeArrowheads="1"/>
          </p:cNvPicPr>
          <p:nvPr>
            <p:ph type="pic" sz="quarter" idx="4294967295"/>
          </p:nvPr>
        </p:nvPicPr>
        <p:blipFill rotWithShape="1">
          <a:blip r:embed="rId2">
            <a:extLst>
              <a:ext uri="{28A0092B-C50C-407E-A947-70E740481C1C}">
                <a14:useLocalDpi xmlns:a14="http://schemas.microsoft.com/office/drawing/2010/main" val="0"/>
              </a:ext>
            </a:extLst>
          </a:blip>
          <a:srcRect l="231" t="-819" r="297" b="16064"/>
          <a:stretch/>
        </p:blipFill>
        <p:spPr bwMode="auto">
          <a:xfrm>
            <a:off x="375444" y="1319753"/>
            <a:ext cx="10635063" cy="5480277"/>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711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5B068-C893-134A-BF4B-587328D6ED4C}"/>
              </a:ext>
            </a:extLst>
          </p:cNvPr>
          <p:cNvSpPr>
            <a:spLocks noGrp="1"/>
          </p:cNvSpPr>
          <p:nvPr>
            <p:ph type="title"/>
          </p:nvPr>
        </p:nvSpPr>
        <p:spPr>
          <a:xfrm>
            <a:off x="375444" y="567058"/>
            <a:ext cx="12070080" cy="435173"/>
          </a:xfrm>
        </p:spPr>
        <p:txBody>
          <a:bodyPr/>
          <a:lstStyle/>
          <a:p>
            <a:r>
              <a:rPr lang="en-US"/>
              <a:t>Reports: Usage</a:t>
            </a:r>
          </a:p>
        </p:txBody>
      </p:sp>
      <p:sp>
        <p:nvSpPr>
          <p:cNvPr id="7" name="Text Placeholder 6">
            <a:extLst>
              <a:ext uri="{FF2B5EF4-FFF2-40B4-BE49-F238E27FC236}">
                <a16:creationId xmlns:a16="http://schemas.microsoft.com/office/drawing/2014/main" id="{55E3844C-C064-F748-A8CC-0CB24CC88C0C}"/>
              </a:ext>
            </a:extLst>
          </p:cNvPr>
          <p:cNvSpPr>
            <a:spLocks noGrp="1"/>
          </p:cNvSpPr>
          <p:nvPr>
            <p:ph type="body" sz="quarter" idx="10"/>
          </p:nvPr>
        </p:nvSpPr>
        <p:spPr>
          <a:xfrm>
            <a:off x="376238" y="1833215"/>
            <a:ext cx="12070080" cy="3345178"/>
          </a:xfrm>
        </p:spPr>
        <p:txBody>
          <a:bodyPr numCol="2" spcCol="457200">
            <a:normAutofit/>
          </a:bodyPr>
          <a:lstStyle/>
          <a:p>
            <a:pPr marL="342900" indent="-342900">
              <a:lnSpc>
                <a:spcPct val="110000"/>
              </a:lnSpc>
              <a:spcBef>
                <a:spcPts val="900"/>
              </a:spcBef>
              <a:buSzPct val="100000"/>
              <a:buFont typeface="+mj-lt"/>
              <a:buAutoNum type="arabicPeriod"/>
            </a:pPr>
            <a:r>
              <a:rPr lang="en-US" dirty="0">
                <a:latin typeface="Arial" panose="020B0604020202020204" pitchFamily="34" charset="0"/>
                <a:cs typeface="Arial" panose="020B0604020202020204" pitchFamily="34" charset="0"/>
              </a:rPr>
              <a:t>Course Selection: Select another course.</a:t>
            </a:r>
          </a:p>
          <a:p>
            <a:pPr marL="342900" indent="-342900">
              <a:lnSpc>
                <a:spcPct val="110000"/>
              </a:lnSpc>
              <a:spcBef>
                <a:spcPts val="900"/>
              </a:spcBef>
              <a:buSzPct val="100000"/>
              <a:buFont typeface="+mj-lt"/>
              <a:buAutoNum type="arabicPeriod"/>
            </a:pPr>
            <a:r>
              <a:rPr lang="en-US" dirty="0">
                <a:latin typeface="Arial" panose="020B0604020202020204" pitchFamily="34" charset="0"/>
                <a:cs typeface="Arial" panose="020B0604020202020204" pitchFamily="34" charset="0"/>
              </a:rPr>
              <a:t>Use the drop-down menus for the specific school year, districts, and schools.</a:t>
            </a:r>
          </a:p>
          <a:p>
            <a:pPr marL="342900" indent="-342900">
              <a:lnSpc>
                <a:spcPct val="110000"/>
              </a:lnSpc>
              <a:spcBef>
                <a:spcPts val="900"/>
              </a:spcBef>
              <a:buSzPct val="100000"/>
              <a:buFont typeface="+mj-lt"/>
              <a:buAutoNum type="arabicPeriod"/>
            </a:pPr>
            <a:r>
              <a:rPr lang="en-US" dirty="0">
                <a:latin typeface="Arial" panose="020B0604020202020204" pitchFamily="34" charset="0"/>
                <a:cs typeface="Arial" panose="020B0604020202020204" pitchFamily="34" charset="0"/>
              </a:rPr>
              <a:t>Teachers: Name, last login date, number of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AP classes taught, </a:t>
            </a:r>
            <a:r>
              <a:rPr lang="en-US" altLang="zh-CN" dirty="0">
                <a:latin typeface="Arial" panose="020B0604020202020204" pitchFamily="34" charset="0"/>
                <a:cs typeface="Arial" panose="020B0604020202020204" pitchFamily="34" charset="0"/>
              </a:rPr>
              <a:t>and the </a:t>
            </a:r>
            <a:r>
              <a:rPr lang="en-US" dirty="0">
                <a:latin typeface="Arial" panose="020B0604020202020204" pitchFamily="34" charset="0"/>
                <a:cs typeface="Arial" panose="020B0604020202020204" pitchFamily="34" charset="0"/>
              </a:rPr>
              <a:t>number of students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who have logged in.</a:t>
            </a:r>
          </a:p>
          <a:p>
            <a:pPr marL="342900" indent="-342900">
              <a:lnSpc>
                <a:spcPct val="110000"/>
              </a:lnSpc>
              <a:spcBef>
                <a:spcPts val="900"/>
              </a:spcBef>
              <a:buSzPct val="100000"/>
              <a:buFont typeface="+mj-lt"/>
              <a:buAutoNum type="arabicPeriod"/>
            </a:pPr>
            <a:r>
              <a:rPr lang="en-US" dirty="0">
                <a:latin typeface="Arial" panose="020B0604020202020204" pitchFamily="34" charset="0"/>
                <a:cs typeface="Arial" panose="020B0604020202020204" pitchFamily="34" charset="0"/>
              </a:rPr>
              <a:t>Assignments: How many times an AP Daily video, progress check, or question bank quiz has been assigned. </a:t>
            </a:r>
          </a:p>
          <a:p>
            <a:pPr marL="342900" indent="-342900">
              <a:lnSpc>
                <a:spcPct val="110000"/>
              </a:lnSpc>
              <a:spcBef>
                <a:spcPts val="900"/>
              </a:spcBef>
              <a:buSzPct val="100000"/>
              <a:buFont typeface="+mj-lt"/>
              <a:buAutoNum type="arabicPeriod"/>
            </a:pPr>
            <a:r>
              <a:rPr lang="en-US" dirty="0">
                <a:latin typeface="Arial" panose="020B0604020202020204" pitchFamily="34" charset="0"/>
                <a:cs typeface="Arial" panose="020B0604020202020204" pitchFamily="34" charset="0"/>
              </a:rPr>
              <a:t>Students: How many students have visited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AP Classroom, watched a video, submitted an assignment, or reviewed feedback.</a:t>
            </a:r>
          </a:p>
          <a:p>
            <a:pPr marL="342900" indent="-342900">
              <a:lnSpc>
                <a:spcPct val="110000"/>
              </a:lnSpc>
              <a:spcBef>
                <a:spcPts val="900"/>
              </a:spcBef>
              <a:buSzPct val="100000"/>
              <a:buFont typeface="+mj-lt"/>
              <a:buAutoNum type="arabicPeriod"/>
            </a:pPr>
            <a:r>
              <a:rPr lang="en-US" dirty="0">
                <a:latin typeface="Arial" panose="020B0604020202020204" pitchFamily="34" charset="0"/>
                <a:cs typeface="Arial" panose="020B0604020202020204" pitchFamily="34" charset="0"/>
              </a:rPr>
              <a:t>Professional Learning: The number of AP Daily videos and AP Classroom tutorials viewed by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the teacher.</a:t>
            </a:r>
          </a:p>
          <a:p>
            <a:pPr marL="342900" indent="-342900">
              <a:lnSpc>
                <a:spcPct val="110000"/>
              </a:lnSpc>
              <a:spcBef>
                <a:spcPts val="900"/>
              </a:spcBef>
              <a:buSzPct val="100000"/>
              <a:buFont typeface="+mj-lt"/>
              <a:buAutoNum type="arabicPeriod"/>
            </a:pPr>
            <a:r>
              <a:rPr lang="en-US" altLang="zh-CN" dirty="0">
                <a:latin typeface="Arial" panose="020B0604020202020204" pitchFamily="34" charset="0"/>
                <a:cs typeface="Arial" panose="020B0604020202020204" pitchFamily="34" charset="0"/>
              </a:rPr>
              <a:t>Export: to Excel for whole district view.</a:t>
            </a:r>
            <a:endParaRPr lang="en-US" dirty="0">
              <a:latin typeface="Arial" panose="020B0604020202020204" pitchFamily="34" charset="0"/>
              <a:cs typeface="Arial" panose="020B0604020202020204" pitchFamily="34" charset="0"/>
            </a:endParaRPr>
          </a:p>
        </p:txBody>
      </p:sp>
      <p:sp>
        <p:nvSpPr>
          <p:cNvPr id="6" name="Subtitle 5">
            <a:extLst>
              <a:ext uri="{FF2B5EF4-FFF2-40B4-BE49-F238E27FC236}">
                <a16:creationId xmlns:a16="http://schemas.microsoft.com/office/drawing/2014/main" id="{42E6398E-69D1-9547-B6DC-29B59BD1E022}"/>
              </a:ext>
            </a:extLst>
          </p:cNvPr>
          <p:cNvSpPr>
            <a:spLocks noGrp="1"/>
          </p:cNvSpPr>
          <p:nvPr>
            <p:ph type="subTitle" idx="1"/>
          </p:nvPr>
        </p:nvSpPr>
        <p:spPr/>
        <p:txBody>
          <a:bodyPr/>
          <a:lstStyle/>
          <a:p>
            <a:r>
              <a:rPr lang="en-US">
                <a:latin typeface="Arial" panose="020B0604020202020204" pitchFamily="34" charset="0"/>
                <a:cs typeface="Arial" panose="020B0604020202020204" pitchFamily="34" charset="0"/>
              </a:rPr>
              <a:t>View how teachers in your district are using AP Classroom</a:t>
            </a:r>
          </a:p>
        </p:txBody>
      </p:sp>
    </p:spTree>
    <p:extLst>
      <p:ext uri="{BB962C8B-B14F-4D97-AF65-F5344CB8AC3E}">
        <p14:creationId xmlns:p14="http://schemas.microsoft.com/office/powerpoint/2010/main" val="2975020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a:latin typeface="Arial" panose="020B0604020202020204" pitchFamily="34" charset="0"/>
                <a:cs typeface="Arial" panose="020B0604020202020204" pitchFamily="34" charset="0"/>
              </a:rPr>
              <a:t>Table of Contents</a:t>
            </a:r>
          </a:p>
        </p:txBody>
      </p:sp>
      <p:sp>
        <p:nvSpPr>
          <p:cNvPr id="3" name="Rectangle 2"/>
          <p:cNvSpPr/>
          <p:nvPr/>
        </p:nvSpPr>
        <p:spPr>
          <a:xfrm>
            <a:off x="6378438" y="1437277"/>
            <a:ext cx="5985805" cy="523220"/>
          </a:xfrm>
          <a:prstGeom prst="rect">
            <a:avLst/>
          </a:prstGeom>
        </p:spPr>
        <p:txBody>
          <a:bodyPr wrap="square" lIns="0">
            <a:normAutofit/>
          </a:bodyPr>
          <a:lstStyle/>
          <a:p>
            <a:r>
              <a:rPr lang="en-US" sz="2800">
                <a:latin typeface="Arial" panose="020B0604020202020204" pitchFamily="34" charset="0"/>
                <a:cs typeface="Arial" panose="020B0604020202020204" pitchFamily="34" charset="0"/>
              </a:rPr>
              <a:t>AP</a:t>
            </a:r>
            <a:r>
              <a:rPr lang="en-US" sz="2800" baseline="30000">
                <a:latin typeface="Arial" panose="020B0604020202020204" pitchFamily="34" charset="0"/>
                <a:cs typeface="Arial" panose="020B0604020202020204" pitchFamily="34" charset="0"/>
              </a:rPr>
              <a:t>®</a:t>
            </a:r>
            <a:r>
              <a:rPr lang="en-US" sz="2800">
                <a:latin typeface="Arial" panose="020B0604020202020204" pitchFamily="34" charset="0"/>
                <a:cs typeface="Arial" panose="020B0604020202020204" pitchFamily="34" charset="0"/>
              </a:rPr>
              <a:t> Classroom: What’s new</a:t>
            </a:r>
          </a:p>
        </p:txBody>
      </p:sp>
      <p:sp>
        <p:nvSpPr>
          <p:cNvPr id="5" name="Rectangle 4"/>
          <p:cNvSpPr/>
          <p:nvPr/>
        </p:nvSpPr>
        <p:spPr>
          <a:xfrm>
            <a:off x="5698125" y="1437090"/>
            <a:ext cx="637621" cy="523220"/>
          </a:xfrm>
          <a:prstGeom prst="rect">
            <a:avLst/>
          </a:prstGeom>
        </p:spPr>
        <p:txBody>
          <a:bodyPr wrap="square" lIns="0">
            <a:spAutoFit/>
          </a:bodyPr>
          <a:lstStyle/>
          <a:p>
            <a:r>
              <a:rPr lang="en-US" sz="2800" b="1">
                <a:solidFill>
                  <a:schemeClr val="accent3"/>
                </a:solidFill>
                <a:latin typeface="+mj-lt"/>
              </a:rPr>
              <a:t>01</a:t>
            </a:r>
          </a:p>
        </p:txBody>
      </p:sp>
      <p:sp>
        <p:nvSpPr>
          <p:cNvPr id="6" name="Rectangle 5"/>
          <p:cNvSpPr/>
          <p:nvPr/>
        </p:nvSpPr>
        <p:spPr>
          <a:xfrm>
            <a:off x="6378438" y="2161482"/>
            <a:ext cx="5985805" cy="523220"/>
          </a:xfrm>
          <a:prstGeom prst="rect">
            <a:avLst/>
          </a:prstGeom>
        </p:spPr>
        <p:txBody>
          <a:bodyPr wrap="square" lIns="0">
            <a:normAutofit/>
          </a:bodyPr>
          <a:lstStyle/>
          <a:p>
            <a:r>
              <a:rPr lang="en-US" sz="2800">
                <a:latin typeface="Arial" panose="020B0604020202020204" pitchFamily="34" charset="0"/>
                <a:cs typeface="Arial" panose="020B0604020202020204" pitchFamily="34" charset="0"/>
              </a:rPr>
              <a:t>AP Classroom: Big Picture</a:t>
            </a:r>
          </a:p>
        </p:txBody>
      </p:sp>
      <p:sp>
        <p:nvSpPr>
          <p:cNvPr id="7" name="Rectangle 6"/>
          <p:cNvSpPr/>
          <p:nvPr/>
        </p:nvSpPr>
        <p:spPr>
          <a:xfrm>
            <a:off x="5698125" y="2161295"/>
            <a:ext cx="637621" cy="523220"/>
          </a:xfrm>
          <a:prstGeom prst="rect">
            <a:avLst/>
          </a:prstGeom>
        </p:spPr>
        <p:txBody>
          <a:bodyPr wrap="square" lIns="0">
            <a:spAutoFit/>
          </a:bodyPr>
          <a:lstStyle/>
          <a:p>
            <a:r>
              <a:rPr lang="en-US" sz="2800" b="1">
                <a:solidFill>
                  <a:schemeClr val="accent3"/>
                </a:solidFill>
                <a:latin typeface="+mj-lt"/>
              </a:rPr>
              <a:t>02</a:t>
            </a:r>
          </a:p>
        </p:txBody>
      </p:sp>
      <p:sp>
        <p:nvSpPr>
          <p:cNvPr id="8" name="Rectangle 7"/>
          <p:cNvSpPr/>
          <p:nvPr/>
        </p:nvSpPr>
        <p:spPr>
          <a:xfrm>
            <a:off x="6378438" y="2885687"/>
            <a:ext cx="5985805" cy="523220"/>
          </a:xfrm>
          <a:prstGeom prst="rect">
            <a:avLst/>
          </a:prstGeom>
        </p:spPr>
        <p:txBody>
          <a:bodyPr wrap="square" lIns="0">
            <a:normAutofit/>
          </a:bodyPr>
          <a:lstStyle/>
          <a:p>
            <a:r>
              <a:rPr lang="en-US" sz="2800">
                <a:latin typeface="Arial" panose="020B0604020202020204" pitchFamily="34" charset="0"/>
                <a:cs typeface="Arial" panose="020B0604020202020204" pitchFamily="34" charset="0"/>
              </a:rPr>
              <a:t>Reports: What they do</a:t>
            </a:r>
          </a:p>
        </p:txBody>
      </p:sp>
      <p:sp>
        <p:nvSpPr>
          <p:cNvPr id="9" name="Rectangle 8"/>
          <p:cNvSpPr/>
          <p:nvPr/>
        </p:nvSpPr>
        <p:spPr>
          <a:xfrm>
            <a:off x="5698125" y="2885500"/>
            <a:ext cx="637621" cy="523220"/>
          </a:xfrm>
          <a:prstGeom prst="rect">
            <a:avLst/>
          </a:prstGeom>
        </p:spPr>
        <p:txBody>
          <a:bodyPr wrap="square" lIns="0">
            <a:spAutoFit/>
          </a:bodyPr>
          <a:lstStyle/>
          <a:p>
            <a:r>
              <a:rPr lang="en-US" sz="2800" b="1">
                <a:solidFill>
                  <a:schemeClr val="accent3"/>
                </a:solidFill>
                <a:latin typeface="+mj-lt"/>
              </a:rPr>
              <a:t>03</a:t>
            </a:r>
          </a:p>
        </p:txBody>
      </p:sp>
      <p:sp>
        <p:nvSpPr>
          <p:cNvPr id="4"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a:solidFill>
                <a:srgbClr val="FFFFFF"/>
              </a:solidFill>
            </a:endParaRPr>
          </a:p>
        </p:txBody>
      </p:sp>
    </p:spTree>
    <p:extLst>
      <p:ext uri="{BB962C8B-B14F-4D97-AF65-F5344CB8AC3E}">
        <p14:creationId xmlns:p14="http://schemas.microsoft.com/office/powerpoint/2010/main" val="4105123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EF066A-DACC-6A01-2B37-806DB73340F7}"/>
              </a:ext>
            </a:extLst>
          </p:cNvPr>
          <p:cNvSpPr/>
          <p:nvPr/>
        </p:nvSpPr>
        <p:spPr>
          <a:xfrm>
            <a:off x="375445" y="1378908"/>
            <a:ext cx="3829100" cy="5021892"/>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6" name="Rectangle 5">
            <a:extLst>
              <a:ext uri="{FF2B5EF4-FFF2-40B4-BE49-F238E27FC236}">
                <a16:creationId xmlns:a16="http://schemas.microsoft.com/office/drawing/2014/main" id="{E66977E3-7C19-3E48-5EE7-796B5E067436}"/>
              </a:ext>
            </a:extLst>
          </p:cNvPr>
          <p:cNvSpPr/>
          <p:nvPr/>
        </p:nvSpPr>
        <p:spPr>
          <a:xfrm>
            <a:off x="4506094" y="1378908"/>
            <a:ext cx="3829100" cy="5021892"/>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8" name="Rectangle 7">
            <a:extLst>
              <a:ext uri="{FF2B5EF4-FFF2-40B4-BE49-F238E27FC236}">
                <a16:creationId xmlns:a16="http://schemas.microsoft.com/office/drawing/2014/main" id="{B6F98422-3229-6F26-A420-68B01984EDD3}"/>
              </a:ext>
            </a:extLst>
          </p:cNvPr>
          <p:cNvSpPr/>
          <p:nvPr/>
        </p:nvSpPr>
        <p:spPr>
          <a:xfrm>
            <a:off x="375445" y="3736687"/>
            <a:ext cx="3829101" cy="984885"/>
          </a:xfrm>
          <a:prstGeom prst="rect">
            <a:avLst/>
          </a:prstGeom>
        </p:spPr>
        <p:txBody>
          <a:bodyPr wrap="square" lIns="274320" tIns="0" rIns="274320" bIns="0" anchor="ctr">
            <a:spAutoFit/>
          </a:bodyPr>
          <a:lstStyle/>
          <a:p>
            <a:r>
              <a:rPr lang="en-US" sz="1600">
                <a:latin typeface="Arial" panose="020B0604020202020204" pitchFamily="34" charset="0"/>
                <a:cs typeface="Arial" panose="020B0604020202020204" pitchFamily="34" charset="0"/>
              </a:rPr>
              <a:t>For detailed videos, how-</a:t>
            </a:r>
            <a:r>
              <a:rPr lang="en-US" sz="1600" err="1">
                <a:latin typeface="Arial" panose="020B0604020202020204" pitchFamily="34" charset="0"/>
                <a:cs typeface="Arial" panose="020B0604020202020204" pitchFamily="34" charset="0"/>
              </a:rPr>
              <a:t>tos</a:t>
            </a:r>
            <a:r>
              <a:rPr lang="en-US" sz="1600">
                <a:latin typeface="Arial" panose="020B0604020202020204" pitchFamily="34" charset="0"/>
                <a:cs typeface="Arial" panose="020B0604020202020204" pitchFamily="34" charset="0"/>
              </a:rPr>
              <a:t>, and step-by-step instructions, visit the </a:t>
            </a:r>
            <a:r>
              <a:rPr lang="en-US" sz="160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AP Classroom User Guide for Administrators and Coordinators. </a:t>
            </a:r>
            <a:endParaRPr lang="en-US" sz="160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5431E0CF-9062-0376-E3D8-1E4CD065F502}"/>
              </a:ext>
            </a:extLst>
          </p:cNvPr>
          <p:cNvSpPr>
            <a:spLocks noGrp="1"/>
          </p:cNvSpPr>
          <p:nvPr>
            <p:ph type="title"/>
          </p:nvPr>
        </p:nvSpPr>
        <p:spPr/>
        <p:txBody>
          <a:bodyPr/>
          <a:lstStyle/>
          <a:p>
            <a:r>
              <a:rPr lang="en-US"/>
              <a:t>Resources</a:t>
            </a:r>
          </a:p>
        </p:txBody>
      </p:sp>
      <p:sp>
        <p:nvSpPr>
          <p:cNvPr id="5" name="Text Placeholder 4">
            <a:extLst>
              <a:ext uri="{FF2B5EF4-FFF2-40B4-BE49-F238E27FC236}">
                <a16:creationId xmlns:a16="http://schemas.microsoft.com/office/drawing/2014/main" id="{7610BBF9-945F-44B9-22B7-4130654FD169}"/>
              </a:ext>
            </a:extLst>
          </p:cNvPr>
          <p:cNvSpPr>
            <a:spLocks noGrp="1"/>
          </p:cNvSpPr>
          <p:nvPr>
            <p:ph type="body" sz="quarter" idx="10"/>
          </p:nvPr>
        </p:nvSpPr>
        <p:spPr>
          <a:xfrm>
            <a:off x="8705994" y="2910739"/>
            <a:ext cx="3425740" cy="700823"/>
          </a:xfrm>
        </p:spPr>
        <p:txBody>
          <a:bodyPr lIns="0" tIns="0" rIns="0" bIns="0">
            <a:normAutofit/>
          </a:bodyPr>
          <a:lstStyle/>
          <a:p>
            <a:pPr marL="0" indent="0">
              <a:buNone/>
            </a:pPr>
            <a:r>
              <a:rPr lang="en-US" sz="1600">
                <a:solidFill>
                  <a:srgbClr val="000000"/>
                </a:solidFill>
                <a:latin typeface="Arial" panose="020B0604020202020204" pitchFamily="34" charset="0"/>
                <a:cs typeface="Arial" panose="020B0604020202020204" pitchFamily="34" charset="0"/>
              </a:rPr>
              <a:t>Thank you for all you do for your students. Enjoy your summer! </a:t>
            </a:r>
          </a:p>
          <a:p>
            <a:pPr marL="0" indent="0">
              <a:buNone/>
            </a:pPr>
            <a:endParaRPr lang="en-US" sz="1600">
              <a:solidFill>
                <a:schemeClr val="accent3"/>
              </a:solidFill>
              <a:latin typeface="Arial" panose="020B0604020202020204" pitchFamily="34" charset="0"/>
              <a:cs typeface="Arial" panose="020B0604020202020204" pitchFamily="34" charset="0"/>
            </a:endParaRPr>
          </a:p>
          <a:p>
            <a:endParaRPr lang="en-US" sz="1600">
              <a:solidFill>
                <a:schemeClr val="accent3"/>
              </a:solidFill>
              <a:latin typeface="Arial" panose="020B0604020202020204" pitchFamily="34" charset="0"/>
              <a:cs typeface="Arial" panose="020B0604020202020204" pitchFamily="34" charset="0"/>
            </a:endParaRPr>
          </a:p>
          <a:p>
            <a:endParaRPr lang="en-US" sz="1600">
              <a:solidFill>
                <a:schemeClr val="accent3"/>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2DE4415B-0FF6-9386-E0D4-1BBB71522900}"/>
              </a:ext>
            </a:extLst>
          </p:cNvPr>
          <p:cNvSpPr/>
          <p:nvPr/>
        </p:nvSpPr>
        <p:spPr>
          <a:xfrm>
            <a:off x="4506094" y="3736687"/>
            <a:ext cx="3829101" cy="2462213"/>
          </a:xfrm>
          <a:prstGeom prst="rect">
            <a:avLst/>
          </a:prstGeom>
        </p:spPr>
        <p:txBody>
          <a:bodyPr wrap="square" lIns="274320" tIns="0" rIns="274320" bIns="0" anchor="ctr">
            <a:spAutoFit/>
          </a:bodyPr>
          <a:lstStyle/>
          <a:p>
            <a:r>
              <a:rPr lang="en-US" sz="1600">
                <a:solidFill>
                  <a:srgbClr val="000000"/>
                </a:solidFill>
                <a:latin typeface="Arial" panose="020B0604020202020204" pitchFamily="34" charset="0"/>
                <a:cs typeface="Arial" panose="020B0604020202020204" pitchFamily="34" charset="0"/>
              </a:rPr>
              <a:t>Encourage your teachers to access the </a:t>
            </a:r>
            <a:r>
              <a:rPr lang="en-US" sz="1600" u="sng">
                <a:solidFill>
                  <a:srgbClr val="009CDE"/>
                </a:solidFill>
                <a:latin typeface="Arial" panose="020B0604020202020204" pitchFamily="34" charset="0"/>
                <a:cs typeface="Arial" panose="020B0604020202020204" pitchFamily="34" charset="0"/>
                <a:hlinkClick r:id="rId3" tooltip="https://click.e.collegeboard.org/?qs=4fffbea440083024d6908782bc130dc870755e541d39761d382c5128bed8f3bfe38d1af2ca7d6b4d55c35c4bd2e34cc1e1061078bd43f7fb"/>
              </a:rPr>
              <a:t>AP Classroom User Guide for Teachers</a:t>
            </a:r>
            <a:r>
              <a:rPr lang="en-US" sz="1600">
                <a:solidFill>
                  <a:srgbClr val="009CDE"/>
                </a:solidFill>
                <a:latin typeface="Arial" panose="020B0604020202020204" pitchFamily="34" charset="0"/>
                <a:cs typeface="Arial" panose="020B0604020202020204" pitchFamily="34" charset="0"/>
              </a:rPr>
              <a:t> </a:t>
            </a:r>
            <a:r>
              <a:rPr lang="en-US" sz="1600">
                <a:solidFill>
                  <a:srgbClr val="000000"/>
                </a:solidFill>
                <a:latin typeface="Arial" panose="020B0604020202020204" pitchFamily="34" charset="0"/>
                <a:cs typeface="Arial" panose="020B0604020202020204" pitchFamily="34" charset="0"/>
              </a:rPr>
              <a:t>at any time for the latest walk-throughs and how-to videos, as well as to stay updated on these new features. They can also contact us using AP Classroom’s </a:t>
            </a:r>
            <a:r>
              <a:rPr lang="en-US" sz="1600" b="1">
                <a:solidFill>
                  <a:srgbClr val="000000"/>
                </a:solidFill>
                <a:latin typeface="Arial" panose="020B0604020202020204" pitchFamily="34" charset="0"/>
                <a:cs typeface="Arial" panose="020B0604020202020204" pitchFamily="34" charset="0"/>
              </a:rPr>
              <a:t>Help</a:t>
            </a:r>
            <a:r>
              <a:rPr lang="en-US" sz="1600">
                <a:solidFill>
                  <a:srgbClr val="000000"/>
                </a:solidFill>
                <a:latin typeface="Arial" panose="020B0604020202020204" pitchFamily="34" charset="0"/>
                <a:cs typeface="Arial" panose="020B0604020202020204" pitchFamily="34" charset="0"/>
              </a:rPr>
              <a:t> menu to get additional support and make suggestions for future AP Classroom enhancements.</a:t>
            </a:r>
            <a:endParaRPr lang="en-US" sz="16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4FC3C7C-3035-4684-0C23-3034D5297F0A}"/>
              </a:ext>
            </a:extLst>
          </p:cNvPr>
          <p:cNvSpPr txBox="1"/>
          <p:nvPr/>
        </p:nvSpPr>
        <p:spPr>
          <a:xfrm>
            <a:off x="8705994" y="3807874"/>
            <a:ext cx="2761597" cy="539015"/>
          </a:xfrm>
          <a:prstGeom prst="rect">
            <a:avLst/>
          </a:prstGeom>
          <a:solidFill>
            <a:srgbClr val="FEDB00"/>
          </a:solidFill>
        </p:spPr>
        <p:txBody>
          <a:bodyPr wrap="square" lIns="36000" tIns="36000" rIns="36000" bIns="36000" rtlCol="0" anchor="ctr">
            <a:noAutofit/>
          </a:bodyPr>
          <a:lstStyle/>
          <a:p>
            <a:pPr algn="ctr"/>
            <a:r>
              <a:rPr lang="en-US" b="1">
                <a:solidFill>
                  <a:srgbClr val="000000"/>
                </a:solidFill>
                <a:latin typeface="Arial" panose="020B0604020202020204" pitchFamily="34" charset="0"/>
                <a:cs typeface="Arial" panose="020B0604020202020204" pitchFamily="34" charset="0"/>
                <a:hlinkClick r:id="rId4" tooltip="https://click.e.collegeboard.org/?qs=4fffbea440083024aef38f55518f04f14854fd8b1949076563672c5df1d1fb6166906ffa6155dc60decf3fc3d484a318b2b17da31fcc6348"/>
              </a:rPr>
              <a:t>Access AP Classroom</a:t>
            </a:r>
            <a:endParaRPr lang="en-US"/>
          </a:p>
        </p:txBody>
      </p:sp>
      <p:pic>
        <p:nvPicPr>
          <p:cNvPr id="17" name="Picture 16">
            <a:extLst>
              <a:ext uri="{FF2B5EF4-FFF2-40B4-BE49-F238E27FC236}">
                <a16:creationId xmlns:a16="http://schemas.microsoft.com/office/drawing/2014/main" id="{577A1439-65F4-846E-DCC5-D322320B6370}"/>
              </a:ext>
            </a:extLst>
          </p:cNvPr>
          <p:cNvPicPr>
            <a:picLocks noChangeAspect="1"/>
          </p:cNvPicPr>
          <p:nvPr/>
        </p:nvPicPr>
        <p:blipFill>
          <a:blip r:embed="rId5"/>
          <a:srcRect/>
          <a:stretch/>
        </p:blipFill>
        <p:spPr>
          <a:xfrm>
            <a:off x="1198134" y="1785990"/>
            <a:ext cx="2208875" cy="1574020"/>
          </a:xfrm>
          <a:prstGeom prst="rect">
            <a:avLst/>
          </a:prstGeom>
        </p:spPr>
      </p:pic>
      <p:pic>
        <p:nvPicPr>
          <p:cNvPr id="18" name="Picture 17">
            <a:extLst>
              <a:ext uri="{FF2B5EF4-FFF2-40B4-BE49-F238E27FC236}">
                <a16:creationId xmlns:a16="http://schemas.microsoft.com/office/drawing/2014/main" id="{95459278-080A-9645-6542-36D8157CC8DB}"/>
              </a:ext>
            </a:extLst>
          </p:cNvPr>
          <p:cNvPicPr>
            <a:picLocks noChangeAspect="1"/>
          </p:cNvPicPr>
          <p:nvPr/>
        </p:nvPicPr>
        <p:blipFill>
          <a:blip r:embed="rId6"/>
          <a:srcRect/>
          <a:stretch/>
        </p:blipFill>
        <p:spPr>
          <a:xfrm>
            <a:off x="5321112" y="1787263"/>
            <a:ext cx="2214755" cy="1589537"/>
          </a:xfrm>
          <a:prstGeom prst="rect">
            <a:avLst/>
          </a:prstGeom>
        </p:spPr>
      </p:pic>
      <p:pic>
        <p:nvPicPr>
          <p:cNvPr id="15" name="Picture 14" descr="A picture containing text, monitor, indoor, sitting&#10;&#10;Description automatically generated">
            <a:extLst>
              <a:ext uri="{FF2B5EF4-FFF2-40B4-BE49-F238E27FC236}">
                <a16:creationId xmlns:a16="http://schemas.microsoft.com/office/drawing/2014/main" id="{E511EF1E-3643-2EDA-E435-6E1BAC303F4E}"/>
              </a:ext>
            </a:extLst>
          </p:cNvPr>
          <p:cNvPicPr>
            <a:picLocks noChangeAspect="1"/>
          </p:cNvPicPr>
          <p:nvPr/>
        </p:nvPicPr>
        <p:blipFill>
          <a:blip r:embed="rId7"/>
          <a:stretch>
            <a:fillRect/>
          </a:stretch>
        </p:blipFill>
        <p:spPr>
          <a:xfrm>
            <a:off x="4728203" y="1511165"/>
            <a:ext cx="3384882" cy="2030929"/>
          </a:xfrm>
          <a:prstGeom prst="rect">
            <a:avLst/>
          </a:prstGeom>
        </p:spPr>
      </p:pic>
      <p:pic>
        <p:nvPicPr>
          <p:cNvPr id="12" name="Picture 11" descr="A picture containing text, monitor, indoor, sitting&#10;&#10;Description automatically generated">
            <a:extLst>
              <a:ext uri="{FF2B5EF4-FFF2-40B4-BE49-F238E27FC236}">
                <a16:creationId xmlns:a16="http://schemas.microsoft.com/office/drawing/2014/main" id="{3D9DFBD3-341F-8BB6-DBE8-90BD84D17A9B}"/>
              </a:ext>
            </a:extLst>
          </p:cNvPr>
          <p:cNvPicPr>
            <a:picLocks noChangeAspect="1"/>
          </p:cNvPicPr>
          <p:nvPr/>
        </p:nvPicPr>
        <p:blipFill>
          <a:blip r:embed="rId7"/>
          <a:stretch>
            <a:fillRect/>
          </a:stretch>
        </p:blipFill>
        <p:spPr>
          <a:xfrm>
            <a:off x="597554" y="1511165"/>
            <a:ext cx="3384882" cy="2030929"/>
          </a:xfrm>
          <a:prstGeom prst="rect">
            <a:avLst/>
          </a:prstGeom>
        </p:spPr>
      </p:pic>
    </p:spTree>
    <p:extLst>
      <p:ext uri="{BB962C8B-B14F-4D97-AF65-F5344CB8AC3E}">
        <p14:creationId xmlns:p14="http://schemas.microsoft.com/office/powerpoint/2010/main" val="3423976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557C-B83B-3040-8942-8EC51932C403}"/>
              </a:ext>
            </a:extLst>
          </p:cNvPr>
          <p:cNvSpPr>
            <a:spLocks noGrp="1"/>
          </p:cNvSpPr>
          <p:nvPr>
            <p:ph type="ctrTitle"/>
          </p:nvPr>
        </p:nvSpPr>
        <p:spPr/>
        <p:txBody>
          <a:bodyPr/>
          <a:lstStyle/>
          <a:p>
            <a:r>
              <a:rPr lang="en-US"/>
              <a:t>Thank You!</a:t>
            </a:r>
          </a:p>
        </p:txBody>
      </p:sp>
    </p:spTree>
    <p:extLst>
      <p:ext uri="{BB962C8B-B14F-4D97-AF65-F5344CB8AC3E}">
        <p14:creationId xmlns:p14="http://schemas.microsoft.com/office/powerpoint/2010/main" val="3537239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9A0A6-89E2-FD48-8514-09A400AAB76F}"/>
              </a:ext>
            </a:extLst>
          </p:cNvPr>
          <p:cNvSpPr>
            <a:spLocks noGrp="1"/>
          </p:cNvSpPr>
          <p:nvPr>
            <p:ph type="ctrTitle"/>
          </p:nvPr>
        </p:nvSpPr>
        <p:spPr/>
        <p:txBody>
          <a:bodyPr/>
          <a:lstStyle/>
          <a:p>
            <a:r>
              <a:rPr lang="en-US"/>
              <a:t>AP Classroom: </a:t>
            </a:r>
            <a:br>
              <a:rPr lang="en-US"/>
            </a:br>
            <a:r>
              <a:rPr lang="en-US"/>
              <a:t>What’s new</a:t>
            </a:r>
            <a:br>
              <a:rPr lang="en-US"/>
            </a:br>
            <a:endParaRPr lang="en-US"/>
          </a:p>
        </p:txBody>
      </p:sp>
    </p:spTree>
    <p:extLst>
      <p:ext uri="{BB962C8B-B14F-4D97-AF65-F5344CB8AC3E}">
        <p14:creationId xmlns:p14="http://schemas.microsoft.com/office/powerpoint/2010/main" val="1449786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 Classroom 2022-23</a:t>
            </a:r>
          </a:p>
        </p:txBody>
      </p:sp>
      <p:sp>
        <p:nvSpPr>
          <p:cNvPr id="3" name="Rectangle 2"/>
          <p:cNvSpPr/>
          <p:nvPr/>
        </p:nvSpPr>
        <p:spPr>
          <a:xfrm>
            <a:off x="8636744" y="1378909"/>
            <a:ext cx="3829100" cy="5021891"/>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7" name="Rectangle 6"/>
          <p:cNvSpPr/>
          <p:nvPr/>
        </p:nvSpPr>
        <p:spPr>
          <a:xfrm>
            <a:off x="4506095" y="1378908"/>
            <a:ext cx="3829100" cy="5021892"/>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10" name="Rectangle 9"/>
          <p:cNvSpPr/>
          <p:nvPr/>
        </p:nvSpPr>
        <p:spPr>
          <a:xfrm>
            <a:off x="375446" y="1378908"/>
            <a:ext cx="3829100" cy="5021892"/>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12" name="Rectangle 11"/>
          <p:cNvSpPr/>
          <p:nvPr/>
        </p:nvSpPr>
        <p:spPr>
          <a:xfrm>
            <a:off x="375444" y="2843300"/>
            <a:ext cx="3829101" cy="970417"/>
          </a:xfrm>
          <a:prstGeom prst="rect">
            <a:avLst/>
          </a:prstGeom>
        </p:spPr>
        <p:txBody>
          <a:bodyPr wrap="square" lIns="91440" rIns="91440">
            <a:noAutofit/>
          </a:bodyPr>
          <a:lstStyle/>
          <a:p>
            <a:pPr algn="ctr"/>
            <a:r>
              <a:rPr lang="en-US" sz="2400" b="1">
                <a:latin typeface="Arial" panose="020B0604020202020204" pitchFamily="34" charset="0"/>
                <a:cs typeface="Arial" panose="020B0604020202020204" pitchFamily="34" charset="0"/>
              </a:rPr>
              <a:t>Question Bank </a:t>
            </a:r>
            <a:br>
              <a:rPr lang="en-US" sz="2400" b="1">
                <a:latin typeface="Arial" panose="020B0604020202020204" pitchFamily="34" charset="0"/>
                <a:cs typeface="Arial" panose="020B0604020202020204" pitchFamily="34" charset="0"/>
              </a:rPr>
            </a:br>
            <a:r>
              <a:rPr lang="en-US" sz="2400" b="1">
                <a:latin typeface="Arial" panose="020B0604020202020204" pitchFamily="34" charset="0"/>
                <a:cs typeface="Arial" panose="020B0604020202020204" pitchFamily="34" charset="0"/>
              </a:rPr>
              <a:t>Update</a:t>
            </a:r>
          </a:p>
        </p:txBody>
      </p:sp>
      <p:sp>
        <p:nvSpPr>
          <p:cNvPr id="13" name="Rectangle 12"/>
          <p:cNvSpPr/>
          <p:nvPr/>
        </p:nvSpPr>
        <p:spPr>
          <a:xfrm>
            <a:off x="375444" y="3819066"/>
            <a:ext cx="3829101" cy="2308324"/>
          </a:xfrm>
          <a:prstGeom prst="rect">
            <a:avLst/>
          </a:prstGeom>
        </p:spPr>
        <p:txBody>
          <a:bodyPr wrap="square" lIns="274320" tIns="0" rIns="274320" bIns="0" anchor="ctr">
            <a:spAutoFit/>
          </a:bodyPr>
          <a:lstStyle/>
          <a:p>
            <a:pPr algn="ctr"/>
            <a:r>
              <a:rPr lang="en-US" sz="1500" dirty="0">
                <a:latin typeface="Arial" panose="020B0604020202020204" pitchFamily="34" charset="0"/>
                <a:cs typeface="Arial" panose="020B0604020202020204" pitchFamily="34" charset="0"/>
              </a:rPr>
              <a:t>You can now filter more precisely by using the </a:t>
            </a:r>
            <a:r>
              <a:rPr lang="en-US" sz="1500" b="1" dirty="0">
                <a:latin typeface="Arial" panose="020B0604020202020204" pitchFamily="34" charset="0"/>
                <a:cs typeface="Arial" panose="020B0604020202020204" pitchFamily="34" charset="0"/>
              </a:rPr>
              <a:t>Include Only </a:t>
            </a:r>
            <a:r>
              <a:rPr lang="en-US" sz="1500" dirty="0">
                <a:latin typeface="Arial" panose="020B0604020202020204" pitchFamily="34" charset="0"/>
                <a:cs typeface="Arial" panose="020B0604020202020204" pitchFamily="34" charset="0"/>
              </a:rPr>
              <a:t>and, for filter categories taught sequentially (Units and Topics), </a:t>
            </a:r>
            <a:r>
              <a:rPr lang="en-US" sz="1500" b="1" dirty="0">
                <a:latin typeface="Arial" panose="020B0604020202020204" pitchFamily="34" charset="0"/>
                <a:cs typeface="Arial" panose="020B0604020202020204" pitchFamily="34" charset="0"/>
              </a:rPr>
              <a:t>Include No Later Than </a:t>
            </a:r>
            <a:r>
              <a:rPr lang="en-US" sz="1500" dirty="0">
                <a:latin typeface="Arial" panose="020B0604020202020204" pitchFamily="34" charset="0"/>
                <a:cs typeface="Arial" panose="020B0604020202020204" pitchFamily="34" charset="0"/>
              </a:rPr>
              <a:t>options. For example, you can use these to filter for questions tagged to Unit 3, but not also tagged to Unit 4 or later. You can also use the “</a:t>
            </a:r>
            <a:r>
              <a:rPr lang="en-US" sz="1500" b="1" dirty="0">
                <a:latin typeface="Arial" panose="020B0604020202020204" pitchFamily="34" charset="0"/>
                <a:cs typeface="Arial" panose="020B0604020202020204" pitchFamily="34" charset="0"/>
              </a:rPr>
              <a:t>Include” </a:t>
            </a:r>
            <a:r>
              <a:rPr lang="en-US" sz="1500" dirty="0">
                <a:latin typeface="Arial" panose="020B0604020202020204" pitchFamily="34" charset="0"/>
                <a:cs typeface="Arial" panose="020B0604020202020204" pitchFamily="34" charset="0"/>
              </a:rPr>
              <a:t>filter option to get the same kind of results as last year.</a:t>
            </a:r>
          </a:p>
        </p:txBody>
      </p:sp>
      <p:sp>
        <p:nvSpPr>
          <p:cNvPr id="17" name="Rectangle 16"/>
          <p:cNvSpPr/>
          <p:nvPr/>
        </p:nvSpPr>
        <p:spPr>
          <a:xfrm>
            <a:off x="4506093" y="2843300"/>
            <a:ext cx="3829101" cy="970417"/>
          </a:xfrm>
          <a:prstGeom prst="rect">
            <a:avLst/>
          </a:prstGeom>
        </p:spPr>
        <p:txBody>
          <a:bodyPr wrap="square" lIns="91440" rIns="91440">
            <a:noAutofit/>
          </a:bodyPr>
          <a:lstStyle/>
          <a:p>
            <a:pPr algn="ctr"/>
            <a:r>
              <a:rPr lang="en-US" sz="2400" b="1" dirty="0">
                <a:latin typeface="Arial" panose="020B0604020202020204" pitchFamily="34" charset="0"/>
                <a:cs typeface="Arial" panose="020B0604020202020204" pitchFamily="34" charset="0"/>
              </a:rPr>
              <a:t>Quiz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Building</a:t>
            </a:r>
          </a:p>
        </p:txBody>
      </p:sp>
      <p:sp>
        <p:nvSpPr>
          <p:cNvPr id="19" name="Rectangle 18"/>
          <p:cNvSpPr/>
          <p:nvPr/>
        </p:nvSpPr>
        <p:spPr>
          <a:xfrm>
            <a:off x="8636740" y="2843300"/>
            <a:ext cx="3829101" cy="970417"/>
          </a:xfrm>
          <a:prstGeom prst="rect">
            <a:avLst/>
          </a:prstGeom>
        </p:spPr>
        <p:txBody>
          <a:bodyPr wrap="square" lIns="91440" rIns="91440">
            <a:noAutofit/>
          </a:bodyPr>
          <a:lstStyle/>
          <a:p>
            <a:pPr algn="ctr"/>
            <a:r>
              <a:rPr lang="en-US" sz="2400" b="1" dirty="0">
                <a:latin typeface="Arial" panose="020B0604020202020204" pitchFamily="34" charset="0"/>
                <a:cs typeface="Arial" panose="020B0604020202020204" pitchFamily="34" charset="0"/>
              </a:rPr>
              <a:t>Progress Check Location Change</a:t>
            </a:r>
          </a:p>
        </p:txBody>
      </p:sp>
      <p:sp>
        <p:nvSpPr>
          <p:cNvPr id="47" name="AutoShape 16"/>
          <p:cNvSpPr>
            <a:spLocks noChangeAspect="1" noChangeArrowheads="1" noTextEdit="1"/>
          </p:cNvSpPr>
          <p:nvPr/>
        </p:nvSpPr>
        <p:spPr bwMode="auto">
          <a:xfrm>
            <a:off x="3713952" y="2596690"/>
            <a:ext cx="1064046" cy="142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56"/>
          <p:cNvSpPr/>
          <p:nvPr/>
        </p:nvSpPr>
        <p:spPr>
          <a:xfrm>
            <a:off x="4506093" y="3819066"/>
            <a:ext cx="3829101" cy="1477328"/>
          </a:xfrm>
          <a:prstGeom prst="rect">
            <a:avLst/>
          </a:prstGeom>
        </p:spPr>
        <p:txBody>
          <a:bodyPr wrap="square" lIns="274320" tIns="0" rIns="274320" bIns="0" anchor="ctr">
            <a:noAutofit/>
          </a:bodyPr>
          <a:lstStyle/>
          <a:p>
            <a:pPr algn="ctr"/>
            <a:r>
              <a:rPr lang="en-US" sz="1600" dirty="0">
                <a:latin typeface="Arial" panose="020B0604020202020204" pitchFamily="34" charset="0"/>
                <a:cs typeface="Arial" panose="020B0604020202020204" pitchFamily="34" charset="0"/>
              </a:rPr>
              <a:t>You can now name a quiz before adding any questions, remain on the list of questions to add or remove any of your choosing until you’re done, and assign or preview a quiz more easily.</a:t>
            </a:r>
          </a:p>
        </p:txBody>
      </p:sp>
      <p:sp>
        <p:nvSpPr>
          <p:cNvPr id="59" name="Rectangle 58"/>
          <p:cNvSpPr/>
          <p:nvPr/>
        </p:nvSpPr>
        <p:spPr>
          <a:xfrm>
            <a:off x="8636740" y="3819066"/>
            <a:ext cx="3829101" cy="1723549"/>
          </a:xfrm>
          <a:prstGeom prst="rect">
            <a:avLst/>
          </a:prstGeom>
        </p:spPr>
        <p:txBody>
          <a:bodyPr wrap="square" lIns="274320" tIns="0" rIns="274320" bIns="0" anchor="ctr">
            <a:noAutofit/>
          </a:bodyPr>
          <a:lstStyle/>
          <a:p>
            <a:pPr algn="ctr"/>
            <a:r>
              <a:rPr lang="en-US" sz="1600">
                <a:latin typeface="Arial" panose="020B0604020202020204" pitchFamily="34" charset="0"/>
                <a:cs typeface="Arial" panose="020B0604020202020204" pitchFamily="34" charset="0"/>
              </a:rPr>
              <a:t> Like other assessment types, Progress Checks will initially be on your </a:t>
            </a:r>
            <a:r>
              <a:rPr lang="en-US" sz="1600" b="1">
                <a:latin typeface="Arial" panose="020B0604020202020204" pitchFamily="34" charset="0"/>
                <a:cs typeface="Arial" panose="020B0604020202020204" pitchFamily="34" charset="0"/>
              </a:rPr>
              <a:t>Unassigned</a:t>
            </a:r>
            <a:r>
              <a:rPr lang="en-US" sz="1600">
                <a:latin typeface="Arial" panose="020B0604020202020204" pitchFamily="34" charset="0"/>
                <a:cs typeface="Arial" panose="020B0604020202020204" pitchFamily="34" charset="0"/>
              </a:rPr>
              <a:t> page, and students will not see Progress Checks in their Course Resources or their assignment lists until you assign them.</a:t>
            </a:r>
          </a:p>
        </p:txBody>
      </p:sp>
      <p:sp>
        <p:nvSpPr>
          <p:cNvPr id="5"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a:solidFill>
                <a:srgbClr val="FFFFFF"/>
              </a:solidFill>
            </a:endParaRPr>
          </a:p>
        </p:txBody>
      </p:sp>
      <p:pic>
        <p:nvPicPr>
          <p:cNvPr id="4" name="Picture 3">
            <a:extLst>
              <a:ext uri="{FF2B5EF4-FFF2-40B4-BE49-F238E27FC236}">
                <a16:creationId xmlns:a16="http://schemas.microsoft.com/office/drawing/2014/main" id="{B4DA8415-BE12-691A-ACE1-F1A2DF180F2B}"/>
              </a:ext>
            </a:extLst>
          </p:cNvPr>
          <p:cNvPicPr>
            <a:picLocks noChangeAspect="1"/>
          </p:cNvPicPr>
          <p:nvPr/>
        </p:nvPicPr>
        <p:blipFill>
          <a:blip r:embed="rId2"/>
          <a:stretch>
            <a:fillRect/>
          </a:stretch>
        </p:blipFill>
        <p:spPr>
          <a:xfrm>
            <a:off x="5917725" y="1748279"/>
            <a:ext cx="1005840" cy="1005840"/>
          </a:xfrm>
          <a:prstGeom prst="rect">
            <a:avLst/>
          </a:prstGeom>
        </p:spPr>
      </p:pic>
      <p:pic>
        <p:nvPicPr>
          <p:cNvPr id="6" name="Picture 5">
            <a:extLst>
              <a:ext uri="{FF2B5EF4-FFF2-40B4-BE49-F238E27FC236}">
                <a16:creationId xmlns:a16="http://schemas.microsoft.com/office/drawing/2014/main" id="{62651F41-3784-ADB2-3F30-F1F23D2DBFDA}"/>
              </a:ext>
            </a:extLst>
          </p:cNvPr>
          <p:cNvPicPr>
            <a:picLocks noChangeAspect="1"/>
          </p:cNvPicPr>
          <p:nvPr/>
        </p:nvPicPr>
        <p:blipFill>
          <a:blip r:embed="rId3"/>
          <a:stretch>
            <a:fillRect/>
          </a:stretch>
        </p:blipFill>
        <p:spPr>
          <a:xfrm>
            <a:off x="10048370" y="1746068"/>
            <a:ext cx="1005840" cy="1005840"/>
          </a:xfrm>
          <a:prstGeom prst="rect">
            <a:avLst/>
          </a:prstGeom>
        </p:spPr>
      </p:pic>
      <p:pic>
        <p:nvPicPr>
          <p:cNvPr id="8" name="Picture 7">
            <a:extLst>
              <a:ext uri="{FF2B5EF4-FFF2-40B4-BE49-F238E27FC236}">
                <a16:creationId xmlns:a16="http://schemas.microsoft.com/office/drawing/2014/main" id="{552D0436-C89D-ACF5-9624-F6B36592A218}"/>
              </a:ext>
            </a:extLst>
          </p:cNvPr>
          <p:cNvPicPr>
            <a:picLocks noChangeAspect="1"/>
          </p:cNvPicPr>
          <p:nvPr/>
        </p:nvPicPr>
        <p:blipFill>
          <a:blip r:embed="rId4"/>
          <a:stretch>
            <a:fillRect/>
          </a:stretch>
        </p:blipFill>
        <p:spPr>
          <a:xfrm>
            <a:off x="1787074" y="1746068"/>
            <a:ext cx="1005840" cy="1005840"/>
          </a:xfrm>
          <a:prstGeom prst="rect">
            <a:avLst/>
          </a:prstGeom>
        </p:spPr>
      </p:pic>
    </p:spTree>
    <p:extLst>
      <p:ext uri="{BB962C8B-B14F-4D97-AF65-F5344CB8AC3E}">
        <p14:creationId xmlns:p14="http://schemas.microsoft.com/office/powerpoint/2010/main" val="1183912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9A0A6-89E2-FD48-8514-09A400AAB76F}"/>
              </a:ext>
            </a:extLst>
          </p:cNvPr>
          <p:cNvSpPr>
            <a:spLocks noGrp="1"/>
          </p:cNvSpPr>
          <p:nvPr>
            <p:ph type="ctrTitle"/>
          </p:nvPr>
        </p:nvSpPr>
        <p:spPr/>
        <p:txBody>
          <a:bodyPr/>
          <a:lstStyle/>
          <a:p>
            <a:r>
              <a:rPr lang="en-US"/>
              <a:t>AP Classroom: </a:t>
            </a:r>
            <a:br>
              <a:rPr lang="en-US"/>
            </a:br>
            <a:r>
              <a:rPr lang="en-US"/>
              <a:t>Big Picture</a:t>
            </a:r>
            <a:br>
              <a:rPr lang="en-US"/>
            </a:br>
            <a:endParaRPr lang="en-US"/>
          </a:p>
        </p:txBody>
      </p:sp>
    </p:spTree>
    <p:extLst>
      <p:ext uri="{BB962C8B-B14F-4D97-AF65-F5344CB8AC3E}">
        <p14:creationId xmlns:p14="http://schemas.microsoft.com/office/powerpoint/2010/main" val="3987551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6994AD7-3834-423C-AA5E-33F4F3EF73C6}"/>
              </a:ext>
            </a:extLst>
          </p:cNvPr>
          <p:cNvGraphicFramePr>
            <a:graphicFrameLocks noChangeAspect="1"/>
          </p:cNvGraphicFramePr>
          <p:nvPr>
            <p:custDataLst>
              <p:tags r:id="rId1"/>
            </p:custDataLst>
          </p:nvPr>
        </p:nvGraphicFramePr>
        <p:xfrm>
          <a:off x="1761" y="1672"/>
          <a:ext cx="1673" cy="1673"/>
        </p:xfrm>
        <a:graphic>
          <a:graphicData uri="http://schemas.openxmlformats.org/presentationml/2006/ole">
            <mc:AlternateContent xmlns:mc="http://schemas.openxmlformats.org/markup-compatibility/2006">
              <mc:Choice xmlns:v="urn:schemas-microsoft-com:vml" Requires="v">
                <p:oleObj name="think-cell Slide" r:id="rId4" imgW="301" imgH="298" progId="TCLayout.ActiveDocument.1">
                  <p:embed/>
                </p:oleObj>
              </mc:Choice>
              <mc:Fallback>
                <p:oleObj name="think-cell Slide" r:id="rId4" imgW="301" imgH="298" progId="TCLayout.ActiveDocument.1">
                  <p:embed/>
                  <p:pic>
                    <p:nvPicPr>
                      <p:cNvPr id="2" name="Object 1" hidden="1">
                        <a:extLst>
                          <a:ext uri="{FF2B5EF4-FFF2-40B4-BE49-F238E27FC236}">
                            <a16:creationId xmlns:a16="http://schemas.microsoft.com/office/drawing/2014/main" id="{46994AD7-3834-423C-AA5E-33F4F3EF73C6}"/>
                          </a:ext>
                        </a:extLst>
                      </p:cNvPr>
                      <p:cNvPicPr/>
                      <p:nvPr/>
                    </p:nvPicPr>
                    <p:blipFill>
                      <a:blip r:embed="rId5"/>
                      <a:stretch>
                        <a:fillRect/>
                      </a:stretch>
                    </p:blipFill>
                    <p:spPr>
                      <a:xfrm>
                        <a:off x="1761" y="1672"/>
                        <a:ext cx="1673" cy="1673"/>
                      </a:xfrm>
                      <a:prstGeom prst="rect">
                        <a:avLst/>
                      </a:prstGeom>
                    </p:spPr>
                  </p:pic>
                </p:oleObj>
              </mc:Fallback>
            </mc:AlternateContent>
          </a:graphicData>
        </a:graphic>
      </p:graphicFrame>
      <p:sp>
        <p:nvSpPr>
          <p:cNvPr id="30" name="Rectangle 29">
            <a:extLst>
              <a:ext uri="{FF2B5EF4-FFF2-40B4-BE49-F238E27FC236}">
                <a16:creationId xmlns:a16="http://schemas.microsoft.com/office/drawing/2014/main" id="{C0E96056-AE46-447D-B05E-4544B7D1E159}"/>
              </a:ext>
            </a:extLst>
          </p:cNvPr>
          <p:cNvSpPr/>
          <p:nvPr/>
        </p:nvSpPr>
        <p:spPr>
          <a:xfrm>
            <a:off x="375528" y="1682778"/>
            <a:ext cx="12069912" cy="3665438"/>
          </a:xfrm>
          <a:prstGeom prst="rect">
            <a:avLst/>
          </a:prstGeom>
          <a:solidFill>
            <a:schemeClr val="accent4">
              <a:lumMod val="20000"/>
              <a:lumOff val="80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37917" tIns="37917" rIns="37917" bIns="37917" rtlCol="0" anchor="ctr">
            <a:normAutofit/>
          </a:bodyPr>
          <a:lstStyle/>
          <a:p>
            <a:pPr algn="ctr"/>
            <a:endParaRPr lang="en-US" sz="2949" b="1">
              <a:solidFill>
                <a:schemeClr val="tx2"/>
              </a:solidFill>
              <a:latin typeface="+mj-lt"/>
            </a:endParaRPr>
          </a:p>
        </p:txBody>
      </p:sp>
      <p:sp>
        <p:nvSpPr>
          <p:cNvPr id="31" name="TextBox 30">
            <a:extLst>
              <a:ext uri="{FF2B5EF4-FFF2-40B4-BE49-F238E27FC236}">
                <a16:creationId xmlns:a16="http://schemas.microsoft.com/office/drawing/2014/main" id="{48293B8C-EDC3-4593-BFF3-1C210EF6E137}"/>
              </a:ext>
            </a:extLst>
          </p:cNvPr>
          <p:cNvSpPr txBox="1"/>
          <p:nvPr/>
        </p:nvSpPr>
        <p:spPr>
          <a:xfrm>
            <a:off x="375444" y="6031869"/>
            <a:ext cx="9540301" cy="400638"/>
          </a:xfrm>
          <a:prstGeom prst="rect">
            <a:avLst/>
          </a:prstGeom>
          <a:noFill/>
        </p:spPr>
        <p:txBody>
          <a:bodyPr wrap="square" lIns="37917" tIns="37917" rIns="37917" bIns="37917" rtlCol="0">
            <a:spAutoFit/>
          </a:bodyPr>
          <a:lstStyle/>
          <a:p>
            <a:r>
              <a:rPr lang="en-US" sz="1053">
                <a:solidFill>
                  <a:schemeClr val="bg1">
                    <a:lumMod val="10000"/>
                  </a:schemeClr>
                </a:solidFill>
                <a:latin typeface="Arial" panose="020B0604020202020204" pitchFamily="34" charset="0"/>
                <a:cs typeface="Arial" panose="020B0604020202020204" pitchFamily="34" charset="0"/>
              </a:rPr>
              <a:t>*</a:t>
            </a:r>
            <a:r>
              <a:rPr lang="en-US" sz="1053">
                <a:latin typeface="Arial" panose="020B0604020202020204" pitchFamily="34" charset="0"/>
                <a:cs typeface="Arial" panose="020B0604020202020204" pitchFamily="34" charset="0"/>
              </a:rPr>
              <a:t>AP Daily videos are always visible and available to all students, including students in Exam Only sections, regardless of whether teachers have assigned them.  </a:t>
            </a:r>
            <a:br>
              <a:rPr lang="en-US" sz="1053">
                <a:latin typeface="Arial" panose="020B0604020202020204" pitchFamily="34" charset="0"/>
                <a:cs typeface="Arial" panose="020B0604020202020204" pitchFamily="34" charset="0"/>
              </a:rPr>
            </a:br>
            <a:r>
              <a:rPr lang="en-US" sz="1053">
                <a:latin typeface="Arial" panose="020B0604020202020204" pitchFamily="34" charset="0"/>
                <a:cs typeface="Arial" panose="020B0604020202020204" pitchFamily="34" charset="0"/>
              </a:rPr>
              <a:t>Topic Questions, Progress Checks, and Question Bank assessments are only visible to students if a teacher assigns them. </a:t>
            </a:r>
          </a:p>
        </p:txBody>
      </p:sp>
      <p:sp>
        <p:nvSpPr>
          <p:cNvPr id="35" name="TextBox 34">
            <a:extLst>
              <a:ext uri="{FF2B5EF4-FFF2-40B4-BE49-F238E27FC236}">
                <a16:creationId xmlns:a16="http://schemas.microsoft.com/office/drawing/2014/main" id="{6F297E88-08EF-45D0-92B9-B8EF25EE93DD}"/>
              </a:ext>
            </a:extLst>
          </p:cNvPr>
          <p:cNvSpPr txBox="1"/>
          <p:nvPr/>
        </p:nvSpPr>
        <p:spPr>
          <a:xfrm>
            <a:off x="375445" y="5490719"/>
            <a:ext cx="12069912" cy="368321"/>
          </a:xfrm>
          <a:prstGeom prst="rect">
            <a:avLst/>
          </a:prstGeom>
          <a:noFill/>
        </p:spPr>
        <p:txBody>
          <a:bodyPr wrap="square" lIns="37917" tIns="37917" rIns="37917" bIns="37917" rtlCol="0">
            <a:spAutoFit/>
          </a:bodyPr>
          <a:lstStyle/>
          <a:p>
            <a:pPr algn="ctr"/>
            <a:r>
              <a:rPr lang="en-US" sz="1896" b="1">
                <a:latin typeface="Arial" panose="020B0604020202020204" pitchFamily="34" charset="0"/>
                <a:cs typeface="Arial" panose="020B0604020202020204" pitchFamily="34" charset="0"/>
              </a:rPr>
              <a:t>AP teachers access AP Classroom by signing in at </a:t>
            </a:r>
            <a:r>
              <a:rPr lang="en-US" sz="1896" b="1">
                <a:solidFill>
                  <a:schemeClr val="accent3"/>
                </a:solidFill>
                <a:latin typeface="Arial" panose="020B0604020202020204" pitchFamily="34" charset="0"/>
                <a:cs typeface="Arial" panose="020B0604020202020204" pitchFamily="34" charset="0"/>
              </a:rPr>
              <a:t>myap.collegeboard.org</a:t>
            </a:r>
            <a:r>
              <a:rPr lang="en-US" sz="1896" b="1">
                <a:latin typeface="Arial" panose="020B0604020202020204" pitchFamily="34" charset="0"/>
                <a:cs typeface="Arial" panose="020B0604020202020204" pitchFamily="34" charset="0"/>
              </a:rPr>
              <a:t>.</a:t>
            </a:r>
          </a:p>
        </p:txBody>
      </p:sp>
      <p:sp>
        <p:nvSpPr>
          <p:cNvPr id="6" name="Title 5">
            <a:extLst>
              <a:ext uri="{FF2B5EF4-FFF2-40B4-BE49-F238E27FC236}">
                <a16:creationId xmlns:a16="http://schemas.microsoft.com/office/drawing/2014/main" id="{B398B1FC-95A6-424E-8B4C-D9545E36E3AA}"/>
              </a:ext>
            </a:extLst>
          </p:cNvPr>
          <p:cNvSpPr>
            <a:spLocks noGrp="1"/>
          </p:cNvSpPr>
          <p:nvPr>
            <p:ph type="title"/>
          </p:nvPr>
        </p:nvSpPr>
        <p:spPr/>
        <p:txBody>
          <a:bodyPr/>
          <a:lstStyle/>
          <a:p>
            <a:r>
              <a:rPr lang="en-US"/>
              <a:t>What you’ll find in AP Classroom</a:t>
            </a:r>
            <a:endParaRPr lang="en-US">
              <a:latin typeface="Arial" panose="020B0604020202020204" pitchFamily="34" charset="0"/>
              <a:cs typeface="Arial" panose="020B0604020202020204" pitchFamily="34" charset="0"/>
            </a:endParaRPr>
          </a:p>
        </p:txBody>
      </p:sp>
      <p:sp>
        <p:nvSpPr>
          <p:cNvPr id="4" name="Subtitle 3">
            <a:extLst>
              <a:ext uri="{FF2B5EF4-FFF2-40B4-BE49-F238E27FC236}">
                <a16:creationId xmlns:a16="http://schemas.microsoft.com/office/drawing/2014/main" id="{0A6DF529-4ACF-3E81-8E08-F52D46A10E3C}"/>
              </a:ext>
            </a:extLst>
          </p:cNvPr>
          <p:cNvSpPr>
            <a:spLocks noGrp="1"/>
          </p:cNvSpPr>
          <p:nvPr>
            <p:ph type="subTitle" idx="1"/>
          </p:nvPr>
        </p:nvSpPr>
        <p:spPr/>
        <p:txBody>
          <a:bodyPr/>
          <a:lstStyle/>
          <a:p>
            <a:r>
              <a:rPr lang="en-US"/>
              <a:t>Key Features</a:t>
            </a:r>
          </a:p>
        </p:txBody>
      </p:sp>
      <p:grpSp>
        <p:nvGrpSpPr>
          <p:cNvPr id="33" name="Group 32">
            <a:extLst>
              <a:ext uri="{FF2B5EF4-FFF2-40B4-BE49-F238E27FC236}">
                <a16:creationId xmlns:a16="http://schemas.microsoft.com/office/drawing/2014/main" id="{384DAFD6-C05B-CE98-E7C2-B9505FFA2BE5}"/>
              </a:ext>
            </a:extLst>
          </p:cNvPr>
          <p:cNvGrpSpPr/>
          <p:nvPr/>
        </p:nvGrpSpPr>
        <p:grpSpPr>
          <a:xfrm>
            <a:off x="583679" y="4282729"/>
            <a:ext cx="11826192" cy="852911"/>
            <a:chOff x="488679" y="4508354"/>
            <a:chExt cx="11826192" cy="852911"/>
          </a:xfrm>
        </p:grpSpPr>
        <p:sp>
          <p:nvSpPr>
            <p:cNvPr id="23" name="TextBox 22">
              <a:extLst>
                <a:ext uri="{FF2B5EF4-FFF2-40B4-BE49-F238E27FC236}">
                  <a16:creationId xmlns:a16="http://schemas.microsoft.com/office/drawing/2014/main" id="{41F4FCD1-1E62-4BC1-A226-24FDAC31325F}"/>
                </a:ext>
              </a:extLst>
            </p:cNvPr>
            <p:cNvSpPr txBox="1"/>
            <p:nvPr/>
          </p:nvSpPr>
          <p:spPr>
            <a:xfrm>
              <a:off x="1316903" y="4532852"/>
              <a:ext cx="5004153" cy="815238"/>
            </a:xfrm>
            <a:prstGeom prst="rect">
              <a:avLst/>
            </a:prstGeom>
            <a:noFill/>
          </p:spPr>
          <p:txBody>
            <a:bodyPr wrap="square" lIns="37917" tIns="37917" rIns="37917" bIns="37917" rtlCol="0">
              <a:spAutoFit/>
            </a:bodyPr>
            <a:lstStyle/>
            <a:p>
              <a:r>
                <a:rPr lang="en-US" sz="1600" b="1">
                  <a:latin typeface="Arial" panose="020B0604020202020204" pitchFamily="34" charset="0"/>
                  <a:cs typeface="Arial" panose="020B0604020202020204" pitchFamily="34" charset="0"/>
                </a:rPr>
                <a:t>Topic Questions </a:t>
              </a:r>
              <a:r>
                <a:rPr lang="en-US" sz="1600">
                  <a:latin typeface="Arial" panose="020B0604020202020204" pitchFamily="34" charset="0"/>
                  <a:cs typeface="Arial" panose="020B0604020202020204" pitchFamily="34" charset="0"/>
                </a:rPr>
                <a:t>are formative questions that teachers can use to check student understanding </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of content and skills as each topic is taught.</a:t>
              </a:r>
            </a:p>
          </p:txBody>
        </p:sp>
        <p:sp>
          <p:nvSpPr>
            <p:cNvPr id="29" name="TextBox 28">
              <a:extLst>
                <a:ext uri="{FF2B5EF4-FFF2-40B4-BE49-F238E27FC236}">
                  <a16:creationId xmlns:a16="http://schemas.microsoft.com/office/drawing/2014/main" id="{AED9B8AD-7FF7-45A8-801D-00025BABFE14}"/>
                </a:ext>
              </a:extLst>
            </p:cNvPr>
            <p:cNvSpPr txBox="1"/>
            <p:nvPr/>
          </p:nvSpPr>
          <p:spPr>
            <a:xfrm>
              <a:off x="7284387" y="4546027"/>
              <a:ext cx="5030484" cy="815238"/>
            </a:xfrm>
            <a:prstGeom prst="rect">
              <a:avLst/>
            </a:prstGeom>
            <a:noFill/>
          </p:spPr>
          <p:txBody>
            <a:bodyPr wrap="square" lIns="37917" tIns="37917" rIns="37917" bIns="37917" rtlCol="0">
              <a:spAutoFit/>
            </a:bodyPr>
            <a:lstStyle/>
            <a:p>
              <a:r>
                <a:rPr lang="en-US" sz="1600">
                  <a:latin typeface="Arial" panose="020B0604020202020204" pitchFamily="34" charset="0"/>
                  <a:cs typeface="Arial" panose="020B0604020202020204" pitchFamily="34" charset="0"/>
                </a:rPr>
                <a:t>The </a:t>
              </a:r>
              <a:r>
                <a:rPr lang="en-US" sz="1600" b="1">
                  <a:latin typeface="Arial" panose="020B0604020202020204" pitchFamily="34" charset="0"/>
                  <a:cs typeface="Arial" panose="020B0604020202020204" pitchFamily="34" charset="0"/>
                </a:rPr>
                <a:t>Question Bank </a:t>
              </a:r>
              <a:r>
                <a:rPr lang="en-US" sz="1600">
                  <a:latin typeface="Arial" panose="020B0604020202020204" pitchFamily="34" charset="0"/>
                  <a:cs typeface="Arial" panose="020B0604020202020204" pitchFamily="34" charset="0"/>
                </a:rPr>
                <a:t>is a searchable database </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of real AP questions that teachers can use to create customized practice, online or on paper.</a:t>
              </a:r>
            </a:p>
          </p:txBody>
        </p:sp>
        <p:pic>
          <p:nvPicPr>
            <p:cNvPr id="11" name="Picture 10">
              <a:extLst>
                <a:ext uri="{FF2B5EF4-FFF2-40B4-BE49-F238E27FC236}">
                  <a16:creationId xmlns:a16="http://schemas.microsoft.com/office/drawing/2014/main" id="{59A6B760-B0F8-B92E-2848-4203D4F48684}"/>
                </a:ext>
              </a:extLst>
            </p:cNvPr>
            <p:cNvPicPr>
              <a:picLocks noChangeAspect="1"/>
            </p:cNvPicPr>
            <p:nvPr/>
          </p:nvPicPr>
          <p:blipFill>
            <a:blip r:embed="rId6"/>
            <a:stretch>
              <a:fillRect/>
            </a:stretch>
          </p:blipFill>
          <p:spPr>
            <a:xfrm>
              <a:off x="488679" y="4508354"/>
              <a:ext cx="731520" cy="741971"/>
            </a:xfrm>
            <a:prstGeom prst="rect">
              <a:avLst/>
            </a:prstGeom>
          </p:spPr>
        </p:pic>
        <p:pic>
          <p:nvPicPr>
            <p:cNvPr id="12" name="Picture 11">
              <a:extLst>
                <a:ext uri="{FF2B5EF4-FFF2-40B4-BE49-F238E27FC236}">
                  <a16:creationId xmlns:a16="http://schemas.microsoft.com/office/drawing/2014/main" id="{8924E6DA-DDFD-BB3E-EDEA-972B769A9B7F}"/>
                </a:ext>
              </a:extLst>
            </p:cNvPr>
            <p:cNvPicPr>
              <a:picLocks noChangeAspect="1"/>
            </p:cNvPicPr>
            <p:nvPr/>
          </p:nvPicPr>
          <p:blipFill>
            <a:blip r:embed="rId7"/>
            <a:stretch>
              <a:fillRect/>
            </a:stretch>
          </p:blipFill>
          <p:spPr>
            <a:xfrm>
              <a:off x="6407904" y="4513579"/>
              <a:ext cx="731520" cy="731520"/>
            </a:xfrm>
            <a:prstGeom prst="rect">
              <a:avLst/>
            </a:prstGeom>
          </p:spPr>
        </p:pic>
      </p:grpSp>
      <p:grpSp>
        <p:nvGrpSpPr>
          <p:cNvPr id="17" name="Group 16">
            <a:extLst>
              <a:ext uri="{FF2B5EF4-FFF2-40B4-BE49-F238E27FC236}">
                <a16:creationId xmlns:a16="http://schemas.microsoft.com/office/drawing/2014/main" id="{FD417B21-2C07-15D8-B257-896A2569AD34}"/>
              </a:ext>
            </a:extLst>
          </p:cNvPr>
          <p:cNvGrpSpPr/>
          <p:nvPr/>
        </p:nvGrpSpPr>
        <p:grpSpPr>
          <a:xfrm>
            <a:off x="583679" y="3036900"/>
            <a:ext cx="11837028" cy="1061460"/>
            <a:chOff x="488679" y="3306458"/>
            <a:chExt cx="11837028" cy="1061460"/>
          </a:xfrm>
        </p:grpSpPr>
        <p:sp>
          <p:nvSpPr>
            <p:cNvPr id="21" name="TextBox 20">
              <a:extLst>
                <a:ext uri="{FF2B5EF4-FFF2-40B4-BE49-F238E27FC236}">
                  <a16:creationId xmlns:a16="http://schemas.microsoft.com/office/drawing/2014/main" id="{916AF408-AF14-426E-9489-9424623BB574}"/>
                </a:ext>
              </a:extLst>
            </p:cNvPr>
            <p:cNvSpPr txBox="1"/>
            <p:nvPr/>
          </p:nvSpPr>
          <p:spPr>
            <a:xfrm>
              <a:off x="1302859" y="3306458"/>
              <a:ext cx="4971627" cy="1061460"/>
            </a:xfrm>
            <a:prstGeom prst="rect">
              <a:avLst/>
            </a:prstGeom>
            <a:noFill/>
          </p:spPr>
          <p:txBody>
            <a:bodyPr wrap="square" lIns="37917" tIns="37917" rIns="37917" bIns="37917" rtlCol="0">
              <a:spAutoFit/>
            </a:bodyPr>
            <a:lstStyle/>
            <a:p>
              <a:r>
                <a:rPr lang="en-US" sz="1600" b="1">
                  <a:latin typeface="Arial" panose="020B0604020202020204" pitchFamily="34" charset="0"/>
                  <a:cs typeface="Arial" panose="020B0604020202020204" pitchFamily="34" charset="0"/>
                </a:rPr>
                <a:t>AP Daily </a:t>
              </a:r>
              <a:r>
                <a:rPr lang="en-US" sz="1600">
                  <a:latin typeface="Arial" panose="020B0604020202020204" pitchFamily="34" charset="0"/>
                  <a:cs typeface="Arial" panose="020B0604020202020204" pitchFamily="34" charset="0"/>
                </a:rPr>
                <a:t>is a series of on-demand, short videos that teachers can assign to students</a:t>
              </a:r>
              <a:r>
                <a:rPr lang="en-US" sz="1600">
                  <a:solidFill>
                    <a:schemeClr val="bg1">
                      <a:lumMod val="10000"/>
                    </a:schemeClr>
                  </a:solidFill>
                  <a:latin typeface="Arial" panose="020B0604020202020204" pitchFamily="34" charset="0"/>
                  <a:cs typeface="Arial" panose="020B0604020202020204" pitchFamily="34" charset="0"/>
                </a:rPr>
                <a:t>*</a:t>
              </a:r>
              <a:r>
                <a:rPr lang="en-US" sz="1600">
                  <a:latin typeface="Arial" panose="020B0604020202020204" pitchFamily="34" charset="0"/>
                  <a:cs typeface="Arial" panose="020B0604020202020204" pitchFamily="34" charset="0"/>
                </a:rPr>
                <a:t>, saving direct class time to focus on areas where students need the most support.</a:t>
              </a:r>
            </a:p>
          </p:txBody>
        </p:sp>
        <p:sp>
          <p:nvSpPr>
            <p:cNvPr id="27" name="TextBox 26">
              <a:extLst>
                <a:ext uri="{FF2B5EF4-FFF2-40B4-BE49-F238E27FC236}">
                  <a16:creationId xmlns:a16="http://schemas.microsoft.com/office/drawing/2014/main" id="{B76813ED-CAF6-4085-B181-3BA8DD6D198E}"/>
                </a:ext>
              </a:extLst>
            </p:cNvPr>
            <p:cNvSpPr txBox="1"/>
            <p:nvPr/>
          </p:nvSpPr>
          <p:spPr>
            <a:xfrm>
              <a:off x="7295223" y="3306458"/>
              <a:ext cx="5030484" cy="815238"/>
            </a:xfrm>
            <a:prstGeom prst="rect">
              <a:avLst/>
            </a:prstGeom>
            <a:noFill/>
          </p:spPr>
          <p:txBody>
            <a:bodyPr wrap="square" lIns="37917" tIns="37917" rIns="37917" bIns="37917" rtlCol="0">
              <a:spAutoFit/>
            </a:bodyPr>
            <a:lstStyle/>
            <a:p>
              <a:r>
                <a:rPr lang="en-US" sz="1600">
                  <a:latin typeface="Arial" panose="020B0604020202020204" pitchFamily="34" charset="0"/>
                  <a:cs typeface="Arial" panose="020B0604020202020204" pitchFamily="34" charset="0"/>
                </a:rPr>
                <a:t>The </a:t>
              </a:r>
              <a:r>
                <a:rPr lang="en-US" sz="1600" b="1">
                  <a:latin typeface="Arial" panose="020B0604020202020204" pitchFamily="34" charset="0"/>
                  <a:cs typeface="Arial" panose="020B0604020202020204" pitchFamily="34" charset="0"/>
                </a:rPr>
                <a:t>My Reports </a:t>
              </a:r>
              <a:r>
                <a:rPr lang="en-US" sz="1600">
                  <a:latin typeface="Arial" panose="020B0604020202020204" pitchFamily="34" charset="0"/>
                  <a:cs typeface="Arial" panose="020B0604020202020204" pitchFamily="34" charset="0"/>
                </a:rPr>
                <a:t>section can help teachers </a:t>
              </a:r>
              <a:r>
                <a:rPr lang="en-US" sz="1600">
                  <a:solidFill>
                    <a:srgbClr val="000000"/>
                  </a:solidFill>
                  <a:effectLst/>
                  <a:latin typeface="Helvetica" pitchFamily="2" charset="0"/>
                </a:rPr>
                <a:t>visualize student progress</a:t>
              </a:r>
              <a:r>
                <a:rPr lang="en-US" sz="1600">
                  <a:latin typeface="Arial" panose="020B0604020202020204" pitchFamily="34" charset="0"/>
                  <a:cs typeface="Arial" panose="020B0604020202020204" pitchFamily="34" charset="0"/>
                </a:rPr>
                <a:t> and prioritize areas for extra support by pinpointing strengths and weaknesses.</a:t>
              </a:r>
            </a:p>
          </p:txBody>
        </p:sp>
        <p:pic>
          <p:nvPicPr>
            <p:cNvPr id="9" name="Picture 8">
              <a:extLst>
                <a:ext uri="{FF2B5EF4-FFF2-40B4-BE49-F238E27FC236}">
                  <a16:creationId xmlns:a16="http://schemas.microsoft.com/office/drawing/2014/main" id="{2E1C7473-E345-95BF-663F-82EF545D8940}"/>
                </a:ext>
              </a:extLst>
            </p:cNvPr>
            <p:cNvPicPr>
              <a:picLocks noChangeAspect="1"/>
            </p:cNvPicPr>
            <p:nvPr/>
          </p:nvPicPr>
          <p:blipFill>
            <a:blip r:embed="rId8"/>
            <a:stretch>
              <a:fillRect/>
            </a:stretch>
          </p:blipFill>
          <p:spPr>
            <a:xfrm>
              <a:off x="488679" y="3374373"/>
              <a:ext cx="731520" cy="731520"/>
            </a:xfrm>
            <a:prstGeom prst="rect">
              <a:avLst/>
            </a:prstGeom>
          </p:spPr>
        </p:pic>
        <p:pic>
          <p:nvPicPr>
            <p:cNvPr id="13" name="Picture 12">
              <a:extLst>
                <a:ext uri="{FF2B5EF4-FFF2-40B4-BE49-F238E27FC236}">
                  <a16:creationId xmlns:a16="http://schemas.microsoft.com/office/drawing/2014/main" id="{AEA9AECD-14DD-2361-3031-B4626B8E1D82}"/>
                </a:ext>
              </a:extLst>
            </p:cNvPr>
            <p:cNvPicPr>
              <a:picLocks noChangeAspect="1"/>
            </p:cNvPicPr>
            <p:nvPr/>
          </p:nvPicPr>
          <p:blipFill>
            <a:blip r:embed="rId9"/>
            <a:stretch>
              <a:fillRect/>
            </a:stretch>
          </p:blipFill>
          <p:spPr>
            <a:xfrm>
              <a:off x="6344584" y="3374373"/>
              <a:ext cx="872599" cy="731520"/>
            </a:xfrm>
            <a:prstGeom prst="rect">
              <a:avLst/>
            </a:prstGeom>
          </p:spPr>
        </p:pic>
      </p:grpSp>
      <p:grpSp>
        <p:nvGrpSpPr>
          <p:cNvPr id="15" name="Group 14">
            <a:extLst>
              <a:ext uri="{FF2B5EF4-FFF2-40B4-BE49-F238E27FC236}">
                <a16:creationId xmlns:a16="http://schemas.microsoft.com/office/drawing/2014/main" id="{9952E811-0A05-8490-5BEB-452A1762CF93}"/>
              </a:ext>
            </a:extLst>
          </p:cNvPr>
          <p:cNvGrpSpPr/>
          <p:nvPr/>
        </p:nvGrpSpPr>
        <p:grpSpPr>
          <a:xfrm>
            <a:off x="557553" y="1866708"/>
            <a:ext cx="11863154" cy="815238"/>
            <a:chOff x="462553" y="2175458"/>
            <a:chExt cx="11863154" cy="815238"/>
          </a:xfrm>
        </p:grpSpPr>
        <p:sp>
          <p:nvSpPr>
            <p:cNvPr id="25" name="TextBox 24">
              <a:extLst>
                <a:ext uri="{FF2B5EF4-FFF2-40B4-BE49-F238E27FC236}">
                  <a16:creationId xmlns:a16="http://schemas.microsoft.com/office/drawing/2014/main" id="{A035FE3F-A49D-44AE-A489-10EB36AF5AC9}"/>
                </a:ext>
              </a:extLst>
            </p:cNvPr>
            <p:cNvSpPr txBox="1"/>
            <p:nvPr/>
          </p:nvSpPr>
          <p:spPr>
            <a:xfrm>
              <a:off x="7321554" y="2175458"/>
              <a:ext cx="5004153" cy="815238"/>
            </a:xfrm>
            <a:prstGeom prst="rect">
              <a:avLst/>
            </a:prstGeom>
            <a:noFill/>
          </p:spPr>
          <p:txBody>
            <a:bodyPr wrap="square" lIns="37917" tIns="37917" rIns="37917" bIns="37917" rtlCol="0">
              <a:spAutoFit/>
            </a:bodyPr>
            <a:lstStyle/>
            <a:p>
              <a:r>
                <a:rPr lang="en-US" sz="1600" b="1">
                  <a:latin typeface="Arial" panose="020B0604020202020204" pitchFamily="34" charset="0"/>
                  <a:cs typeface="Arial" panose="020B0604020202020204" pitchFamily="34" charset="0"/>
                </a:rPr>
                <a:t>Progress Checks </a:t>
              </a:r>
              <a:r>
                <a:rPr lang="en-US" sz="1600">
                  <a:latin typeface="Arial" panose="020B0604020202020204" pitchFamily="34" charset="0"/>
                  <a:cs typeface="Arial" panose="020B0604020202020204" pitchFamily="34" charset="0"/>
                </a:rPr>
                <a:t>assess student understanding of topics and skill within a unit through multiple-choice and free-response questions.</a:t>
              </a:r>
            </a:p>
          </p:txBody>
        </p:sp>
        <p:sp>
          <p:nvSpPr>
            <p:cNvPr id="19" name="TextBox 18">
              <a:extLst>
                <a:ext uri="{FF2B5EF4-FFF2-40B4-BE49-F238E27FC236}">
                  <a16:creationId xmlns:a16="http://schemas.microsoft.com/office/drawing/2014/main" id="{F0979A95-CCFD-4A88-A672-B6E49955E984}"/>
                </a:ext>
              </a:extLst>
            </p:cNvPr>
            <p:cNvSpPr txBox="1"/>
            <p:nvPr/>
          </p:nvSpPr>
          <p:spPr>
            <a:xfrm>
              <a:off x="1298668" y="2175458"/>
              <a:ext cx="5004153" cy="815238"/>
            </a:xfrm>
            <a:prstGeom prst="rect">
              <a:avLst/>
            </a:prstGeom>
            <a:noFill/>
          </p:spPr>
          <p:txBody>
            <a:bodyPr wrap="square" lIns="37917" tIns="37917" rIns="37917" bIns="37917" rtlCol="0">
              <a:spAutoFit/>
            </a:bodyPr>
            <a:lstStyle/>
            <a:p>
              <a:r>
                <a:rPr lang="en-US" sz="1600" b="1">
                  <a:latin typeface="Arial" panose="020B0604020202020204" pitchFamily="34" charset="0"/>
                  <a:cs typeface="Arial" panose="020B0604020202020204" pitchFamily="34" charset="0"/>
                </a:rPr>
                <a:t>Unit Guides </a:t>
              </a:r>
              <a:r>
                <a:rPr lang="en-US" sz="1600">
                  <a:latin typeface="Arial" panose="020B0604020202020204" pitchFamily="34" charset="0"/>
                  <a:cs typeface="Arial" panose="020B0604020202020204" pitchFamily="34" charset="0"/>
                </a:rPr>
                <a:t>provide an outline of the exact content and skills covered on the AP Exam and include Topic Pages, which describe the content for each topic.</a:t>
              </a:r>
            </a:p>
          </p:txBody>
        </p:sp>
        <p:pic>
          <p:nvPicPr>
            <p:cNvPr id="8" name="Picture 7">
              <a:extLst>
                <a:ext uri="{FF2B5EF4-FFF2-40B4-BE49-F238E27FC236}">
                  <a16:creationId xmlns:a16="http://schemas.microsoft.com/office/drawing/2014/main" id="{10093AB2-20DD-80AF-1E87-C213ABF53356}"/>
                </a:ext>
              </a:extLst>
            </p:cNvPr>
            <p:cNvPicPr>
              <a:picLocks noChangeAspect="1"/>
            </p:cNvPicPr>
            <p:nvPr/>
          </p:nvPicPr>
          <p:blipFill>
            <a:blip r:embed="rId10"/>
            <a:stretch>
              <a:fillRect/>
            </a:stretch>
          </p:blipFill>
          <p:spPr>
            <a:xfrm>
              <a:off x="462553" y="2211387"/>
              <a:ext cx="783772" cy="731520"/>
            </a:xfrm>
            <a:prstGeom prst="rect">
              <a:avLst/>
            </a:prstGeom>
          </p:spPr>
        </p:pic>
        <p:pic>
          <p:nvPicPr>
            <p:cNvPr id="14" name="Picture 13">
              <a:extLst>
                <a:ext uri="{FF2B5EF4-FFF2-40B4-BE49-F238E27FC236}">
                  <a16:creationId xmlns:a16="http://schemas.microsoft.com/office/drawing/2014/main" id="{4096A3B2-A453-31A0-F371-136A9258036A}"/>
                </a:ext>
              </a:extLst>
            </p:cNvPr>
            <p:cNvPicPr>
              <a:picLocks noChangeAspect="1"/>
            </p:cNvPicPr>
            <p:nvPr/>
          </p:nvPicPr>
          <p:blipFill>
            <a:blip r:embed="rId11"/>
            <a:stretch>
              <a:fillRect/>
            </a:stretch>
          </p:blipFill>
          <p:spPr>
            <a:xfrm>
              <a:off x="6407904" y="2211387"/>
              <a:ext cx="731520" cy="731520"/>
            </a:xfrm>
            <a:prstGeom prst="rect">
              <a:avLst/>
            </a:prstGeom>
          </p:spPr>
        </p:pic>
      </p:grpSp>
    </p:spTree>
    <p:extLst>
      <p:ext uri="{BB962C8B-B14F-4D97-AF65-F5344CB8AC3E}">
        <p14:creationId xmlns:p14="http://schemas.microsoft.com/office/powerpoint/2010/main" val="3265584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8A2D96-4482-4194-2820-3F8836E8D9EA}"/>
              </a:ext>
            </a:extLst>
          </p:cNvPr>
          <p:cNvPicPr>
            <a:picLocks noChangeAspect="1"/>
          </p:cNvPicPr>
          <p:nvPr/>
        </p:nvPicPr>
        <p:blipFill>
          <a:blip r:embed="rId2"/>
          <a:srcRect/>
          <a:stretch/>
        </p:blipFill>
        <p:spPr>
          <a:xfrm>
            <a:off x="1232143" y="2345267"/>
            <a:ext cx="4118791" cy="2825472"/>
          </a:xfrm>
          <a:prstGeom prst="rect">
            <a:avLst/>
          </a:prstGeom>
        </p:spPr>
      </p:pic>
      <p:pic>
        <p:nvPicPr>
          <p:cNvPr id="5" name="Picture 4" descr="A picture containing text, monitor, indoor, sitting&#10;&#10;Description automatically generated">
            <a:extLst>
              <a:ext uri="{FF2B5EF4-FFF2-40B4-BE49-F238E27FC236}">
                <a16:creationId xmlns:a16="http://schemas.microsoft.com/office/drawing/2014/main" id="{D4329894-6F42-A34A-7394-CFF5E12D6F2B}"/>
              </a:ext>
            </a:extLst>
          </p:cNvPr>
          <p:cNvPicPr>
            <a:picLocks noChangeAspect="1"/>
          </p:cNvPicPr>
          <p:nvPr/>
        </p:nvPicPr>
        <p:blipFill>
          <a:blip r:embed="rId3"/>
          <a:stretch>
            <a:fillRect/>
          </a:stretch>
        </p:blipFill>
        <p:spPr>
          <a:xfrm>
            <a:off x="119822" y="1838251"/>
            <a:ext cx="6350000" cy="3810000"/>
          </a:xfrm>
          <a:prstGeom prst="rect">
            <a:avLst/>
          </a:prstGeom>
        </p:spPr>
      </p:pic>
      <p:sp>
        <p:nvSpPr>
          <p:cNvPr id="2" name="Title 1">
            <a:extLst>
              <a:ext uri="{FF2B5EF4-FFF2-40B4-BE49-F238E27FC236}">
                <a16:creationId xmlns:a16="http://schemas.microsoft.com/office/drawing/2014/main" id="{CDB68EB5-E1A9-0D2C-7D95-3E14DED636A5}"/>
              </a:ext>
            </a:extLst>
          </p:cNvPr>
          <p:cNvSpPr>
            <a:spLocks noGrp="1"/>
          </p:cNvSpPr>
          <p:nvPr>
            <p:ph type="title"/>
          </p:nvPr>
        </p:nvSpPr>
        <p:spPr/>
        <p:txBody>
          <a:bodyPr/>
          <a:lstStyle/>
          <a:p>
            <a:r>
              <a:rPr lang="en-US"/>
              <a:t>Question Bank</a:t>
            </a:r>
          </a:p>
        </p:txBody>
      </p:sp>
      <p:sp>
        <p:nvSpPr>
          <p:cNvPr id="3" name="Text Placeholder 2">
            <a:extLst>
              <a:ext uri="{FF2B5EF4-FFF2-40B4-BE49-F238E27FC236}">
                <a16:creationId xmlns:a16="http://schemas.microsoft.com/office/drawing/2014/main" id="{21D68F5D-348B-AA92-F4CC-3ACA0F6E6871}"/>
              </a:ext>
            </a:extLst>
          </p:cNvPr>
          <p:cNvSpPr>
            <a:spLocks noGrp="1"/>
          </p:cNvSpPr>
          <p:nvPr>
            <p:ph type="body" sz="quarter" idx="10"/>
          </p:nvPr>
        </p:nvSpPr>
        <p:spPr>
          <a:xfrm>
            <a:off x="6728417" y="1500390"/>
            <a:ext cx="5717107" cy="4378816"/>
          </a:xfrm>
        </p:spPr>
        <p:txBody>
          <a:bodyPr>
            <a:normAutofit/>
          </a:bodyPr>
          <a:lstStyle/>
          <a:p>
            <a:pPr>
              <a:lnSpc>
                <a:spcPct val="105000"/>
              </a:lnSpc>
              <a:spcBef>
                <a:spcPts val="900"/>
              </a:spcBef>
            </a:pPr>
            <a:r>
              <a:rPr lang="en-US" altLang="zh-CN" sz="1600" dirty="0">
                <a:latin typeface="Arial" panose="020B0604020202020204" pitchFamily="34" charset="0"/>
                <a:cs typeface="Arial" panose="020B0604020202020204" pitchFamily="34" charset="0"/>
              </a:rPr>
              <a:t>The Question Bank has thousands of questions teachers can assemble into custom assignments for students. </a:t>
            </a:r>
          </a:p>
          <a:p>
            <a:r>
              <a:rPr lang="en-US" altLang="zh-CN" sz="1600" dirty="0">
                <a:latin typeface="Arial" panose="020B0604020202020204" pitchFamily="34" charset="0"/>
                <a:cs typeface="Arial" panose="020B0604020202020204" pitchFamily="34" charset="0"/>
              </a:rPr>
              <a:t>Every question is indexed </a:t>
            </a:r>
            <a:r>
              <a:rPr lang="en-US" sz="1600" dirty="0">
                <a:solidFill>
                  <a:srgbClr val="000000"/>
                </a:solidFill>
                <a:effectLst/>
                <a:latin typeface="Helvetica" pitchFamily="2" charset="0"/>
              </a:rPr>
              <a:t>according to the elements of the course framework so teachers can easily find questions that address certain concepts and skills."</a:t>
            </a:r>
          </a:p>
          <a:p>
            <a:pPr>
              <a:lnSpc>
                <a:spcPct val="105000"/>
              </a:lnSpc>
              <a:spcBef>
                <a:spcPts val="900"/>
              </a:spcBef>
            </a:pPr>
            <a:r>
              <a:rPr lang="en-US" altLang="zh-CN" sz="1600" dirty="0">
                <a:latin typeface="Arial" panose="020B0604020202020204" pitchFamily="34" charset="0"/>
                <a:cs typeface="Arial" panose="020B0604020202020204" pitchFamily="34" charset="0"/>
              </a:rPr>
              <a:t>AP Practice Exams and their questions are also available in the Question Bank </a:t>
            </a:r>
            <a:r>
              <a:rPr lang="en-US" sz="1600" dirty="0">
                <a:solidFill>
                  <a:srgbClr val="000000"/>
                </a:solidFill>
                <a:effectLst/>
                <a:latin typeface="Helvetica" pitchFamily="2" charset="0"/>
              </a:rPr>
              <a:t>for assignment to students. </a:t>
            </a:r>
            <a:endParaRPr lang="en-US" altLang="zh-CN" sz="1600" b="1" dirty="0">
              <a:latin typeface="Arial" panose="020B0604020202020204" pitchFamily="34" charset="0"/>
              <a:cs typeface="Arial" panose="020B0604020202020204" pitchFamily="34" charset="0"/>
            </a:endParaRPr>
          </a:p>
          <a:p>
            <a:pPr marL="0" indent="0">
              <a:lnSpc>
                <a:spcPct val="105000"/>
              </a:lnSpc>
              <a:spcBef>
                <a:spcPts val="900"/>
              </a:spcBef>
              <a:buNone/>
            </a:pPr>
            <a:r>
              <a:rPr lang="en-US" altLang="zh-CN" sz="1600" b="1" dirty="0">
                <a:latin typeface="Arial" panose="020B0604020202020204" pitchFamily="34" charset="0"/>
                <a:cs typeface="Arial" panose="020B0604020202020204" pitchFamily="34" charset="0"/>
              </a:rPr>
              <a:t>Practice Exam Security Attestation</a:t>
            </a:r>
          </a:p>
          <a:p>
            <a:pPr>
              <a:lnSpc>
                <a:spcPct val="105000"/>
              </a:lnSpc>
              <a:spcBef>
                <a:spcPts val="900"/>
              </a:spcBef>
            </a:pPr>
            <a:r>
              <a:rPr lang="en-US" altLang="zh-CN" sz="1600" dirty="0">
                <a:latin typeface="Arial" panose="020B0604020202020204" pitchFamily="34" charset="0"/>
                <a:cs typeface="Arial" panose="020B0604020202020204" pitchFamily="34" charset="0"/>
              </a:rPr>
              <a:t>Practice exam questions must remain as secure as possible, so they are available for all teachers to use in their classrooms.  You will need to agree to specific security measures when using practice exam questions.  </a:t>
            </a:r>
          </a:p>
          <a:p>
            <a:pPr>
              <a:lnSpc>
                <a:spcPct val="105000"/>
              </a:lnSpc>
              <a:spcBef>
                <a:spcPts val="900"/>
              </a:spcBef>
            </a:pPr>
            <a:r>
              <a:rPr lang="en-US" altLang="zh-CN" sz="1600" dirty="0">
                <a:latin typeface="Arial" panose="020B0604020202020204" pitchFamily="34" charset="0"/>
                <a:cs typeface="Arial" panose="020B0604020202020204" pitchFamily="34" charset="0"/>
              </a:rPr>
              <a:t>These measures are included in an on-screen attestation you will see when you first visit the Question Bank.</a:t>
            </a:r>
          </a:p>
        </p:txBody>
      </p:sp>
    </p:spTree>
    <p:extLst>
      <p:ext uri="{BB962C8B-B14F-4D97-AF65-F5344CB8AC3E}">
        <p14:creationId xmlns:p14="http://schemas.microsoft.com/office/powerpoint/2010/main" val="1121247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 Teams&#10;&#10;Description automatically generated">
            <a:extLst>
              <a:ext uri="{FF2B5EF4-FFF2-40B4-BE49-F238E27FC236}">
                <a16:creationId xmlns:a16="http://schemas.microsoft.com/office/drawing/2014/main" id="{B2C61940-8FD6-233E-CFD1-FBE1D7472044}"/>
              </a:ext>
            </a:extLst>
          </p:cNvPr>
          <p:cNvPicPr>
            <a:picLocks noChangeAspect="1"/>
          </p:cNvPicPr>
          <p:nvPr/>
        </p:nvPicPr>
        <p:blipFill>
          <a:blip r:embed="rId2"/>
          <a:stretch>
            <a:fillRect/>
          </a:stretch>
        </p:blipFill>
        <p:spPr>
          <a:xfrm>
            <a:off x="1242729" y="2349909"/>
            <a:ext cx="4109852" cy="2792361"/>
          </a:xfrm>
          <a:prstGeom prst="rect">
            <a:avLst/>
          </a:prstGeom>
        </p:spPr>
      </p:pic>
      <p:sp>
        <p:nvSpPr>
          <p:cNvPr id="2" name="Title 1">
            <a:extLst>
              <a:ext uri="{FF2B5EF4-FFF2-40B4-BE49-F238E27FC236}">
                <a16:creationId xmlns:a16="http://schemas.microsoft.com/office/drawing/2014/main" id="{A28B4B90-FBB2-B571-18FF-674318AF9698}"/>
              </a:ext>
            </a:extLst>
          </p:cNvPr>
          <p:cNvSpPr>
            <a:spLocks noGrp="1"/>
          </p:cNvSpPr>
          <p:nvPr>
            <p:ph type="title"/>
          </p:nvPr>
        </p:nvSpPr>
        <p:spPr/>
        <p:txBody>
          <a:bodyPr/>
          <a:lstStyle/>
          <a:p>
            <a:r>
              <a:rPr lang="en-US" dirty="0">
                <a:latin typeface="Arial"/>
                <a:cs typeface="Arial"/>
              </a:rPr>
              <a:t>Course Resources</a:t>
            </a:r>
            <a:endParaRPr lang="en-US" dirty="0"/>
          </a:p>
        </p:txBody>
      </p:sp>
      <p:sp>
        <p:nvSpPr>
          <p:cNvPr id="3" name="Text Placeholder 2">
            <a:extLst>
              <a:ext uri="{FF2B5EF4-FFF2-40B4-BE49-F238E27FC236}">
                <a16:creationId xmlns:a16="http://schemas.microsoft.com/office/drawing/2014/main" id="{70F754B4-174C-1150-0633-5AC8ED0292BE}"/>
              </a:ext>
            </a:extLst>
          </p:cNvPr>
          <p:cNvSpPr>
            <a:spLocks noGrp="1"/>
          </p:cNvSpPr>
          <p:nvPr>
            <p:ph type="body" sz="quarter" idx="10"/>
          </p:nvPr>
        </p:nvSpPr>
        <p:spPr>
          <a:xfrm>
            <a:off x="6730524" y="2161626"/>
            <a:ext cx="5715000" cy="4643437"/>
          </a:xfrm>
        </p:spPr>
        <p:txBody>
          <a:bodyPr>
            <a:normAutofit/>
          </a:bodyPr>
          <a:lstStyle/>
          <a:p>
            <a:pPr marL="271145" indent="-271145">
              <a:lnSpc>
                <a:spcPct val="105000"/>
              </a:lnSpc>
              <a:spcBef>
                <a:spcPts val="900"/>
              </a:spcBef>
            </a:pPr>
            <a:r>
              <a:rPr lang="en-US" altLang="zh-CN" sz="1700" dirty="0">
                <a:latin typeface="Arial"/>
                <a:cs typeface="Arial"/>
              </a:rPr>
              <a:t>For AP courses using the unit structure, the course resources section of AP Classroom corresponds to the "Unit at a Glance" topics and skills for each course as included in the Course and Exam Description. </a:t>
            </a:r>
            <a:endParaRPr lang="en-US" altLang="zh-CN" sz="1700" dirty="0">
              <a:latin typeface="Arial" panose="020B0604020202020204" pitchFamily="34" charset="0"/>
              <a:cs typeface="Arial" panose="020B0604020202020204" pitchFamily="34" charset="0"/>
            </a:endParaRPr>
          </a:p>
          <a:p>
            <a:pPr marL="271145" indent="-271145">
              <a:lnSpc>
                <a:spcPct val="105000"/>
              </a:lnSpc>
              <a:spcBef>
                <a:spcPts val="900"/>
              </a:spcBef>
            </a:pPr>
            <a:r>
              <a:rPr lang="en-US" altLang="zh-CN" sz="1700" dirty="0">
                <a:latin typeface="Arial"/>
                <a:cs typeface="Arial"/>
              </a:rPr>
              <a:t>Skills are color coded just like in the CED to help </a:t>
            </a:r>
            <a:r>
              <a:rPr lang="en-US" sz="1600" dirty="0">
                <a:solidFill>
                  <a:srgbClr val="000000"/>
                </a:solidFill>
                <a:effectLst/>
                <a:latin typeface="Helvetica" pitchFamily="2" charset="0"/>
              </a:rPr>
              <a:t>teachers see how the skills are spiraled, or repeated, across units.</a:t>
            </a:r>
          </a:p>
          <a:p>
            <a:pPr marL="271145" indent="-271145">
              <a:lnSpc>
                <a:spcPct val="105000"/>
              </a:lnSpc>
              <a:spcBef>
                <a:spcPts val="900"/>
              </a:spcBef>
            </a:pPr>
            <a:r>
              <a:rPr lang="en-US" sz="1600" dirty="0">
                <a:solidFill>
                  <a:srgbClr val="000000"/>
                </a:solidFill>
                <a:effectLst/>
                <a:latin typeface="Helvetica" pitchFamily="2" charset="0"/>
              </a:rPr>
              <a:t>When you first log into AP Classroom, the Course Resources section will open to Unit 1. After subsequent log-ins, the Course Resources section will open to the </a:t>
            </a:r>
            <a:br>
              <a:rPr lang="en-US" sz="1600" dirty="0">
                <a:solidFill>
                  <a:srgbClr val="000000"/>
                </a:solidFill>
                <a:effectLst/>
                <a:latin typeface="Helvetica" pitchFamily="2" charset="0"/>
              </a:rPr>
            </a:br>
            <a:r>
              <a:rPr lang="en-US" sz="1600" dirty="0">
                <a:solidFill>
                  <a:srgbClr val="000000"/>
                </a:solidFill>
                <a:effectLst/>
                <a:latin typeface="Helvetica" pitchFamily="2" charset="0"/>
              </a:rPr>
              <a:t>last unit visited.</a:t>
            </a:r>
          </a:p>
          <a:p>
            <a:pPr marL="271145" indent="-271145">
              <a:lnSpc>
                <a:spcPct val="105000"/>
              </a:lnSpc>
              <a:spcBef>
                <a:spcPts val="900"/>
              </a:spcBef>
            </a:pPr>
            <a:endParaRPr lang="en-US" sz="1700" dirty="0">
              <a:latin typeface="Arial"/>
              <a:cs typeface="Arial"/>
            </a:endParaRPr>
          </a:p>
        </p:txBody>
      </p:sp>
      <p:sp>
        <p:nvSpPr>
          <p:cNvPr id="4" name="Subtitle 3">
            <a:extLst>
              <a:ext uri="{FF2B5EF4-FFF2-40B4-BE49-F238E27FC236}">
                <a16:creationId xmlns:a16="http://schemas.microsoft.com/office/drawing/2014/main" id="{A95A5A3C-A870-9AB8-3447-C023B41539AD}"/>
              </a:ext>
            </a:extLst>
          </p:cNvPr>
          <p:cNvSpPr>
            <a:spLocks noGrp="1"/>
          </p:cNvSpPr>
          <p:nvPr>
            <p:ph type="subTitle" idx="1"/>
          </p:nvPr>
        </p:nvSpPr>
        <p:spPr/>
        <p:txBody>
          <a:bodyPr/>
          <a:lstStyle/>
          <a:p>
            <a:r>
              <a:rPr lang="en-US">
                <a:latin typeface="Arial" panose="020B0604020202020204" pitchFamily="34" charset="0"/>
                <a:cs typeface="Arial" panose="020B0604020202020204" pitchFamily="34" charset="0"/>
              </a:rPr>
              <a:t>Unit at a Glance</a:t>
            </a:r>
          </a:p>
        </p:txBody>
      </p:sp>
      <p:pic>
        <p:nvPicPr>
          <p:cNvPr id="6" name="Picture 5" descr="A picture containing text, monitor, indoor, sitting&#10;&#10;Description automatically generated">
            <a:extLst>
              <a:ext uri="{FF2B5EF4-FFF2-40B4-BE49-F238E27FC236}">
                <a16:creationId xmlns:a16="http://schemas.microsoft.com/office/drawing/2014/main" id="{3D434AA8-CD51-6B00-57F4-059516A57E97}"/>
              </a:ext>
            </a:extLst>
          </p:cNvPr>
          <p:cNvPicPr>
            <a:picLocks noChangeAspect="1"/>
          </p:cNvPicPr>
          <p:nvPr/>
        </p:nvPicPr>
        <p:blipFill>
          <a:blip r:embed="rId3"/>
          <a:stretch>
            <a:fillRect/>
          </a:stretch>
        </p:blipFill>
        <p:spPr>
          <a:xfrm>
            <a:off x="129280" y="1800404"/>
            <a:ext cx="6350000" cy="3810000"/>
          </a:xfrm>
          <a:prstGeom prst="rect">
            <a:avLst/>
          </a:prstGeom>
        </p:spPr>
      </p:pic>
    </p:spTree>
    <p:extLst>
      <p:ext uri="{BB962C8B-B14F-4D97-AF65-F5344CB8AC3E}">
        <p14:creationId xmlns:p14="http://schemas.microsoft.com/office/powerpoint/2010/main" val="1561248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263EA8-C038-E98A-09FE-53ED206AF858}"/>
              </a:ext>
            </a:extLst>
          </p:cNvPr>
          <p:cNvPicPr>
            <a:picLocks noChangeAspect="1"/>
          </p:cNvPicPr>
          <p:nvPr/>
        </p:nvPicPr>
        <p:blipFill>
          <a:blip r:embed="rId2"/>
          <a:srcRect/>
          <a:stretch/>
        </p:blipFill>
        <p:spPr>
          <a:xfrm>
            <a:off x="3330242" y="707010"/>
            <a:ext cx="7627082" cy="5563540"/>
          </a:xfrm>
          <a:prstGeom prst="rect">
            <a:avLst/>
          </a:prstGeom>
          <a:ln w="9525">
            <a:solidFill>
              <a:schemeClr val="accent1">
                <a:lumMod val="75000"/>
              </a:schemeClr>
            </a:solidFill>
          </a:ln>
        </p:spPr>
      </p:pic>
      <p:sp>
        <p:nvSpPr>
          <p:cNvPr id="3" name="TextBox 2">
            <a:extLst>
              <a:ext uri="{FF2B5EF4-FFF2-40B4-BE49-F238E27FC236}">
                <a16:creationId xmlns:a16="http://schemas.microsoft.com/office/drawing/2014/main" id="{79F89DB0-B6BE-5863-04FB-B01F574CB5DC}"/>
              </a:ext>
            </a:extLst>
          </p:cNvPr>
          <p:cNvSpPr txBox="1"/>
          <p:nvPr/>
        </p:nvSpPr>
        <p:spPr>
          <a:xfrm>
            <a:off x="301060" y="2949842"/>
            <a:ext cx="2517555" cy="1323439"/>
          </a:xfrm>
          <a:prstGeom prst="rect">
            <a:avLst/>
          </a:prstGeom>
          <a:noFill/>
        </p:spPr>
        <p:txBody>
          <a:bodyPr wrap="square">
            <a:spAutoFit/>
          </a:bodyPr>
          <a:lstStyle/>
          <a:p>
            <a:pPr marL="0" indent="0">
              <a:spcBef>
                <a:spcPts val="600"/>
              </a:spcBef>
              <a:buNone/>
            </a:pPr>
            <a:r>
              <a:rPr lang="en-US" sz="1600" b="1">
                <a:solidFill>
                  <a:schemeClr val="accent3"/>
                </a:solidFill>
                <a:latin typeface="Arial" panose="020B0604020202020204" pitchFamily="34" charset="0"/>
                <a:cs typeface="Arial" panose="020B0604020202020204" pitchFamily="34" charset="0"/>
              </a:rPr>
              <a:t>The following numbers and descriptions correspond to the numbers outlined on the next slide.</a:t>
            </a:r>
          </a:p>
        </p:txBody>
      </p:sp>
      <p:sp>
        <p:nvSpPr>
          <p:cNvPr id="5" name="Title 4">
            <a:extLst>
              <a:ext uri="{FF2B5EF4-FFF2-40B4-BE49-F238E27FC236}">
                <a16:creationId xmlns:a16="http://schemas.microsoft.com/office/drawing/2014/main" id="{E3148172-ACE8-DB30-78F5-2B3C37E85E39}"/>
              </a:ext>
            </a:extLst>
          </p:cNvPr>
          <p:cNvSpPr>
            <a:spLocks noGrp="1"/>
          </p:cNvSpPr>
          <p:nvPr>
            <p:ph type="title"/>
          </p:nvPr>
        </p:nvSpPr>
        <p:spPr>
          <a:xfrm>
            <a:off x="375444" y="567057"/>
            <a:ext cx="2954798" cy="2056399"/>
          </a:xfrm>
        </p:spPr>
        <p:txBody>
          <a:bodyPr/>
          <a:lstStyle/>
          <a:p>
            <a:r>
              <a:rPr lang="en-US">
                <a:solidFill>
                  <a:srgbClr val="000000"/>
                </a:solidFill>
                <a:effectLst/>
                <a:latin typeface="Helvetica" pitchFamily="2" charset="0"/>
              </a:rPr>
              <a:t>Unit 1 </a:t>
            </a:r>
            <a:br>
              <a:rPr lang="en-US">
                <a:solidFill>
                  <a:srgbClr val="000000"/>
                </a:solidFill>
                <a:effectLst/>
                <a:latin typeface="Helvetica" pitchFamily="2" charset="0"/>
              </a:rPr>
            </a:br>
            <a:r>
              <a:rPr lang="en-US">
                <a:solidFill>
                  <a:srgbClr val="000000"/>
                </a:solidFill>
                <a:effectLst/>
                <a:latin typeface="Helvetica" pitchFamily="2" charset="0"/>
              </a:rPr>
              <a:t>Course Resources Page</a:t>
            </a:r>
          </a:p>
        </p:txBody>
      </p:sp>
    </p:spTree>
    <p:extLst>
      <p:ext uri="{BB962C8B-B14F-4D97-AF65-F5344CB8AC3E}">
        <p14:creationId xmlns:p14="http://schemas.microsoft.com/office/powerpoint/2010/main" val="36897323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B-Corporate-19Q4">
  <a:themeElements>
    <a:clrScheme name="CB-K12-19Q4">
      <a:dk1>
        <a:srgbClr val="1E1E1E"/>
      </a:dk1>
      <a:lt1>
        <a:srgbClr val="DCDCDC"/>
      </a:lt1>
      <a:dk2>
        <a:srgbClr val="FFFFFF"/>
      </a:dk2>
      <a:lt2>
        <a:srgbClr val="E57200"/>
      </a:lt2>
      <a:accent1>
        <a:srgbClr val="DCDCDC"/>
      </a:accent1>
      <a:accent2>
        <a:srgbClr val="FFFFFF"/>
      </a:accent2>
      <a:accent3>
        <a:srgbClr val="009CDE"/>
      </a:accent3>
      <a:accent4>
        <a:srgbClr val="71C5E8"/>
      </a:accent4>
      <a:accent5>
        <a:srgbClr val="505050"/>
      </a:accent5>
      <a:accent6>
        <a:srgbClr val="888888"/>
      </a:accent6>
      <a:hlink>
        <a:srgbClr val="1E1E1E"/>
      </a:hlink>
      <a:folHlink>
        <a:srgbClr val="009CDE"/>
      </a:folHlink>
    </a:clrScheme>
    <a:fontScheme name="CB-Corporate-19Q4">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K12-20Q1.potx" id="{DE25431E-A8F6-420F-9D79-9E4745B49F67}" vid="{D2075925-74A2-4279-849B-9CAFFB4198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530bded-fd6e-4f58-b5d2-ea681eb07663}" enabled="0" method="" siteId="{7530bded-fd6e-4f58-b5d2-ea681eb07663}" removed="1"/>
</clbl:labelList>
</file>

<file path=docProps/app.xml><?xml version="1.0" encoding="utf-8"?>
<Properties xmlns="http://schemas.openxmlformats.org/officeDocument/2006/extended-properties" xmlns:vt="http://schemas.openxmlformats.org/officeDocument/2006/docPropsVTypes">
  <Template/>
  <TotalTime>0</TotalTime>
  <Words>1684</Words>
  <Application>Microsoft Office PowerPoint</Application>
  <PresentationFormat>Custom</PresentationFormat>
  <Paragraphs>120</Paragraphs>
  <Slides>21</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Arial</vt:lpstr>
      <vt:lpstr>Calibri</vt:lpstr>
      <vt:lpstr>Helvetica</vt:lpstr>
      <vt:lpstr>Marlett</vt:lpstr>
      <vt:lpstr>Roboto</vt:lpstr>
      <vt:lpstr>Roboto Slab</vt:lpstr>
      <vt:lpstr>Verdana</vt:lpstr>
      <vt:lpstr>CB-Corporate-19Q4</vt:lpstr>
      <vt:lpstr>think-cell Slide</vt:lpstr>
      <vt:lpstr>AP Classroom for District Leaders</vt:lpstr>
      <vt:lpstr>Table of Contents</vt:lpstr>
      <vt:lpstr>AP Classroom:  What’s new </vt:lpstr>
      <vt:lpstr>AP Classroom 2022-23</vt:lpstr>
      <vt:lpstr>AP Classroom:  Big Picture </vt:lpstr>
      <vt:lpstr>What you’ll find in AP Classroom</vt:lpstr>
      <vt:lpstr>Question Bank</vt:lpstr>
      <vt:lpstr>Course Resources</vt:lpstr>
      <vt:lpstr>Unit 1  Course Resources Page</vt:lpstr>
      <vt:lpstr>Unit 1 Course Resources Page</vt:lpstr>
      <vt:lpstr>AP Daily Videos</vt:lpstr>
      <vt:lpstr>Progress Checks</vt:lpstr>
      <vt:lpstr>Progress Checks</vt:lpstr>
      <vt:lpstr>Progress Checks</vt:lpstr>
      <vt:lpstr>Reports: What they do</vt:lpstr>
      <vt:lpstr>My Reports: All Assignments</vt:lpstr>
      <vt:lpstr>My Reports: All Assignments</vt:lpstr>
      <vt:lpstr>Reports: Usage</vt:lpstr>
      <vt:lpstr>Reports: Usage</vt:lpstr>
      <vt:lpstr>Resources</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CB-Corporate-19Q4</dc:title>
  <dc:creator>DBC</dc:creator>
  <cp:lastModifiedBy>Price, Amanda (She/Her/Hers)</cp:lastModifiedBy>
  <cp:revision>10</cp:revision>
  <dcterms:created xsi:type="dcterms:W3CDTF">2019-09-10T16:47:48Z</dcterms:created>
  <dcterms:modified xsi:type="dcterms:W3CDTF">2022-11-15T22:50:55Z</dcterms:modified>
</cp:coreProperties>
</file>